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r>
              <a:rPr b="0" lang="en-AU" sz="1800" spc="-1" strike="noStrike">
                <a:latin typeface="Arial"/>
              </a:rPr>
              <a:t>Click to edit the title text format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latin typeface="Arial"/>
              </a:rPr>
              <a:t>Click to edit the outline text format</a:t>
            </a:r>
            <a:endParaRPr b="0" lang="en-AU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latin typeface="Arial"/>
              </a:rPr>
              <a:t>Second Outline Level</a:t>
            </a:r>
            <a:endParaRPr b="0" lang="en-AU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latin typeface="Arial"/>
              </a:rPr>
              <a:t>Third Outline Level</a:t>
            </a:r>
            <a:endParaRPr b="0" lang="en-AU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latin typeface="Arial"/>
              </a:rPr>
              <a:t>Fourth Outline Level</a:t>
            </a:r>
            <a:endParaRPr b="0" lang="en-AU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latin typeface="Arial"/>
              </a:rPr>
              <a:t>Fifth Outline Level</a:t>
            </a:r>
            <a:endParaRPr b="0" lang="en-AU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latin typeface="Arial"/>
              </a:rPr>
              <a:t>Sixth Outline Level</a:t>
            </a:r>
            <a:endParaRPr b="0" lang="en-AU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latin typeface="Arial"/>
              </a:rPr>
              <a:t>Seventh Outline Level</a:t>
            </a:r>
            <a:endParaRPr b="0" lang="en-AU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hyperlink" Target="file:///C:/Users/admin/Desktop/2022/naming-conventions.ppt" TargetMode="External"/><Relationship Id="rId2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84360" y="621360"/>
            <a:ext cx="7771320" cy="7131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Applied Computing Slideshows</a:t>
            </a:r>
            <a:br/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by Mark Kelly</a:t>
            </a:r>
            <a:br/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vcedata.com</a:t>
            </a:r>
            <a:br/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mark@vcedata.com</a:t>
            </a:r>
            <a:endParaRPr b="0" lang="en-AU" sz="3200" spc="-1" strike="noStrike">
              <a:latin typeface="Arial"/>
            </a:endParaRPr>
          </a:p>
        </p:txBody>
      </p:sp>
      <p:sp>
        <p:nvSpPr>
          <p:cNvPr id="77" name="Title 1"/>
          <p:cNvSpPr/>
          <p:nvPr/>
        </p:nvSpPr>
        <p:spPr>
          <a:xfrm>
            <a:off x="1224000" y="2133360"/>
            <a:ext cx="6334560" cy="276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i="1" lang="en-AU" sz="8000" spc="-1" strike="noStrike">
                <a:solidFill>
                  <a:srgbClr val="b2b2b2"/>
                </a:solidFill>
                <a:latin typeface="Calibri"/>
                <a:ea typeface="DejaVu Sans"/>
              </a:rPr>
              <a:t>Data</a:t>
            </a:r>
            <a:endParaRPr b="0" lang="en-AU" sz="8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i="1" lang="en-AU" sz="8000" spc="-1" strike="noStrike">
                <a:solidFill>
                  <a:srgbClr val="b2b2b2"/>
                </a:solidFill>
                <a:latin typeface="Calibri"/>
                <a:ea typeface="DejaVu Sans"/>
              </a:rPr>
              <a:t>Types</a:t>
            </a:r>
            <a:endParaRPr b="0" lang="en-AU" sz="8000" spc="-1" strike="noStrike">
              <a:latin typeface="Arial"/>
            </a:endParaRPr>
          </a:p>
        </p:txBody>
      </p:sp>
      <p:sp>
        <p:nvSpPr>
          <p:cNvPr id="78" name="TextBox 4"/>
          <p:cNvSpPr/>
          <p:nvPr/>
        </p:nvSpPr>
        <p:spPr>
          <a:xfrm>
            <a:off x="-181080" y="-567720"/>
            <a:ext cx="2230920" cy="638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en-AU" sz="41300" spc="-1" strike="noStrike">
                <a:solidFill>
                  <a:srgbClr val="d9d9d9"/>
                </a:solidFill>
                <a:latin typeface="Arial"/>
                <a:ea typeface="DejaVu Sans"/>
              </a:rPr>
              <a:t>1</a:t>
            </a:r>
            <a:endParaRPr b="0" lang="en-AU" sz="41300" spc="-1" strike="noStrike">
              <a:latin typeface="Arial"/>
            </a:endParaRPr>
          </a:p>
        </p:txBody>
      </p:sp>
      <p:sp>
        <p:nvSpPr>
          <p:cNvPr id="79" name="TextBox 5"/>
          <p:cNvSpPr/>
          <p:nvPr/>
        </p:nvSpPr>
        <p:spPr>
          <a:xfrm>
            <a:off x="6227640" y="729000"/>
            <a:ext cx="2230920" cy="638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en-AU" sz="41300" spc="-1" strike="noStrike">
                <a:solidFill>
                  <a:srgbClr val="d9d9d9"/>
                </a:solidFill>
                <a:latin typeface="Arial"/>
                <a:ea typeface="DejaVu Sans"/>
              </a:rPr>
              <a:t>a</a:t>
            </a:r>
            <a:endParaRPr b="0" lang="en-AU" sz="413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12816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Floating point numbers</a:t>
            </a:r>
            <a:br/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a.k.a. Decimal, Real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/>
          </p:nvPr>
        </p:nvSpPr>
        <p:spPr>
          <a:xfrm>
            <a:off x="395280" y="1773360"/>
            <a:ext cx="8228520" cy="4885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Store numbers with a fractional (decimal) part (e.g. 3.14159)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Variants…</a:t>
            </a:r>
            <a:endParaRPr b="0" lang="en-AU" sz="32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i="1" lang="en-AU" sz="2800" spc="-1" strike="noStrike">
                <a:solidFill>
                  <a:srgbClr val="000000"/>
                </a:solidFill>
                <a:latin typeface="Calibri"/>
              </a:rPr>
              <a:t>Single Precision </a:t>
            </a: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- stores values from -3.402823e38 to -1.401298e-45 for negative values and from 1.401298e-45 to 3.402823e38 for positive values… </a:t>
            </a:r>
            <a:endParaRPr b="0" lang="en-AU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en-A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Floating Point Numbers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520" cy="45248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lvl="1" marL="743040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1" lang="en-AU" sz="2800" spc="-1" strike="noStrike">
                <a:solidFill>
                  <a:srgbClr val="000000"/>
                </a:solidFill>
                <a:latin typeface="Calibri"/>
              </a:rPr>
              <a:t>Double Precision</a:t>
            </a: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 - for storing values from -1.79769313486232e308 to -4.94065645841247e-324 for negative values and from 4.94065645841247e-324 to 1.79769313486232e308 for positive values. 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AU" sz="2000" spc="-1" strike="noStrike">
                <a:solidFill>
                  <a:srgbClr val="000000"/>
                </a:solidFill>
                <a:latin typeface="Calibri"/>
              </a:rPr>
              <a:t>The 'e' means 'times 10 to the power of'. In other words 4.94065645841247e-324 is roughly 4.9 followed by </a:t>
            </a:r>
            <a:r>
              <a:rPr b="1" lang="en-AU" sz="2000" spc="-1" strike="noStrike">
                <a:solidFill>
                  <a:srgbClr val="000000"/>
                </a:solidFill>
                <a:latin typeface="Calibri"/>
              </a:rPr>
              <a:t>324 zeroes</a:t>
            </a:r>
            <a:r>
              <a:rPr b="0" lang="en-AU" sz="2000" spc="-1" strike="noStrike">
                <a:solidFill>
                  <a:srgbClr val="000000"/>
                </a:solidFill>
                <a:latin typeface="Calibri"/>
              </a:rPr>
              <a:t>. It allows extreme precision...</a:t>
            </a:r>
            <a:endParaRPr b="0" lang="en-AU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en-AU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Double precision!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468360" y="1341360"/>
            <a:ext cx="8228520" cy="5515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49,000,000,000,000,000,000,000,000,000,000,000,000,000,000,000,000,000,000,000,000,000,000,000,000,000,000,000,000,000,000,000,000,000,000,000,000,000,000,000,000,000,000,000,000,000,000,000,000,000,000,000,000,000,000,000,000,000,000,000,000,000,000,000,000,000,000,000,000,000,000,000,000,000,000,000,000,000,000,000,000,000,000,000,000,000,000,000,000,000,000,000,000,000,000,000,000,000,000,000,000,000,000,000,000,000,000,000,000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7768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Currency data type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457200" y="1077840"/>
            <a:ext cx="8228520" cy="2278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A special type of floating point used for finances.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Has a high-precision fractional part to prevent bad rounding of cents.</a:t>
            </a:r>
            <a:endParaRPr b="0" lang="en-AU" sz="3200" spc="-1" strike="noStrike">
              <a:latin typeface="Arial"/>
            </a:endParaRPr>
          </a:p>
        </p:txBody>
      </p:sp>
      <p:pic>
        <p:nvPicPr>
          <p:cNvPr id="109" name="Picture 4" descr=""/>
          <p:cNvPicPr/>
          <p:nvPr/>
        </p:nvPicPr>
        <p:blipFill>
          <a:blip r:embed="rId1"/>
          <a:stretch/>
        </p:blipFill>
        <p:spPr>
          <a:xfrm>
            <a:off x="3143160" y="3716280"/>
            <a:ext cx="2856600" cy="2856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Picture 4" descr=""/>
          <p:cNvPicPr/>
          <p:nvPr/>
        </p:nvPicPr>
        <p:blipFill>
          <a:blip r:embed="rId1"/>
          <a:stretch/>
        </p:blipFill>
        <p:spPr>
          <a:xfrm>
            <a:off x="5972040" y="2095560"/>
            <a:ext cx="3170880" cy="4761360"/>
          </a:xfrm>
          <a:prstGeom prst="rect">
            <a:avLst/>
          </a:prstGeom>
          <a:ln w="0">
            <a:noFill/>
          </a:ln>
        </p:spPr>
      </p:pic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8499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String (text)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457200" y="1125360"/>
            <a:ext cx="8228520" cy="53978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String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- stores text composed of any ASCII*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characters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(alphabetic letters, numerals, punctuation and control codes like carriage return, backspace, bell). 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Character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- can hold </a:t>
            </a: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a single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ASCII character, e.g. “A”, “3”, “&amp;”, tab character.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Picture 2" descr=""/>
          <p:cNvPicPr/>
          <p:nvPr/>
        </p:nvPicPr>
        <p:blipFill>
          <a:blip r:embed="rId1"/>
          <a:stretch/>
        </p:blipFill>
        <p:spPr>
          <a:xfrm>
            <a:off x="1484280" y="33480"/>
            <a:ext cx="6341040" cy="6793560"/>
          </a:xfrm>
          <a:prstGeom prst="rect">
            <a:avLst/>
          </a:prstGeom>
          <a:ln w="0">
            <a:noFill/>
          </a:ln>
        </p:spPr>
      </p:pic>
      <p:sp>
        <p:nvSpPr>
          <p:cNvPr id="114" name="TextBox 1"/>
          <p:cNvSpPr/>
          <p:nvPr/>
        </p:nvSpPr>
        <p:spPr>
          <a:xfrm>
            <a:off x="324000" y="836640"/>
            <a:ext cx="933840" cy="3745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en-US" sz="4800" spc="-1" strike="noStrike">
                <a:solidFill>
                  <a:srgbClr val="000000"/>
                </a:solidFill>
                <a:latin typeface="Arial"/>
                <a:ea typeface="DejaVu Sans"/>
              </a:rPr>
              <a:t>A</a:t>
            </a:r>
            <a:endParaRPr b="0" lang="en-AU" sz="4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4800" spc="-1" strike="noStrike">
                <a:solidFill>
                  <a:srgbClr val="000000"/>
                </a:solidFill>
                <a:latin typeface="Arial"/>
                <a:ea typeface="DejaVu Sans"/>
              </a:rPr>
              <a:t>S</a:t>
            </a:r>
            <a:endParaRPr b="0" lang="en-AU" sz="4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4800" spc="-1" strike="noStrike">
                <a:solidFill>
                  <a:srgbClr val="000000"/>
                </a:solidFill>
                <a:latin typeface="Arial"/>
                <a:ea typeface="DejaVu Sans"/>
              </a:rPr>
              <a:t>C</a:t>
            </a:r>
            <a:endParaRPr b="0" lang="en-AU" sz="4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4800" spc="-1" strike="noStrike">
                <a:solidFill>
                  <a:srgbClr val="000000"/>
                </a:solidFill>
                <a:latin typeface="Arial"/>
                <a:ea typeface="DejaVu Sans"/>
              </a:rPr>
              <a:t>I</a:t>
            </a:r>
            <a:endParaRPr b="0" lang="en-AU" sz="4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4800" spc="-1" strike="noStrike">
                <a:solidFill>
                  <a:srgbClr val="000000"/>
                </a:solidFill>
                <a:latin typeface="Arial"/>
                <a:ea typeface="DejaVu Sans"/>
              </a:rPr>
              <a:t>I</a:t>
            </a:r>
            <a:endParaRPr b="0" lang="en-AU" sz="4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Picture 4" descr=""/>
          <p:cNvPicPr/>
          <p:nvPr/>
        </p:nvPicPr>
        <p:blipFill>
          <a:blip r:embed="rId1"/>
          <a:stretch/>
        </p:blipFill>
        <p:spPr>
          <a:xfrm>
            <a:off x="5972040" y="2095560"/>
            <a:ext cx="3170880" cy="4761360"/>
          </a:xfrm>
          <a:prstGeom prst="rect">
            <a:avLst/>
          </a:prstGeom>
          <a:ln w="0">
            <a:noFill/>
          </a:ln>
        </p:spPr>
      </p:pic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8499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String (text)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457200" y="1125360"/>
            <a:ext cx="8228520" cy="53978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While strings </a:t>
            </a: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can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store numerals, they cannot interpret the </a:t>
            </a: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value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of numbers and instead treats them as plain text. 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So if you add "1" and "2" you'll get "12" instead of 3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Beware of this when adding numbers in text boxes!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Picture 4" descr=""/>
          <p:cNvPicPr/>
          <p:nvPr/>
        </p:nvPicPr>
        <p:blipFill>
          <a:blip r:embed="rId1"/>
          <a:stretch/>
        </p:blipFill>
        <p:spPr>
          <a:xfrm>
            <a:off x="7093080" y="4581360"/>
            <a:ext cx="2380320" cy="2380320"/>
          </a:xfrm>
          <a:prstGeom prst="rect">
            <a:avLst/>
          </a:prstGeom>
          <a:ln w="0">
            <a:noFill/>
          </a:ln>
        </p:spPr>
      </p:pic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Special data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520" cy="29800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Date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- holds a complete date value (including day, month and year). Stored as a number.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Time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– stores a time of day as a number of seconds since midnight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Timestamp - 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holds a complete date (DDMMYYYY) and time of day (hours, minutes and seconds) in a single value. Stored as a number.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Special types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520" cy="45248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The programming language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C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has a special data type designed to hold a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pointer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to a memory location. 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Filemaker Pro databases have a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container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data type which can hold any binary data like video, photo, audio, word processor documents etc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Different software may support other data types (e.g. </a:t>
            </a:r>
            <a:r>
              <a:rPr b="0" i="1" lang="en-US" sz="3200" spc="-1" strike="noStrike">
                <a:solidFill>
                  <a:srgbClr val="000000"/>
                </a:solidFill>
                <a:latin typeface="Calibri"/>
              </a:rPr>
              <a:t>nybble</a:t>
            </a: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 – half a byte)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7768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Why bother with data types?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/>
          </p:nvPr>
        </p:nvSpPr>
        <p:spPr>
          <a:xfrm>
            <a:off x="457200" y="1268280"/>
            <a:ext cx="8228520" cy="48567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Use the right data type to get maximum manipulation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power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E.g.  When a date is stored as “Date” data type instead of text, the software can perform data calculations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Age </a:t>
            </a:r>
            <a:r>
              <a:rPr b="0" lang="en-AU" sz="3200" spc="-1" strike="noStrike">
                <a:solidFill>
                  <a:srgbClr val="000000"/>
                </a:solidFill>
                <a:latin typeface="Wingdings"/>
              </a:rPr>
              <a:t>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(DateToday – DateBirth)/365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Mandated data types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81" name="TextBox 1"/>
          <p:cNvSpPr/>
          <p:nvPr/>
        </p:nvSpPr>
        <p:spPr>
          <a:xfrm>
            <a:off x="457200" y="1417680"/>
            <a:ext cx="8228520" cy="3381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In the 2016-2019 study design, there are no mandated data types. The Glossary only says…</a:t>
            </a:r>
            <a:endParaRPr b="0" lang="en-A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AU" sz="1800" spc="-1" strike="noStrike"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Data types are the particular forms that an item of data can take including </a:t>
            </a:r>
            <a:r>
              <a:rPr b="1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numeric</a:t>
            </a: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, </a:t>
            </a:r>
            <a:r>
              <a:rPr b="1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character</a:t>
            </a: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 and </a:t>
            </a:r>
            <a:r>
              <a:rPr b="1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Boolean</a:t>
            </a: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, and are characterised by the kind of operations that can be performed on it...</a:t>
            </a:r>
            <a:endParaRPr b="0" lang="en-AU" sz="1800" spc="-1" strike="noStrike"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these fundamental types can be divided into more specific types, for example </a:t>
            </a:r>
            <a:r>
              <a:rPr b="1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integer</a:t>
            </a: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 and </a:t>
            </a:r>
            <a:r>
              <a:rPr b="1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floating point</a:t>
            </a: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 are numeric types.</a:t>
            </a:r>
            <a:endParaRPr b="0" lang="en-AU" sz="1800" spc="-1" strike="noStrike"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More sophisticated types can be derived from them, for example a </a:t>
            </a:r>
            <a:r>
              <a:rPr b="1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string</a:t>
            </a: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 of characters or a </a:t>
            </a:r>
            <a:r>
              <a:rPr b="1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date</a:t>
            </a: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 type.</a:t>
            </a:r>
            <a:endParaRPr b="0" lang="en-AU" sz="1800" spc="-1" strike="noStrike"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Their names may vary, such as </a:t>
            </a:r>
            <a:r>
              <a:rPr b="1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text </a:t>
            </a: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versus </a:t>
            </a:r>
            <a:r>
              <a:rPr b="1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string</a:t>
            </a: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.</a:t>
            </a:r>
            <a:endParaRPr b="0" lang="en-A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A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7768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Why bother with data types?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/>
          </p:nvPr>
        </p:nvSpPr>
        <p:spPr>
          <a:xfrm>
            <a:off x="457200" y="1268280"/>
            <a:ext cx="8228520" cy="48567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Use the right size data type to avoid wasted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memory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(e.g. using </a:t>
            </a: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double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when </a:t>
            </a: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byte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would do, or using </a:t>
            </a: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float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when number will always be </a:t>
            </a: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integer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Programs run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faster 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when using smaller, simpler variables.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Calculations using decimal places takes extra processing.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Using GUI storage structures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/>
          </p:nvPr>
        </p:nvSpPr>
        <p:spPr>
          <a:xfrm>
            <a:off x="457200" y="1413000"/>
            <a:ext cx="8228520" cy="47120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Textboxes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can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store numbers, but to do calculations, the text must be converted to number format first. (Slow, painful) 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List boxes/combo boxes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are good for </a:t>
            </a: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displaying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data, but not efficient for large storage and manipulation tasks compared with arrays.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Also see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520" cy="45248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 u="sng">
                <a:solidFill>
                  <a:srgbClr val="0000ff"/>
                </a:solidFill>
                <a:uFillTx/>
                <a:latin typeface="Calibri"/>
                <a:hlinkClick r:id="rId1"/>
              </a:rPr>
              <a:t>Naming conventions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for variables etc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Box 3"/>
          <p:cNvSpPr/>
          <p:nvPr/>
        </p:nvSpPr>
        <p:spPr>
          <a:xfrm>
            <a:off x="428760" y="3500280"/>
            <a:ext cx="8357040" cy="146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en-A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These slideshows may be freely used, modified or distributed by teachers and students anywhere on the planet (but not elsewhere).</a:t>
            </a:r>
            <a:endParaRPr b="0" lang="en-A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A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A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They may NOT be sold.  </a:t>
            </a:r>
            <a:endParaRPr b="0" lang="en-A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A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They must NOT be redistributed if you modify them.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26046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rmAutofit fontScale="93000"/>
          </a:bodyPr>
          <a:p>
            <a:pPr>
              <a:lnSpc>
                <a:spcPct val="100000"/>
              </a:lnSpc>
            </a:pPr>
            <a:r>
              <a:rPr b="0" lang="en-AU" sz="4400" spc="-1" strike="noStrike">
                <a:solidFill>
                  <a:srgbClr val="558ed5"/>
                </a:solidFill>
                <a:latin typeface="Calibri"/>
              </a:rPr>
              <a:t>Applied Computing Slideshows</a:t>
            </a:r>
            <a:br/>
            <a:r>
              <a:rPr b="0" lang="en-AU" sz="4400" spc="-1" strike="noStrike">
                <a:solidFill>
                  <a:srgbClr val="558ed5"/>
                </a:solidFill>
                <a:latin typeface="Calibri"/>
              </a:rPr>
              <a:t>by Mark Kelly</a:t>
            </a:r>
            <a:br/>
            <a:r>
              <a:rPr b="0" lang="en-AU" sz="4400" spc="-1" strike="noStrike">
                <a:solidFill>
                  <a:srgbClr val="558ed5"/>
                </a:solidFill>
                <a:latin typeface="Calibri"/>
              </a:rPr>
              <a:t>vcedata.com</a:t>
            </a:r>
            <a:br/>
            <a:r>
              <a:rPr b="0" lang="en-AU" sz="4400" spc="-1" strike="noStrike">
                <a:solidFill>
                  <a:srgbClr val="558ed5"/>
                </a:solidFill>
                <a:latin typeface="Calibri"/>
              </a:rPr>
              <a:t>mark@vcedata.com</a:t>
            </a:r>
            <a:endParaRPr b="0" lang="en-AU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"/>
          <p:cNvSpPr/>
          <p:nvPr/>
        </p:nvSpPr>
        <p:spPr>
          <a:xfrm>
            <a:off x="1044000" y="180000"/>
            <a:ext cx="7739640" cy="54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en-AU" sz="1800" spc="-1" strike="noStrike">
                <a:latin typeface="Bahnschrift"/>
              </a:rPr>
              <a:t>The VCAA Glossary Definition</a:t>
            </a:r>
            <a:endParaRPr b="0" lang="en-A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AU" sz="1800" spc="-1" strike="noStrike">
                <a:latin typeface="Bahnschrift"/>
              </a:rPr>
              <a:t>(2020-2024 Study Design)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83" name=""/>
          <p:cNvSpPr/>
          <p:nvPr/>
        </p:nvSpPr>
        <p:spPr>
          <a:xfrm>
            <a:off x="275040" y="911160"/>
            <a:ext cx="9048600" cy="5748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en-AU" sz="2000" spc="-1" strike="noStrike">
                <a:latin typeface="Arial"/>
              </a:rPr>
              <a:t>Data types</a:t>
            </a:r>
            <a:endParaRPr b="0" lang="en-AU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AU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AU" sz="1800" spc="-1" strike="noStrike">
                <a:solidFill>
                  <a:srgbClr val="c9211e"/>
                </a:solidFill>
                <a:latin typeface="Arial"/>
              </a:rPr>
              <a:t>The forms that an item of data can take</a:t>
            </a:r>
            <a:r>
              <a:rPr b="0" lang="en-AU" sz="1800" spc="-1" strike="noStrike">
                <a:latin typeface="Arial"/>
              </a:rPr>
              <a:t>, </a:t>
            </a:r>
            <a:endParaRPr b="0" lang="en-A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A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AU" sz="1800" spc="-1" strike="noStrike">
                <a:latin typeface="Arial"/>
              </a:rPr>
              <a:t>including</a:t>
            </a:r>
            <a:r>
              <a:rPr b="0" lang="en-AU" sz="1800" spc="-1" strike="noStrike">
                <a:latin typeface="Arial"/>
              </a:rPr>
              <a:t> </a:t>
            </a:r>
            <a:endParaRPr b="0" lang="en-AU" sz="1800" spc="-1" strike="noStrike"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AU" sz="1800" spc="-1" strike="noStrike">
                <a:latin typeface="Arial"/>
              </a:rPr>
              <a:t>binary</a:t>
            </a:r>
            <a:r>
              <a:rPr b="0" lang="en-AU" sz="1800" spc="-1" strike="noStrike">
                <a:latin typeface="Arial"/>
              </a:rPr>
              <a:t> (as represented in images and sound), </a:t>
            </a:r>
            <a:endParaRPr b="0" lang="en-AU" sz="1800" spc="-1" strike="noStrike"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AU" sz="1800" spc="-1" strike="noStrike">
                <a:latin typeface="Arial"/>
              </a:rPr>
              <a:t>Boolean,</a:t>
            </a:r>
            <a:r>
              <a:rPr b="0" lang="en-AU" sz="1800" spc="-1" strike="noStrike">
                <a:latin typeface="Arial"/>
              </a:rPr>
              <a:t> </a:t>
            </a:r>
            <a:endParaRPr b="0" lang="en-AU" sz="1800" spc="-1" strike="noStrike"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AU" sz="1800" spc="-1" strike="noStrike">
                <a:latin typeface="Arial"/>
              </a:rPr>
              <a:t>character</a:t>
            </a:r>
            <a:endParaRPr b="0" lang="en-AU" sz="1800" spc="-1" strike="noStrike"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AU" sz="1800" spc="-1" strike="noStrike">
                <a:latin typeface="Arial"/>
              </a:rPr>
              <a:t>numeric</a:t>
            </a:r>
            <a:endParaRPr b="0" lang="en-A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A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AU" sz="1800" spc="-1" strike="noStrike">
                <a:latin typeface="Arial"/>
              </a:rPr>
              <a:t>characterised by the kind of operations that can be performed on it. </a:t>
            </a:r>
            <a:endParaRPr b="0" lang="en-A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A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A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AU" sz="1800" spc="-1" strike="noStrike">
                <a:latin typeface="Arial"/>
              </a:rPr>
              <a:t>Depending on the software being used, these data types can be divided into </a:t>
            </a:r>
            <a:r>
              <a:rPr b="1" lang="en-AU" sz="1800" spc="-1" strike="noStrike">
                <a:latin typeface="Arial"/>
              </a:rPr>
              <a:t>more specific data types</a:t>
            </a:r>
            <a:r>
              <a:rPr b="0" lang="en-AU" sz="1800" spc="-1" strike="noStrike">
                <a:latin typeface="Arial"/>
              </a:rPr>
              <a:t>, for example </a:t>
            </a:r>
            <a:r>
              <a:rPr b="0" i="1" lang="en-AU" sz="1800" spc="-1" strike="noStrike">
                <a:latin typeface="Arial"/>
              </a:rPr>
              <a:t>integer</a:t>
            </a:r>
            <a:r>
              <a:rPr b="0" lang="en-AU" sz="1800" spc="-1" strike="noStrike">
                <a:latin typeface="Arial"/>
              </a:rPr>
              <a:t> and </a:t>
            </a:r>
            <a:r>
              <a:rPr b="0" i="1" lang="en-AU" sz="1800" spc="-1" strike="noStrike">
                <a:latin typeface="Arial"/>
              </a:rPr>
              <a:t>floating point</a:t>
            </a:r>
            <a:r>
              <a:rPr b="0" lang="en-AU" sz="1800" spc="-1" strike="noStrike">
                <a:latin typeface="Arial"/>
              </a:rPr>
              <a:t>, which are numeric types. </a:t>
            </a:r>
            <a:endParaRPr b="0" lang="en-A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A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AU" sz="1800" spc="-1" strike="noStrike">
                <a:latin typeface="Arial"/>
              </a:rPr>
              <a:t>More sophisticated types can be derived from them, for example </a:t>
            </a:r>
            <a:endParaRPr b="0" lang="en-A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AU" sz="1800" spc="-1" strike="noStrike">
                <a:latin typeface="Arial"/>
              </a:rPr>
              <a:t>a </a:t>
            </a:r>
            <a:r>
              <a:rPr b="0" i="1" lang="en-AU" sz="1800" spc="-1" strike="noStrike">
                <a:latin typeface="Arial"/>
              </a:rPr>
              <a:t>string</a:t>
            </a:r>
            <a:r>
              <a:rPr b="0" lang="en-AU" sz="1800" spc="-1" strike="noStrike">
                <a:latin typeface="Arial"/>
              </a:rPr>
              <a:t> of characters or a data type, </a:t>
            </a:r>
            <a:endParaRPr b="0" lang="en-A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A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AU" sz="1800" spc="-1" strike="noStrike">
                <a:latin typeface="Arial"/>
              </a:rPr>
              <a:t>and their names may vary, such as </a:t>
            </a:r>
            <a:endParaRPr b="0" lang="en-A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AU" sz="1800" spc="-1" strike="noStrike">
                <a:latin typeface="Arial"/>
              </a:rPr>
              <a:t>text</a:t>
            </a:r>
            <a:r>
              <a:rPr b="0" lang="en-AU" sz="1800" spc="-1" strike="noStrike">
                <a:latin typeface="Arial"/>
              </a:rPr>
              <a:t> data type versus </a:t>
            </a:r>
            <a:r>
              <a:rPr b="1" lang="en-AU" sz="1800" spc="-1" strike="noStrike">
                <a:latin typeface="Arial"/>
              </a:rPr>
              <a:t>string</a:t>
            </a:r>
            <a:r>
              <a:rPr b="0" lang="en-AU" sz="1800" spc="-1" strike="noStrike">
                <a:latin typeface="Arial"/>
              </a:rPr>
              <a:t> data type.</a:t>
            </a:r>
            <a:endParaRPr b="0" lang="en-A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5608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Binary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/>
          </p:nvPr>
        </p:nvSpPr>
        <p:spPr>
          <a:xfrm>
            <a:off x="457200" y="1268280"/>
            <a:ext cx="8228520" cy="23752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May only have values </a:t>
            </a: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zero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or </a:t>
            </a: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one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Base 2 counting system 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Compared with decimal – base 10 – which has ten digits: 0,1,2,3,4,5,8,9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To get bigger binary numbers, add more columns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57200" y="180000"/>
            <a:ext cx="8228520" cy="5608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Counting in Decimal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/>
          </p:nvPr>
        </p:nvSpPr>
        <p:spPr>
          <a:xfrm>
            <a:off x="771120" y="1088280"/>
            <a:ext cx="8228520" cy="39513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So, for example, to get the number 65,536 in decimal you use</a:t>
            </a:r>
            <a:endParaRPr b="0" lang="en-AU" sz="3200" spc="-1" strike="noStrike">
              <a:latin typeface="Arial"/>
            </a:endParaRPr>
          </a:p>
        </p:txBody>
      </p:sp>
      <p:graphicFrame>
        <p:nvGraphicFramePr>
          <p:cNvPr id="88" name=""/>
          <p:cNvGraphicFramePr/>
          <p:nvPr/>
        </p:nvGraphicFramePr>
        <p:xfrm>
          <a:off x="1735560" y="2211120"/>
          <a:ext cx="6077520" cy="719640"/>
        </p:xfrm>
        <a:graphic>
          <a:graphicData uri="http://schemas.openxmlformats.org/drawingml/2006/table">
            <a:tbl>
              <a:tblPr/>
              <a:tblGrid>
                <a:gridCol w="1214280"/>
                <a:gridCol w="1214280"/>
                <a:gridCol w="1214280"/>
                <a:gridCol w="1214280"/>
                <a:gridCol w="1220760"/>
              </a:tblGrid>
              <a:tr h="716760">
                <a:tc>
                  <a:txBody>
                    <a:bodyPr lIns="90000" rIns="9000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AU" sz="4400" spc="-1" strike="noStrike">
                          <a:solidFill>
                            <a:srgbClr val="c9211e"/>
                          </a:solidFill>
                          <a:latin typeface="Arial"/>
                        </a:rPr>
                        <a:t>6</a:t>
                      </a:r>
                      <a:endParaRPr b="0" lang="en-AU" sz="44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AU" sz="4400" spc="-1" strike="noStrike">
                          <a:solidFill>
                            <a:srgbClr val="c9211e"/>
                          </a:solidFill>
                          <a:latin typeface="Arial"/>
                        </a:rPr>
                        <a:t>5</a:t>
                      </a:r>
                      <a:endParaRPr b="0" lang="en-AU" sz="44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AU" sz="4400" spc="-1" strike="noStrike">
                          <a:solidFill>
                            <a:srgbClr val="c9211e"/>
                          </a:solidFill>
                          <a:latin typeface="Arial"/>
                        </a:rPr>
                        <a:t>5</a:t>
                      </a:r>
                      <a:endParaRPr b="0" lang="en-AU" sz="44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AU" sz="4400" spc="-1" strike="noStrike">
                          <a:solidFill>
                            <a:srgbClr val="c9211e"/>
                          </a:solidFill>
                          <a:latin typeface="Arial"/>
                        </a:rPr>
                        <a:t>3</a:t>
                      </a:r>
                      <a:endParaRPr b="0" lang="en-AU" sz="44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AU" sz="4400" spc="-1" strike="noStrike">
                          <a:solidFill>
                            <a:srgbClr val="c9211e"/>
                          </a:solidFill>
                          <a:latin typeface="Arial"/>
                        </a:rPr>
                        <a:t>6</a:t>
                      </a:r>
                      <a:endParaRPr b="0" lang="en-AU" sz="44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452160">
                <a:tc>
                  <a:txBody>
                    <a:bodyPr lIns="90000" rIns="9000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AU" sz="2800" spc="-1" strike="noStrike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10</a:t>
                      </a:r>
                      <a:r>
                        <a:rPr b="0" lang="en-AU" sz="2800" spc="-1" strike="noStrike" baseline="33000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4</a:t>
                      </a:r>
                      <a:endParaRPr b="0" lang="en-AU" sz="2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AU" sz="2800" spc="-1" strike="noStrike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10</a:t>
                      </a:r>
                      <a:r>
                        <a:rPr b="0" lang="en-AU" sz="2800" spc="-1" strike="noStrike" baseline="33000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3</a:t>
                      </a:r>
                      <a:endParaRPr b="0" lang="en-AU" sz="2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AU" sz="2800" spc="-1" strike="noStrike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10</a:t>
                      </a:r>
                      <a:r>
                        <a:rPr b="0" lang="en-AU" sz="2800" spc="-1" strike="noStrike" baseline="33000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2</a:t>
                      </a:r>
                      <a:endParaRPr b="0" lang="en-AU" sz="2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AU" sz="2800" spc="-1" strike="noStrike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10</a:t>
                      </a:r>
                      <a:r>
                        <a:rPr b="0" lang="en-AU" sz="2800" spc="-1" strike="noStrike" baseline="33000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1</a:t>
                      </a:r>
                      <a:endParaRPr b="0" lang="en-AU" sz="2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AU" sz="2800" spc="-1" strike="noStrike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10</a:t>
                      </a:r>
                      <a:r>
                        <a:rPr b="0" lang="en-AU" sz="2800" spc="-1" strike="noStrike" baseline="33000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0</a:t>
                      </a:r>
                      <a:endParaRPr b="0" lang="en-AU" sz="2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20000">
                <a:tc>
                  <a:txBody>
                    <a:bodyPr lIns="90000" rIns="9000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AU" sz="2400" spc="-1" strike="noStrike">
                          <a:latin typeface="Arial"/>
                        </a:rPr>
                        <a:t>10,000</a:t>
                      </a:r>
                      <a:endParaRPr b="0" lang="en-AU" sz="24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AU" sz="2400" spc="-1" strike="noStrike">
                          <a:latin typeface="Arial"/>
                        </a:rPr>
                        <a:t>1,000</a:t>
                      </a:r>
                      <a:endParaRPr b="0" lang="en-AU" sz="24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AU" sz="2400" spc="-1" strike="noStrike">
                          <a:latin typeface="Arial"/>
                        </a:rPr>
                        <a:t>100</a:t>
                      </a:r>
                      <a:endParaRPr b="0" lang="en-AU" sz="24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AU" sz="2400" spc="-1" strike="noStrike">
                          <a:latin typeface="Arial"/>
                        </a:rPr>
                        <a:t>10</a:t>
                      </a:r>
                      <a:endParaRPr b="0" lang="en-AU" sz="24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AU" sz="2400" spc="-1" strike="noStrike">
                          <a:latin typeface="Arial"/>
                        </a:rPr>
                        <a:t>1</a:t>
                      </a:r>
                      <a:endParaRPr b="0" lang="en-AU" sz="24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180000"/>
            <a:ext cx="8228520" cy="5608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Counting in Binary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517320" y="1080000"/>
            <a:ext cx="8228520" cy="1259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Each column in binary can only go up to 1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Add columns to get larger numbers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en-AU" sz="3200" spc="-1" strike="noStrike">
              <a:latin typeface="Arial"/>
            </a:endParaRPr>
          </a:p>
        </p:txBody>
      </p:sp>
      <p:graphicFrame>
        <p:nvGraphicFramePr>
          <p:cNvPr id="91" name=""/>
          <p:cNvGraphicFramePr/>
          <p:nvPr/>
        </p:nvGraphicFramePr>
        <p:xfrm>
          <a:off x="454320" y="2400480"/>
          <a:ext cx="8112240" cy="719640"/>
        </p:xfrm>
        <a:graphic>
          <a:graphicData uri="http://schemas.openxmlformats.org/drawingml/2006/table">
            <a:tbl>
              <a:tblPr/>
              <a:tblGrid>
                <a:gridCol w="1013400"/>
                <a:gridCol w="1013400"/>
                <a:gridCol w="1013400"/>
                <a:gridCol w="1013400"/>
                <a:gridCol w="1013400"/>
                <a:gridCol w="1013400"/>
                <a:gridCol w="1013400"/>
                <a:gridCol w="1018800"/>
              </a:tblGrid>
              <a:tr h="716760">
                <a:tc>
                  <a:txBody>
                    <a:bodyPr lIns="90000" rIns="9000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AU" sz="4400" spc="-1" strike="noStrike">
                          <a:solidFill>
                            <a:srgbClr val="c9211e"/>
                          </a:solidFill>
                          <a:latin typeface="Arial"/>
                        </a:rPr>
                        <a:t>1</a:t>
                      </a:r>
                      <a:endParaRPr b="0" lang="en-AU" sz="44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AU" sz="4400" spc="-1" strike="noStrike">
                          <a:solidFill>
                            <a:srgbClr val="c9211e"/>
                          </a:solidFill>
                          <a:latin typeface="Arial"/>
                        </a:rPr>
                        <a:t>0</a:t>
                      </a:r>
                      <a:endParaRPr b="0" lang="en-AU" sz="44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AU" sz="4400" spc="-1" strike="noStrike">
                          <a:solidFill>
                            <a:srgbClr val="c9211e"/>
                          </a:solidFill>
                          <a:latin typeface="Arial"/>
                        </a:rPr>
                        <a:t>0</a:t>
                      </a:r>
                      <a:endParaRPr b="0" lang="en-AU" sz="44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AU" sz="4400" spc="-1" strike="noStrike">
                          <a:solidFill>
                            <a:srgbClr val="c9211e"/>
                          </a:solidFill>
                          <a:latin typeface="Arial"/>
                        </a:rPr>
                        <a:t>1</a:t>
                      </a:r>
                      <a:endParaRPr b="0" lang="en-AU" sz="44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AU" sz="4400" spc="-1" strike="noStrike">
                          <a:solidFill>
                            <a:srgbClr val="c9211e"/>
                          </a:solidFill>
                          <a:latin typeface="Arial"/>
                        </a:rPr>
                        <a:t>0</a:t>
                      </a:r>
                      <a:endParaRPr b="0" lang="en-AU" sz="44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AU" sz="4400" spc="-1" strike="noStrike">
                          <a:solidFill>
                            <a:srgbClr val="c9211e"/>
                          </a:solidFill>
                          <a:latin typeface="Arial"/>
                        </a:rPr>
                        <a:t>0</a:t>
                      </a:r>
                      <a:endParaRPr b="0" lang="en-AU" sz="44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AU" sz="4400" spc="-1" strike="noStrike">
                          <a:solidFill>
                            <a:srgbClr val="c9211e"/>
                          </a:solidFill>
                          <a:latin typeface="Arial"/>
                        </a:rPr>
                        <a:t>1</a:t>
                      </a:r>
                      <a:endParaRPr b="0" lang="en-AU" sz="44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AU" sz="4400" spc="-1" strike="noStrike">
                          <a:solidFill>
                            <a:srgbClr val="c9211e"/>
                          </a:solidFill>
                          <a:latin typeface="Arial"/>
                        </a:rPr>
                        <a:t>1</a:t>
                      </a:r>
                      <a:endParaRPr b="0" lang="en-AU" sz="44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452160">
                <a:tc>
                  <a:txBody>
                    <a:bodyPr lIns="90000" rIns="9000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AU" sz="2800" spc="-1" strike="noStrike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2</a:t>
                      </a:r>
                      <a:r>
                        <a:rPr b="0" lang="en-AU" sz="2800" spc="-1" strike="noStrike" baseline="33000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7</a:t>
                      </a:r>
                      <a:endParaRPr b="0" lang="en-AU" sz="2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AU" sz="2800" spc="-1" strike="noStrike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2</a:t>
                      </a:r>
                      <a:r>
                        <a:rPr b="0" lang="en-AU" sz="2800" spc="-1" strike="noStrike" baseline="33000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6</a:t>
                      </a:r>
                      <a:endParaRPr b="0" lang="en-AU" sz="2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AU" sz="2800" spc="-1" strike="noStrike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2</a:t>
                      </a:r>
                      <a:r>
                        <a:rPr b="0" lang="en-AU" sz="2800" spc="-1" strike="noStrike" baseline="33000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5</a:t>
                      </a:r>
                      <a:endParaRPr b="0" lang="en-AU" sz="2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AU" sz="2800" spc="-1" strike="noStrike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2</a:t>
                      </a:r>
                      <a:r>
                        <a:rPr b="0" lang="en-AU" sz="2800" spc="-1" strike="noStrike" baseline="33000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4</a:t>
                      </a:r>
                      <a:endParaRPr b="0" lang="en-AU" sz="2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AU" sz="2800" spc="-1" strike="noStrike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2</a:t>
                      </a:r>
                      <a:r>
                        <a:rPr b="0" lang="en-AU" sz="2800" spc="-1" strike="noStrike" baseline="33000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3</a:t>
                      </a:r>
                      <a:endParaRPr b="0" lang="en-AU" sz="2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AU" sz="2800" spc="-1" strike="noStrike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2</a:t>
                      </a:r>
                      <a:r>
                        <a:rPr b="0" lang="en-AU" sz="2800" spc="-1" strike="noStrike" baseline="33000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2</a:t>
                      </a:r>
                      <a:endParaRPr b="0" lang="en-AU" sz="2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AU" sz="2800" spc="-1" strike="noStrike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2</a:t>
                      </a:r>
                      <a:r>
                        <a:rPr b="0" lang="en-AU" sz="2800" spc="-1" strike="noStrike" baseline="33000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1</a:t>
                      </a:r>
                      <a:endParaRPr b="0" lang="en-AU" sz="2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AU" sz="2800" spc="-1" strike="noStrike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2</a:t>
                      </a:r>
                      <a:r>
                        <a:rPr b="0" lang="en-AU" sz="2800" spc="-1" strike="noStrike" baseline="33000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0</a:t>
                      </a:r>
                      <a:endParaRPr b="0" lang="en-AU" sz="28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20000">
                <a:tc>
                  <a:txBody>
                    <a:bodyPr lIns="90000" rIns="9000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AU" sz="2400" spc="-1" strike="noStrike">
                          <a:latin typeface="Arial"/>
                        </a:rPr>
                        <a:t>128</a:t>
                      </a:r>
                      <a:endParaRPr b="0" lang="en-AU" sz="24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AU" sz="2400" spc="-1" strike="noStrike">
                          <a:latin typeface="Arial"/>
                        </a:rPr>
                        <a:t>64</a:t>
                      </a:r>
                      <a:endParaRPr b="0" lang="en-AU" sz="24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AU" sz="2400" spc="-1" strike="noStrike">
                          <a:latin typeface="Arial"/>
                        </a:rPr>
                        <a:t>32</a:t>
                      </a:r>
                      <a:endParaRPr b="0" lang="en-AU" sz="24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AU" sz="2400" spc="-1" strike="noStrike">
                          <a:latin typeface="Arial"/>
                        </a:rPr>
                        <a:t>16</a:t>
                      </a:r>
                      <a:endParaRPr b="0" lang="en-AU" sz="24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AU" sz="2400" spc="-1" strike="noStrike">
                          <a:latin typeface="Arial"/>
                        </a:rPr>
                        <a:t>8</a:t>
                      </a:r>
                      <a:endParaRPr b="0" lang="en-AU" sz="24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AU" sz="2400" spc="-1" strike="noStrike">
                          <a:latin typeface="Arial"/>
                        </a:rPr>
                        <a:t>4</a:t>
                      </a:r>
                      <a:endParaRPr b="0" lang="en-AU" sz="24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AU" sz="2400" spc="-1" strike="noStrike">
                          <a:latin typeface="Arial"/>
                        </a:rPr>
                        <a:t>2</a:t>
                      </a:r>
                      <a:endParaRPr b="0" lang="en-AU" sz="24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en-AU" sz="2400" spc="-1" strike="noStrike">
                          <a:latin typeface="Arial"/>
                        </a:rPr>
                        <a:t>1</a:t>
                      </a:r>
                      <a:endParaRPr b="0" lang="en-AU" sz="2400" spc="-1" strike="noStrike"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92" name="PlaceHolder 11"/>
          <p:cNvSpPr/>
          <p:nvPr/>
        </p:nvSpPr>
        <p:spPr>
          <a:xfrm>
            <a:off x="396000" y="4680000"/>
            <a:ext cx="8408520" cy="217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t">
            <a:noAutofit/>
          </a:bodyPr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So, in 8 bits (binary digits) you have 128+16+2+1 =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147 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(in decimal)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Binary uses more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columns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 than decimal, but can reach the same big numbers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180000"/>
            <a:ext cx="8228520" cy="5608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Why use binary?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/>
          </p:nvPr>
        </p:nvSpPr>
        <p:spPr>
          <a:xfrm>
            <a:off x="517320" y="1080000"/>
            <a:ext cx="8228520" cy="4679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Actually, humans </a:t>
            </a:r>
            <a:r>
              <a:rPr b="1" lang="en-AU" sz="3200" spc="-1" strike="noStrike">
                <a:latin typeface="Arial"/>
              </a:rPr>
              <a:t>don’t</a:t>
            </a:r>
            <a:r>
              <a:rPr b="0" lang="en-AU" sz="3200" spc="-1" strike="noStrike">
                <a:latin typeface="Arial"/>
              </a:rPr>
              <a:t>.</a:t>
            </a:r>
            <a:endParaRPr b="0" lang="en-AU" sz="3200" spc="-1" strike="noStrike"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Digital computers </a:t>
            </a:r>
            <a:r>
              <a:rPr b="1" lang="en-AU" sz="3200" spc="-1" strike="noStrike">
                <a:latin typeface="Arial"/>
              </a:rPr>
              <a:t>do </a:t>
            </a:r>
            <a:r>
              <a:rPr b="0" lang="en-AU" sz="3200" spc="-1" strike="noStrike">
                <a:latin typeface="Arial"/>
              </a:rPr>
              <a:t>– because they only understand electricity. 1 = there is electrical power, 0 there is no electrical power.</a:t>
            </a:r>
            <a:endParaRPr b="0" lang="en-AU" sz="3200" spc="-1" strike="noStrike"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Human programmers compromise with computers and use octal (base 8) or hexadecimal (base 16)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5608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Boolean (logic)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457200" y="1268280"/>
            <a:ext cx="8228520" cy="23752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Boolean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- stores only a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True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or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False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value.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Very efficient storage. Little memory required.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Ideal for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flags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which store a yes/no true/false state.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Usually stored as a zero (false), or non-zero (true)</a:t>
            </a:r>
            <a:endParaRPr b="0" lang="en-AU" sz="3200" spc="-1" strike="noStrike">
              <a:latin typeface="Arial"/>
            </a:endParaRPr>
          </a:p>
        </p:txBody>
      </p:sp>
      <p:pic>
        <p:nvPicPr>
          <p:cNvPr id="97" name="Picture 4" descr=""/>
          <p:cNvPicPr/>
          <p:nvPr/>
        </p:nvPicPr>
        <p:blipFill>
          <a:blip r:embed="rId1"/>
          <a:stretch/>
        </p:blipFill>
        <p:spPr>
          <a:xfrm>
            <a:off x="5312520" y="4140000"/>
            <a:ext cx="4047120" cy="2684880"/>
          </a:xfrm>
          <a:prstGeom prst="rect">
            <a:avLst/>
          </a:prstGeom>
          <a:ln w="0">
            <a:noFill/>
          </a:ln>
        </p:spPr>
      </p:pic>
      <p:sp>
        <p:nvSpPr>
          <p:cNvPr id="98" name="TextBox 1"/>
          <p:cNvSpPr/>
          <p:nvPr/>
        </p:nvSpPr>
        <p:spPr>
          <a:xfrm>
            <a:off x="540000" y="5040000"/>
            <a:ext cx="5193360" cy="146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Note – just because a field or variable can take 1 of only 2 possible values does 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not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make it Boolean. </a:t>
            </a:r>
            <a:endParaRPr b="0" lang="en-A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Boolean must be a true/false answer, not (for example) a “Large or small?” option.</a:t>
            </a:r>
            <a:endParaRPr b="0" lang="en-A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02680"/>
            <a:ext cx="8228520" cy="6321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AU" sz="4400" spc="-1" strike="noStrike">
                <a:solidFill>
                  <a:srgbClr val="c9211e"/>
                </a:solidFill>
                <a:latin typeface="Calibri"/>
              </a:rPr>
              <a:t>Integer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457200" y="836640"/>
            <a:ext cx="8228520" cy="5760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A specific numeric data type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Cannot hold fractional parts (decimal places)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Little storage needed compared with floating point numbers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Quicker to do calculations with integers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i="1" lang="en-AU" sz="2400" spc="-1" strike="noStrike">
                <a:solidFill>
                  <a:srgbClr val="000000"/>
                </a:solidFill>
                <a:latin typeface="Calibri"/>
              </a:rPr>
              <a:t>Some variants supported by different apps…</a:t>
            </a:r>
            <a:endParaRPr b="0" lang="en-AU" sz="24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1" lang="en-AU" sz="2600" spc="-1" strike="noStrike">
                <a:solidFill>
                  <a:srgbClr val="000000"/>
                </a:solidFill>
                <a:latin typeface="Calibri"/>
              </a:rPr>
              <a:t>Short Integer</a:t>
            </a:r>
            <a:r>
              <a:rPr b="0" lang="en-AU" sz="2600" spc="-1" strike="noStrike">
                <a:solidFill>
                  <a:srgbClr val="000000"/>
                </a:solidFill>
                <a:latin typeface="Calibri"/>
              </a:rPr>
              <a:t> - stores values from negative 32768 to +32767</a:t>
            </a:r>
            <a:endParaRPr b="0" lang="en-AU" sz="26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1" lang="en-AU" sz="2600" spc="-1" strike="noStrike">
                <a:solidFill>
                  <a:srgbClr val="000000"/>
                </a:solidFill>
                <a:latin typeface="Calibri"/>
              </a:rPr>
              <a:t>Long Integer</a:t>
            </a:r>
            <a:r>
              <a:rPr b="0" lang="en-AU" sz="2600" spc="-1" strike="noStrike">
                <a:solidFill>
                  <a:srgbClr val="000000"/>
                </a:solidFill>
                <a:latin typeface="Calibri"/>
              </a:rPr>
              <a:t> - stores values from negative 2,147,483,648 to 2,147,483,647</a:t>
            </a:r>
            <a:endParaRPr b="0" lang="en-AU" sz="26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1" lang="en-AU" sz="2600" spc="-1" strike="noStrike">
                <a:solidFill>
                  <a:srgbClr val="000000"/>
                </a:solidFill>
                <a:latin typeface="Calibri"/>
              </a:rPr>
              <a:t>Byte</a:t>
            </a:r>
            <a:r>
              <a:rPr b="0" lang="en-AU" sz="2600" spc="-1" strike="noStrike">
                <a:solidFill>
                  <a:srgbClr val="000000"/>
                </a:solidFill>
                <a:latin typeface="Calibri"/>
              </a:rPr>
              <a:t> - stores values between 0 and 255 in one byte. Efficient storage for small numbers.</a:t>
            </a:r>
            <a:endParaRPr b="0" lang="en-AU" sz="2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en-AU" sz="2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en-AU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</TotalTime>
  <Application>LibreOffice/7.2.2.2$Windows_X86_64 LibreOffice_project/02b2acce88a210515b4a5bb2e46cbfb63fe97d56</Application>
  <AppVersion>15.0000</AppVersion>
  <Words>768</Words>
  <Paragraphs>83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2009-02-06T03:31:51Z</dcterms:created>
  <dc:creator>kel</dc:creator>
  <dc:description/>
  <dc:language>en-AU</dc:language>
  <cp:lastModifiedBy>Mark Kelly</cp:lastModifiedBy>
  <dcterms:modified xsi:type="dcterms:W3CDTF">2022-01-25T09:26:23Z</dcterms:modified>
  <cp:revision>17</cp:revision>
  <dc:subject/>
  <dc:title>IT Applications Theory Slideshows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On-screen Show (4:3)</vt:lpwstr>
  </property>
  <property fmtid="{D5CDD505-2E9C-101B-9397-08002B2CF9AE}" pid="3" name="Slides">
    <vt:i4>18</vt:i4>
  </property>
</Properties>
</file>