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6.xml.rels" ContentType="application/vnd.openxmlformats-package.relationships+xml"/>
  <Override PartName="/ppt/slideMasters/_rels/slideMaster7.xml.rels" ContentType="application/vnd.openxmlformats-package.relationships+xml"/>
  <Override PartName="/ppt/slideMasters/_rels/slideMaster8.xml.rels" ContentType="application/vnd.openxmlformats-package.relationships+xml"/>
  <Override PartName="/ppt/slideMasters/_rels/slideMaster9.xml.rels" ContentType="application/vnd.openxmlformats-package.relationships+xml"/>
  <Override PartName="/ppt/slideMasters/_rels/slideMaster10.xml.rels" ContentType="application/vnd.openxmlformats-package.relationships+xml"/>
  <Override PartName="/ppt/slideMasters/_rels/slideMaster11.xml.rels" ContentType="application/vnd.openxmlformats-package.relationships+xml"/>
  <Override PartName="/ppt/slideMasters/_rels/slideMaster1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presProps.xml" ContentType="application/vnd.openxmlformats-officedocument.presentationml.presProps+xml"/>
  <Override PartName="/ppt/media/image1.jpeg" ContentType="image/jpeg"/>
  <Override PartName="/ppt/media/image3.png" ContentType="image/png"/>
  <Override PartName="/ppt/media/image2.jpeg" ContentType="image/jpeg"/>
  <Override PartName="/ppt/media/image4.png" ContentType="image/png"/>
  <Override PartName="/ppt/media/image5.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8" r:id="rId7"/>
    <p:sldMasterId id="2147483660" r:id="rId8"/>
    <p:sldMasterId id="2147483662" r:id="rId9"/>
    <p:sldMasterId id="2147483664" r:id="rId10"/>
    <p:sldMasterId id="2147483666" r:id="rId11"/>
    <p:sldMasterId id="2147483668" r:id="rId12"/>
    <p:sldMasterId id="2147483670" r:id="rId13"/>
  </p:sldMasterIdLst>
  <p:sldIdLst>
    <p:sldId id="256" r:id="rId14"/>
    <p:sldId id="257" r:id="rId15"/>
    <p:sldId id="258" r:id="rId16"/>
    <p:sldId id="259" r:id="rId17"/>
    <p:sldId id="260" r:id="rId18"/>
    <p:sldId id="261" r:id="rId19"/>
    <p:sldId id="262" r:id="rId20"/>
    <p:sldId id="263" r:id="rId21"/>
    <p:sldId id="264" r:id="rId22"/>
    <p:sldId id="265" r:id="rId23"/>
    <p:sldId id="266" r:id="rId24"/>
    <p:sldId id="267" r:id="rId25"/>
    <p:sldId id="268" r:id="rId26"/>
    <p:sldId id="269" r:id="rId27"/>
    <p:sldId id="270" r:id="rId28"/>
    <p:sldId id="271" r:id="rId29"/>
    <p:sldId id="272" r:id="rId30"/>
    <p:sldId id="273" r:id="rId31"/>
    <p:sldId id="274" r:id="rId32"/>
  </p:sldIdLst>
  <p:sldSz cx="9144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slideMaster" Target="slideMasters/slideMaster12.xml"/><Relationship Id="rId14" Type="http://schemas.openxmlformats.org/officeDocument/2006/relationships/slide" Target="slides/slide1.xml"/><Relationship Id="rId15" Type="http://schemas.openxmlformats.org/officeDocument/2006/relationships/slide" Target="slides/slide2.xml"/><Relationship Id="rId16" Type="http://schemas.openxmlformats.org/officeDocument/2006/relationships/slide" Target="slides/slide3.xml"/><Relationship Id="rId17" Type="http://schemas.openxmlformats.org/officeDocument/2006/relationships/slide" Target="slides/slide4.xml"/><Relationship Id="rId18" Type="http://schemas.openxmlformats.org/officeDocument/2006/relationships/slide" Target="slides/slide5.xml"/><Relationship Id="rId19" Type="http://schemas.openxmlformats.org/officeDocument/2006/relationships/slide" Target="slides/slide6.xml"/><Relationship Id="rId20" Type="http://schemas.openxmlformats.org/officeDocument/2006/relationships/slide" Target="slides/slide7.xml"/><Relationship Id="rId21" Type="http://schemas.openxmlformats.org/officeDocument/2006/relationships/slide" Target="slides/slide8.xml"/><Relationship Id="rId22" Type="http://schemas.openxmlformats.org/officeDocument/2006/relationships/slide" Target="slides/slide9.xml"/><Relationship Id="rId23" Type="http://schemas.openxmlformats.org/officeDocument/2006/relationships/slide" Target="slides/slide10.xml"/><Relationship Id="rId24" Type="http://schemas.openxmlformats.org/officeDocument/2006/relationships/slide" Target="slides/slide11.xml"/><Relationship Id="rId25" Type="http://schemas.openxmlformats.org/officeDocument/2006/relationships/slide" Target="slides/slide12.xml"/><Relationship Id="rId26" Type="http://schemas.openxmlformats.org/officeDocument/2006/relationships/slide" Target="slides/slide13.xml"/><Relationship Id="rId27" Type="http://schemas.openxmlformats.org/officeDocument/2006/relationships/slide" Target="slides/slide14.xml"/><Relationship Id="rId28" Type="http://schemas.openxmlformats.org/officeDocument/2006/relationships/slide" Target="slides/slide15.xml"/><Relationship Id="rId29" Type="http://schemas.openxmlformats.org/officeDocument/2006/relationships/slide" Target="slides/slide16.xml"/><Relationship Id="rId30" Type="http://schemas.openxmlformats.org/officeDocument/2006/relationships/slide" Target="slides/slide17.xml"/><Relationship Id="rId31" Type="http://schemas.openxmlformats.org/officeDocument/2006/relationships/slide" Target="slides/slide18.xml"/><Relationship Id="rId32" Type="http://schemas.openxmlformats.org/officeDocument/2006/relationships/slide" Target="slides/slide19.xml"/><Relationship Id="rId33"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
        <p:nvSpPr>
          <p:cNvPr id="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mediaAndTx" preserve="1">
  <p:cSld name="Centered Text">
    <p:spTree>
      <p:nvGrpSpPr>
        <p:cNvPr id="1" name=""/>
        <p:cNvGrpSpPr/>
        <p:nvPr/>
      </p:nvGrpSpPr>
      <p:grpSpPr>
        <a:xfrm>
          <a:off x="0" y="0"/>
          <a:ext cx="0" cy="0"/>
          <a:chOff x="0" y="0"/>
          <a:chExt cx="0" cy="0"/>
        </a:xfrm>
      </p:grpSpPr>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Title, 2 Content and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
        <p:nvSpPr>
          <p:cNvPr id="5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54"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55"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Title Content and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6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6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
        <p:nvSpPr>
          <p:cNvPr id="1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1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
        <p:nvSpPr>
          <p:cNvPr id="3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
        <p:nvSpPr>
          <p:cNvPr id="3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
        <p:nvSpPr>
          <p:cNvPr id="4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4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1.xml"/>
</Relationships>
</file>

<file path=ppt/slideMasters/_rels/slideMaster12.xml.rels><?xml version="1.0" encoding="UTF-8"?>
<Relationships xmlns="http://schemas.openxmlformats.org/package/2006/relationships"><Relationship Id="rId1" Type="http://schemas.openxmlformats.org/officeDocument/2006/relationships/theme" Target="../theme/theme12.xml"/><Relationship Id="rId2"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5.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9.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
        <p:nvSpPr>
          <p:cNvPr id="1"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2"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3" name="PlaceHolder 4"/>
          <p:cNvSpPr>
            <a:spLocks noGrp="1"/>
          </p:cNvSpPr>
          <p:nvPr>
            <p:ph type="body"/>
          </p:nvPr>
        </p:nvSpPr>
        <p:spPr>
          <a:xfrm>
            <a:off x="457200" y="368208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7" r:id="rId2"/>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
        <p:nvSpPr>
          <p:cNvPr id="49"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50"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51" name="PlaceHolder 4"/>
          <p:cNvSpPr>
            <a:spLocks noGrp="1"/>
          </p:cNvSpPr>
          <p:nvPr>
            <p:ph type="body"/>
          </p:nvPr>
        </p:nvSpPr>
        <p:spPr>
          <a:xfrm>
            <a:off x="45720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9" r:id="rId2"/>
  </p:sldLayoutIdLst>
</p:sldMaster>
</file>

<file path=ppt/slideMasters/slideMaster1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
        <p:nvSpPr>
          <p:cNvPr id="5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58"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59" name="PlaceHolder 4"/>
          <p:cNvSpPr>
            <a:spLocks noGrp="1"/>
          </p:cNvSpPr>
          <p:nvPr>
            <p:ph type="body"/>
          </p:nvPr>
        </p:nvSpPr>
        <p:spPr>
          <a:xfrm>
            <a:off x="467424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71"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
        <p:nvSpPr>
          <p:cNvPr id="9" name="PlaceHolder 2"/>
          <p:cNvSpPr>
            <a:spLocks noGrp="1"/>
          </p:cNvSpPr>
          <p:nvPr>
            <p:ph type="body"/>
          </p:nvPr>
        </p:nvSpPr>
        <p:spPr>
          <a:xfrm>
            <a:off x="457200" y="160452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10" name="PlaceHolder 3"/>
          <p:cNvSpPr>
            <a:spLocks noGrp="1"/>
          </p:cNvSpPr>
          <p:nvPr>
            <p:ph type="body"/>
          </p:nvPr>
        </p:nvSpPr>
        <p:spPr>
          <a:xfrm>
            <a:off x="457200" y="368208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1"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
        <p:nvSpPr>
          <p:cNvPr id="15"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16"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17" name="PlaceHolder 4"/>
          <p:cNvSpPr>
            <a:spLocks noGrp="1"/>
          </p:cNvSpPr>
          <p:nvPr>
            <p:ph type="body"/>
          </p:nvPr>
        </p:nvSpPr>
        <p:spPr>
          <a:xfrm>
            <a:off x="45720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18" name="PlaceHolder 5"/>
          <p:cNvSpPr>
            <a:spLocks noGrp="1"/>
          </p:cNvSpPr>
          <p:nvPr>
            <p:ph type="body"/>
          </p:nvPr>
        </p:nvSpPr>
        <p:spPr>
          <a:xfrm>
            <a:off x="467424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3"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
        <p:nvSpPr>
          <p:cNvPr id="25" name="PlaceHolder 2"/>
          <p:cNvSpPr>
            <a:spLocks noGrp="1"/>
          </p:cNvSpPr>
          <p:nvPr>
            <p:ph type="body"/>
          </p:nvPr>
        </p:nvSpPr>
        <p:spPr>
          <a:xfrm>
            <a:off x="457200" y="1604520"/>
            <a:ext cx="2649240" cy="1896480"/>
          </a:xfrm>
          <a:prstGeom prst="rect">
            <a:avLst/>
          </a:prstGeom>
          <a:noFill/>
          <a:ln w="0">
            <a:noFill/>
          </a:ln>
        </p:spPr>
        <p:txBody>
          <a:bodyPr lIns="0" rIns="0" tIns="0" bIns="0" anchor="t">
            <a:normAutofit fontScale="25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26" name="PlaceHolder 3"/>
          <p:cNvSpPr>
            <a:spLocks noGrp="1"/>
          </p:cNvSpPr>
          <p:nvPr>
            <p:ph type="body"/>
          </p:nvPr>
        </p:nvSpPr>
        <p:spPr>
          <a:xfrm>
            <a:off x="3239640" y="1604520"/>
            <a:ext cx="2649240" cy="1896480"/>
          </a:xfrm>
          <a:prstGeom prst="rect">
            <a:avLst/>
          </a:prstGeom>
          <a:noFill/>
          <a:ln w="0">
            <a:noFill/>
          </a:ln>
        </p:spPr>
        <p:txBody>
          <a:bodyPr lIns="0" rIns="0" tIns="0" bIns="0" anchor="t">
            <a:normAutofit fontScale="25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27" name="PlaceHolder 4"/>
          <p:cNvSpPr>
            <a:spLocks noGrp="1"/>
          </p:cNvSpPr>
          <p:nvPr>
            <p:ph type="body"/>
          </p:nvPr>
        </p:nvSpPr>
        <p:spPr>
          <a:xfrm>
            <a:off x="6022080" y="1604520"/>
            <a:ext cx="2649240" cy="1896480"/>
          </a:xfrm>
          <a:prstGeom prst="rect">
            <a:avLst/>
          </a:prstGeom>
          <a:noFill/>
          <a:ln w="0">
            <a:noFill/>
          </a:ln>
        </p:spPr>
        <p:txBody>
          <a:bodyPr lIns="0" rIns="0" tIns="0" bIns="0" anchor="t">
            <a:normAutofit fontScale="25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28" name="PlaceHolder 5"/>
          <p:cNvSpPr>
            <a:spLocks noGrp="1"/>
          </p:cNvSpPr>
          <p:nvPr>
            <p:ph type="body"/>
          </p:nvPr>
        </p:nvSpPr>
        <p:spPr>
          <a:xfrm>
            <a:off x="457200" y="3682080"/>
            <a:ext cx="2649240" cy="1896480"/>
          </a:xfrm>
          <a:prstGeom prst="rect">
            <a:avLst/>
          </a:prstGeom>
          <a:noFill/>
          <a:ln w="0">
            <a:noFill/>
          </a:ln>
        </p:spPr>
        <p:txBody>
          <a:bodyPr lIns="0" rIns="0" tIns="0" bIns="0" anchor="t">
            <a:normAutofit fontScale="25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29" name="PlaceHolder 6"/>
          <p:cNvSpPr>
            <a:spLocks noGrp="1"/>
          </p:cNvSpPr>
          <p:nvPr>
            <p:ph type="body"/>
          </p:nvPr>
        </p:nvSpPr>
        <p:spPr>
          <a:xfrm>
            <a:off x="3239640" y="3682080"/>
            <a:ext cx="2649240" cy="1896480"/>
          </a:xfrm>
          <a:prstGeom prst="rect">
            <a:avLst/>
          </a:prstGeom>
          <a:noFill/>
          <a:ln w="0">
            <a:noFill/>
          </a:ln>
        </p:spPr>
        <p:txBody>
          <a:bodyPr lIns="0" rIns="0" tIns="0" bIns="0" anchor="t">
            <a:normAutofit fontScale="25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30" name="PlaceHolder 7"/>
          <p:cNvSpPr>
            <a:spLocks noGrp="1"/>
          </p:cNvSpPr>
          <p:nvPr>
            <p:ph type="body"/>
          </p:nvPr>
        </p:nvSpPr>
        <p:spPr>
          <a:xfrm>
            <a:off x="6022080" y="3682080"/>
            <a:ext cx="2649240" cy="1896480"/>
          </a:xfrm>
          <a:prstGeom prst="rect">
            <a:avLst/>
          </a:prstGeom>
          <a:noFill/>
          <a:ln w="0">
            <a:noFill/>
          </a:ln>
        </p:spPr>
        <p:txBody>
          <a:bodyPr lIns="0" rIns="0" tIns="0" bIns="0" anchor="t">
            <a:normAutofit fontScale="25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5"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AU" sz="4400" strike="noStrike" u="none">
                <a:solidFill>
                  <a:srgbClr val="000000"/>
                </a:solidFill>
                <a:uFillTx/>
                <a:latin typeface="Arial"/>
              </a:rPr>
              <a:t>Click to edit the title text format</a:t>
            </a:r>
            <a:endParaRPr b="0" lang="en-AU" sz="4400" strike="noStrike" u="none">
              <a:solidFill>
                <a:srgbClr val="000000"/>
              </a:solidFill>
              <a:uFillTx/>
              <a:latin typeface="Arial"/>
            </a:endParaRPr>
          </a:p>
        </p:txBody>
      </p:sp>
      <p:sp>
        <p:nvSpPr>
          <p:cNvPr id="32"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3200" strike="noStrike" u="none">
                <a:solidFill>
                  <a:srgbClr val="000000"/>
                </a:solidFill>
                <a:uFillTx/>
                <a:latin typeface="Arial"/>
              </a:rPr>
              <a:t>Click to edit the outline text format</a:t>
            </a:r>
            <a:endParaRPr b="0" lang="en-AU" sz="32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2800" strike="noStrike" u="none">
                <a:solidFill>
                  <a:srgbClr val="000000"/>
                </a:solidFill>
                <a:uFillTx/>
                <a:latin typeface="Arial"/>
              </a:rPr>
              <a:t>Second Outline Level</a:t>
            </a:r>
            <a:endParaRPr b="0" lang="en-AU" sz="2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2400" strike="noStrike" u="none">
                <a:solidFill>
                  <a:srgbClr val="000000"/>
                </a:solidFill>
                <a:uFillTx/>
                <a:latin typeface="Arial"/>
              </a:rPr>
              <a:t>Third Outline Level</a:t>
            </a:r>
            <a:endParaRPr b="0" lang="en-AU" sz="24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2000" strike="noStrike" u="none">
                <a:solidFill>
                  <a:srgbClr val="000000"/>
                </a:solidFill>
                <a:uFillTx/>
                <a:latin typeface="Arial"/>
              </a:rPr>
              <a:t>Fourth Outline Level</a:t>
            </a:r>
            <a:endParaRPr b="0" lang="en-AU" sz="20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2000" strike="noStrike" u="none">
                <a:solidFill>
                  <a:srgbClr val="000000"/>
                </a:solidFill>
                <a:uFillTx/>
                <a:latin typeface="Arial"/>
              </a:rPr>
              <a:t>Fifth Outline Level</a:t>
            </a:r>
            <a:endParaRPr b="0" lang="en-AU" sz="20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2000" strike="noStrike" u="none">
                <a:solidFill>
                  <a:srgbClr val="000000"/>
                </a:solidFill>
                <a:uFillTx/>
                <a:latin typeface="Arial"/>
              </a:rPr>
              <a:t>Sixth Outline Level</a:t>
            </a:r>
            <a:endParaRPr b="0" lang="en-AU" sz="20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2000" strike="noStrike" u="none">
                <a:solidFill>
                  <a:srgbClr val="000000"/>
                </a:solidFill>
                <a:uFillTx/>
                <a:latin typeface="Arial"/>
              </a:rPr>
              <a:t>Seventh Outline Level</a:t>
            </a:r>
            <a:endParaRPr b="0" lang="en-AU" sz="20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7"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9"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
        <p:nvSpPr>
          <p:cNvPr id="37"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1"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
        <p:nvSpPr>
          <p:cNvPr id="41"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42"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3"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5"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slideLayout" Target="../slideLayouts/slideLayout5.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1.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9.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5.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4" name="PlaceHolder 1"/>
          <p:cNvSpPr>
            <a:spLocks noGrp="1"/>
          </p:cNvSpPr>
          <p:nvPr>
            <p:ph type="title"/>
          </p:nvPr>
        </p:nvSpPr>
        <p:spPr>
          <a:xfrm>
            <a:off x="1080000" y="504000"/>
            <a:ext cx="7771320" cy="713160"/>
          </a:xfrm>
          <a:prstGeom prst="rect">
            <a:avLst/>
          </a:prstGeom>
          <a:noFill/>
          <a:ln w="0">
            <a:noFill/>
          </a:ln>
        </p:spPr>
        <p:txBody>
          <a:bodyPr lIns="90000" rIns="90000" tIns="46800" bIns="4680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en-AU" sz="1600" strike="noStrike" u="none">
                <a:solidFill>
                  <a:srgbClr val="000000"/>
                </a:solidFill>
                <a:uFillTx/>
                <a:latin typeface="Calibri"/>
              </a:rPr>
              <a:t>Applied Computing Slideshows</a:t>
            </a:r>
            <a:br>
              <a:rPr sz="4000"/>
            </a:br>
            <a:r>
              <a:rPr b="0" i="1" lang="en-AU" sz="1600" strike="noStrike" u="none">
                <a:solidFill>
                  <a:srgbClr val="000000"/>
                </a:solidFill>
                <a:uFillTx/>
                <a:latin typeface="Calibri"/>
              </a:rPr>
              <a:t>by Mark Kelly</a:t>
            </a:r>
            <a:br>
              <a:rPr sz="4000"/>
            </a:br>
            <a:r>
              <a:rPr b="0" i="1" lang="en-AU" sz="1600" strike="noStrike" u="none">
                <a:solidFill>
                  <a:srgbClr val="000000"/>
                </a:solidFill>
                <a:uFillTx/>
                <a:latin typeface="Calibri"/>
              </a:rPr>
              <a:t>vcedata.com</a:t>
            </a:r>
            <a:br>
              <a:rPr sz="4000"/>
            </a:br>
            <a:r>
              <a:rPr b="0" i="1" lang="en-AU" sz="1600" strike="noStrike" u="none">
                <a:solidFill>
                  <a:srgbClr val="000000"/>
                </a:solidFill>
                <a:uFillTx/>
                <a:latin typeface="Calibri"/>
              </a:rPr>
              <a:t>mark@vcedata.com</a:t>
            </a:r>
            <a:endParaRPr b="0" lang="en-AU" sz="1600" strike="noStrike" u="none">
              <a:solidFill>
                <a:srgbClr val="000000"/>
              </a:solidFill>
              <a:uFillTx/>
              <a:latin typeface="Arial"/>
            </a:endParaRPr>
          </a:p>
        </p:txBody>
      </p:sp>
      <p:sp>
        <p:nvSpPr>
          <p:cNvPr id="65" name="Title 1"/>
          <p:cNvSpPr/>
          <p:nvPr/>
        </p:nvSpPr>
        <p:spPr>
          <a:xfrm>
            <a:off x="900000" y="1629000"/>
            <a:ext cx="7771320" cy="1927800"/>
          </a:xfrm>
          <a:custGeom>
            <a:avLst/>
            <a:gdLst>
              <a:gd name="textAreaLeft" fmla="*/ 0 w 7771320"/>
              <a:gd name="textAreaRight" fmla="*/ 7771680 w 7771320"/>
              <a:gd name="textAreaTop" fmla="*/ 0 h 1927800"/>
              <a:gd name="textAreaBottom" fmla="*/ 1928160 h 192780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3200" strike="noStrike" u="none">
                <a:solidFill>
                  <a:srgbClr val="000000"/>
                </a:solidFill>
                <a:uFillTx/>
                <a:latin typeface="Arial"/>
                <a:ea typeface="DejaVu Sans"/>
              </a:rPr>
              <a:t>Characteristics of </a:t>
            </a:r>
            <a:endParaRPr b="0" lang="en-AU" sz="32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AU" sz="3200" strike="noStrike" u="none">
                <a:solidFill>
                  <a:srgbClr val="000000"/>
                </a:solidFill>
                <a:uFillTx/>
                <a:latin typeface="Arial"/>
                <a:ea typeface="DejaVu Sans"/>
              </a:rPr>
              <a:t>efficient</a:t>
            </a:r>
            <a:r>
              <a:rPr b="0" lang="en-AU" sz="3200" strike="noStrike" u="none">
                <a:solidFill>
                  <a:srgbClr val="000000"/>
                </a:solidFill>
                <a:uFillTx/>
                <a:latin typeface="Arial"/>
                <a:ea typeface="DejaVu Sans"/>
              </a:rPr>
              <a:t> and </a:t>
            </a:r>
            <a:r>
              <a:rPr b="1" lang="en-AU" sz="3200" strike="noStrike" u="none">
                <a:solidFill>
                  <a:srgbClr val="000000"/>
                </a:solidFill>
                <a:uFillTx/>
                <a:latin typeface="Arial"/>
                <a:ea typeface="DejaVu Sans"/>
              </a:rPr>
              <a:t>effective </a:t>
            </a:r>
            <a:endParaRPr b="0" lang="en-AU" sz="32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3200" strike="noStrike" u="none">
                <a:solidFill>
                  <a:srgbClr val="000000"/>
                </a:solidFill>
                <a:uFillTx/>
                <a:latin typeface="Arial"/>
                <a:ea typeface="DejaVu Sans"/>
              </a:rPr>
              <a:t>solutions</a:t>
            </a:r>
            <a:endParaRPr b="0" lang="en-AU" sz="32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1800" strike="noStrike" u="none">
                <a:solidFill>
                  <a:srgbClr val="000000"/>
                </a:solidFill>
                <a:uFillTx/>
                <a:latin typeface="Arial"/>
                <a:ea typeface="DejaVu Sans"/>
              </a:rPr>
              <a:t>v2 - 2024-09-10</a:t>
            </a:r>
            <a:endParaRPr b="0" lang="en-AU" sz="1800" strike="noStrike" u="none">
              <a:solidFill>
                <a:srgbClr val="000000"/>
              </a:solidFill>
              <a:uFillTx/>
              <a:latin typeface="Arial"/>
            </a:endParaRPr>
          </a:p>
        </p:txBody>
      </p:sp>
      <p:pic>
        <p:nvPicPr>
          <p:cNvPr id="66" name="Picture 5" descr=""/>
          <p:cNvPicPr/>
          <p:nvPr/>
        </p:nvPicPr>
        <p:blipFill>
          <a:blip r:embed="rId1"/>
          <a:stretch/>
        </p:blipFill>
        <p:spPr>
          <a:xfrm>
            <a:off x="324000" y="3789360"/>
            <a:ext cx="3742200" cy="2807280"/>
          </a:xfrm>
          <a:prstGeom prst="rect">
            <a:avLst/>
          </a:prstGeom>
          <a:ln w="0">
            <a:noFill/>
          </a:ln>
        </p:spPr>
      </p:pic>
      <p:pic>
        <p:nvPicPr>
          <p:cNvPr id="67" name="Picture 6" descr=""/>
          <p:cNvPicPr/>
          <p:nvPr/>
        </p:nvPicPr>
        <p:blipFill>
          <a:blip r:embed="rId2"/>
          <a:stretch/>
        </p:blipFill>
        <p:spPr>
          <a:xfrm>
            <a:off x="4067280" y="3789360"/>
            <a:ext cx="4951800" cy="2789640"/>
          </a:xfrm>
          <a:prstGeom prst="rect">
            <a:avLst/>
          </a:prstGeom>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4320"/>
            <a:ext cx="8228520" cy="1141920"/>
          </a:xfrm>
          <a:prstGeom prst="rect">
            <a:avLst/>
          </a:prstGeom>
          <a:noFill/>
          <a:ln w="0">
            <a:noFill/>
          </a:ln>
        </p:spPr>
        <p:txBody>
          <a:bodyPr lIns="90000" rIns="90000" tIns="46800" bIns="4680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4400" strike="noStrike" u="none">
                <a:solidFill>
                  <a:srgbClr val="000000"/>
                </a:solidFill>
                <a:uFillTx/>
                <a:latin typeface="Calibri"/>
              </a:rPr>
              <a:t>2004</a:t>
            </a:r>
            <a:endParaRPr b="0" lang="en-AU" sz="4400" strike="noStrike" u="none">
              <a:solidFill>
                <a:srgbClr val="000000"/>
              </a:solidFill>
              <a:uFillTx/>
              <a:latin typeface="Arial"/>
            </a:endParaRPr>
          </a:p>
        </p:txBody>
      </p:sp>
      <p:sp>
        <p:nvSpPr>
          <p:cNvPr id="86" name=""/>
          <p:cNvSpPr/>
          <p:nvPr/>
        </p:nvSpPr>
        <p:spPr>
          <a:xfrm>
            <a:off x="457200" y="1600200"/>
            <a:ext cx="8228520" cy="4524840"/>
          </a:xfrm>
          <a:prstGeom prst="rect">
            <a:avLst/>
          </a:prstGeom>
          <a:noFill/>
          <a:ln w="0">
            <a:noFill/>
          </a:ln>
        </p:spPr>
        <p:style>
          <a:lnRef idx="0"/>
          <a:fillRef idx="0"/>
          <a:effectRef idx="0"/>
          <a:fontRef idx="minor"/>
        </p:style>
        <p:txBody>
          <a:bodyPr lIns="90000" rIns="90000" tIns="45000" bIns="45000" anchor="t">
            <a:normAutofit/>
          </a:bodyPr>
          <a:p>
            <a:pPr marL="343080" indent="-343080">
              <a:lnSpc>
                <a:spcPct val="100000"/>
              </a:lnSpc>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3200" strike="noStrike" u="none">
                <a:solidFill>
                  <a:srgbClr val="000000"/>
                </a:solidFill>
                <a:uFillTx/>
                <a:latin typeface="Calibri"/>
                <a:ea typeface="DejaVu Sans"/>
              </a:rPr>
              <a:t>11d. Discuss three ways that the new system will improve the </a:t>
            </a:r>
            <a:r>
              <a:rPr b="1" lang="en-AU" sz="3200" strike="noStrike" u="none">
                <a:solidFill>
                  <a:srgbClr val="000000"/>
                </a:solidFill>
                <a:uFillTx/>
                <a:latin typeface="Calibri"/>
                <a:ea typeface="DejaVu Sans"/>
              </a:rPr>
              <a:t>efficiency</a:t>
            </a:r>
            <a:r>
              <a:rPr b="0" lang="en-AU" sz="3200" strike="noStrike" u="none">
                <a:solidFill>
                  <a:srgbClr val="000000"/>
                </a:solidFill>
                <a:uFillTx/>
                <a:latin typeface="Calibri"/>
                <a:ea typeface="DejaVu Sans"/>
              </a:rPr>
              <a:t> of running the business. </a:t>
            </a: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4320"/>
            <a:ext cx="8228520" cy="1141920"/>
          </a:xfrm>
          <a:prstGeom prst="rect">
            <a:avLst/>
          </a:prstGeom>
          <a:noFill/>
          <a:ln w="0">
            <a:noFill/>
          </a:ln>
        </p:spPr>
        <p:txBody>
          <a:bodyPr lIns="90000" rIns="90000" tIns="46800" bIns="4680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4400" strike="noStrike" u="none">
                <a:solidFill>
                  <a:srgbClr val="000000"/>
                </a:solidFill>
                <a:uFillTx/>
                <a:latin typeface="Calibri"/>
              </a:rPr>
              <a:t>2005</a:t>
            </a:r>
            <a:endParaRPr b="0" lang="en-AU" sz="4400" strike="noStrike" u="none">
              <a:solidFill>
                <a:srgbClr val="000000"/>
              </a:solidFill>
              <a:uFillTx/>
              <a:latin typeface="Arial"/>
            </a:endParaRPr>
          </a:p>
        </p:txBody>
      </p:sp>
      <p:pic>
        <p:nvPicPr>
          <p:cNvPr id="88" name="Picture 2" descr=""/>
          <p:cNvPicPr/>
          <p:nvPr/>
        </p:nvPicPr>
        <p:blipFill>
          <a:blip r:embed="rId1"/>
          <a:stretch/>
        </p:blipFill>
        <p:spPr>
          <a:xfrm>
            <a:off x="395280" y="4149720"/>
            <a:ext cx="8747640" cy="2100600"/>
          </a:xfrm>
          <a:prstGeom prst="rect">
            <a:avLst/>
          </a:prstGeom>
          <a:ln w="0">
            <a:noFill/>
          </a:ln>
        </p:spPr>
      </p:pic>
      <p:sp>
        <p:nvSpPr>
          <p:cNvPr id="89" name="Rectangle 4"/>
          <p:cNvSpPr/>
          <p:nvPr/>
        </p:nvSpPr>
        <p:spPr>
          <a:xfrm>
            <a:off x="395280" y="1268280"/>
            <a:ext cx="7776000" cy="22878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1800" strike="noStrike" u="none">
                <a:solidFill>
                  <a:srgbClr val="000000"/>
                </a:solidFill>
                <a:uFillTx/>
                <a:latin typeface="Arial"/>
                <a:ea typeface="DejaVu Sans"/>
              </a:rPr>
              <a:t>Question A2</a:t>
            </a:r>
            <a:endParaRPr b="0" lang="en-A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en-A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1800" strike="noStrike" u="none">
                <a:solidFill>
                  <a:srgbClr val="000000"/>
                </a:solidFill>
                <a:uFillTx/>
                <a:latin typeface="Arial"/>
                <a:ea typeface="DejaVu Sans"/>
              </a:rPr>
              <a:t>The best measure for evaluating the </a:t>
            </a:r>
            <a:r>
              <a:rPr b="1" lang="en-AU" sz="1800" strike="noStrike" u="none">
                <a:solidFill>
                  <a:srgbClr val="000000"/>
                </a:solidFill>
                <a:uFillTx/>
                <a:latin typeface="Arial"/>
                <a:ea typeface="DejaVu Sans"/>
              </a:rPr>
              <a:t>effectiveness</a:t>
            </a:r>
            <a:r>
              <a:rPr b="0" lang="en-AU" sz="1800" strike="noStrike" u="none">
                <a:solidFill>
                  <a:srgbClr val="000000"/>
                </a:solidFill>
                <a:uFillTx/>
                <a:latin typeface="Arial"/>
                <a:ea typeface="DejaVu Sans"/>
              </a:rPr>
              <a:t> of a website would be </a:t>
            </a:r>
            <a:endParaRPr b="0" lang="en-A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en-A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1800" strike="noStrike" u="none">
                <a:solidFill>
                  <a:srgbClr val="000000"/>
                </a:solidFill>
                <a:uFillTx/>
                <a:latin typeface="Arial"/>
                <a:ea typeface="DejaVu Sans"/>
              </a:rPr>
              <a:t>A. ease of navigation.</a:t>
            </a:r>
            <a:endParaRPr b="0" lang="en-A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1800" strike="noStrike" u="none">
                <a:solidFill>
                  <a:srgbClr val="000000"/>
                </a:solidFill>
                <a:uFillTx/>
                <a:latin typeface="Arial"/>
                <a:ea typeface="DejaVu Sans"/>
              </a:rPr>
              <a:t>B. speed of download.</a:t>
            </a:r>
            <a:endParaRPr b="0" lang="en-A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1800" strike="noStrike" u="none">
                <a:solidFill>
                  <a:srgbClr val="000000"/>
                </a:solidFill>
                <a:uFillTx/>
                <a:latin typeface="Arial"/>
                <a:ea typeface="DejaVu Sans"/>
              </a:rPr>
              <a:t>C. cost of ongoing maintenance.</a:t>
            </a:r>
            <a:endParaRPr b="0" lang="en-A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1800" strike="noStrike" u="none">
                <a:solidFill>
                  <a:srgbClr val="000000"/>
                </a:solidFill>
                <a:uFillTx/>
                <a:latin typeface="Arial"/>
                <a:ea typeface="DejaVu Sans"/>
              </a:rPr>
              <a:t>D. communication of the message. </a:t>
            </a:r>
            <a:endParaRPr b="0" lang="en-AU" sz="1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type="title"/>
          </p:nvPr>
        </p:nvSpPr>
        <p:spPr>
          <a:xfrm>
            <a:off x="468360" y="188640"/>
            <a:ext cx="8228520" cy="848160"/>
          </a:xfrm>
          <a:prstGeom prst="rect">
            <a:avLst/>
          </a:prstGeom>
          <a:noFill/>
          <a:ln w="0">
            <a:noFill/>
          </a:ln>
        </p:spPr>
        <p:txBody>
          <a:bodyPr lIns="90000" rIns="90000" tIns="46800" bIns="4680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4400" strike="noStrike" u="none">
                <a:solidFill>
                  <a:srgbClr val="000000"/>
                </a:solidFill>
                <a:uFillTx/>
                <a:latin typeface="Calibri"/>
              </a:rPr>
              <a:t>2006</a:t>
            </a:r>
            <a:endParaRPr b="0" lang="en-AU" sz="4400" strike="noStrike" u="none">
              <a:solidFill>
                <a:srgbClr val="000000"/>
              </a:solidFill>
              <a:uFillTx/>
              <a:latin typeface="Arial"/>
            </a:endParaRPr>
          </a:p>
        </p:txBody>
      </p:sp>
      <p:sp>
        <p:nvSpPr>
          <p:cNvPr id="91" name=""/>
          <p:cNvSpPr/>
          <p:nvPr/>
        </p:nvSpPr>
        <p:spPr>
          <a:xfrm>
            <a:off x="539640" y="1052640"/>
            <a:ext cx="8228520" cy="5470920"/>
          </a:xfrm>
          <a:prstGeom prst="rect">
            <a:avLst/>
          </a:prstGeom>
          <a:noFill/>
          <a:ln w="0">
            <a:noFill/>
          </a:ln>
        </p:spPr>
        <p:style>
          <a:lnRef idx="0"/>
          <a:fillRef idx="0"/>
          <a:effectRef idx="0"/>
          <a:fontRef idx="minor"/>
        </p:style>
        <p:txBody>
          <a:bodyPr lIns="90000" rIns="90000" tIns="45000" bIns="45000" anchor="t">
            <a:normAutofit/>
          </a:bodyPr>
          <a:p>
            <a:pPr marL="343080" indent="-343080">
              <a:lnSpc>
                <a:spcPct val="100000"/>
              </a:lnSpc>
              <a:spcBef>
                <a:spcPts val="451"/>
              </a:spcBef>
              <a:tabLst>
                <a:tab algn="l" pos="0"/>
              </a:tabLst>
            </a:pPr>
            <a:r>
              <a:rPr b="1" lang="en-AU" sz="1800" strike="noStrike" u="none">
                <a:solidFill>
                  <a:srgbClr val="000000"/>
                </a:solidFill>
                <a:uFillTx/>
                <a:latin typeface="Calibri"/>
                <a:ea typeface="DejaVu Sans"/>
              </a:rPr>
              <a:t>Question 16 </a:t>
            </a:r>
            <a:endParaRPr b="0" lang="en-AU" sz="1800" strike="noStrike" u="none">
              <a:solidFill>
                <a:srgbClr val="000000"/>
              </a:solidFill>
              <a:uFillTx/>
              <a:latin typeface="Arial"/>
            </a:endParaRPr>
          </a:p>
          <a:p>
            <a:pPr marL="343080" indent="-343080">
              <a:lnSpc>
                <a:spcPct val="100000"/>
              </a:lnSpc>
              <a:spcBef>
                <a:spcPts val="451"/>
              </a:spcBef>
              <a:tabLst>
                <a:tab algn="l" pos="0"/>
              </a:tabLst>
            </a:pPr>
            <a:r>
              <a:rPr b="0" lang="en-AU" sz="1800" strike="noStrike" u="none">
                <a:solidFill>
                  <a:srgbClr val="000000"/>
                </a:solidFill>
                <a:uFillTx/>
                <a:latin typeface="Calibri"/>
                <a:ea typeface="DejaVu Sans"/>
              </a:rPr>
              <a:t>Peripheral devices are most </a:t>
            </a:r>
            <a:r>
              <a:rPr b="1" lang="en-AU" sz="1800" strike="noStrike" u="none">
                <a:solidFill>
                  <a:srgbClr val="000000"/>
                </a:solidFill>
                <a:uFillTx/>
                <a:latin typeface="Calibri"/>
                <a:ea typeface="DejaVu Sans"/>
              </a:rPr>
              <a:t>efficient</a:t>
            </a:r>
            <a:r>
              <a:rPr b="0" lang="en-AU" sz="1800" strike="noStrike" u="none">
                <a:solidFill>
                  <a:srgbClr val="000000"/>
                </a:solidFill>
                <a:uFillTx/>
                <a:latin typeface="Calibri"/>
                <a:ea typeface="DejaVu Sans"/>
              </a:rPr>
              <a:t> when connected to a computer through </a:t>
            </a:r>
            <a:endParaRPr b="0" lang="en-AU" sz="1800" strike="noStrike" u="none">
              <a:solidFill>
                <a:srgbClr val="000000"/>
              </a:solidFill>
              <a:uFillTx/>
              <a:latin typeface="Arial"/>
            </a:endParaRPr>
          </a:p>
          <a:p>
            <a:pPr marL="343080" indent="-343080">
              <a:lnSpc>
                <a:spcPct val="100000"/>
              </a:lnSpc>
              <a:spcBef>
                <a:spcPts val="451"/>
              </a:spcBef>
              <a:tabLst>
                <a:tab algn="l" pos="0"/>
              </a:tabLst>
            </a:pPr>
            <a:r>
              <a:rPr b="0" lang="en-AU" sz="1800" strike="noStrike" u="none">
                <a:solidFill>
                  <a:srgbClr val="000000"/>
                </a:solidFill>
                <a:uFillTx/>
                <a:latin typeface="Calibri"/>
                <a:ea typeface="DejaVu Sans"/>
              </a:rPr>
              <a:t>A. a series connection. </a:t>
            </a:r>
            <a:endParaRPr b="0" lang="en-AU" sz="1800" strike="noStrike" u="none">
              <a:solidFill>
                <a:srgbClr val="000000"/>
              </a:solidFill>
              <a:uFillTx/>
              <a:latin typeface="Arial"/>
            </a:endParaRPr>
          </a:p>
          <a:p>
            <a:pPr marL="343080" indent="-343080">
              <a:lnSpc>
                <a:spcPct val="100000"/>
              </a:lnSpc>
              <a:spcBef>
                <a:spcPts val="451"/>
              </a:spcBef>
              <a:tabLst>
                <a:tab algn="l" pos="0"/>
              </a:tabLst>
            </a:pPr>
            <a:r>
              <a:rPr b="0" lang="en-AU" sz="1800" strike="noStrike" u="none">
                <a:solidFill>
                  <a:srgbClr val="000000"/>
                </a:solidFill>
                <a:uFillTx/>
                <a:latin typeface="Calibri"/>
                <a:ea typeface="DejaVu Sans"/>
              </a:rPr>
              <a:t>B. a USB 2.0 connection.</a:t>
            </a:r>
            <a:endParaRPr b="0" lang="en-AU" sz="1800" strike="noStrike" u="none">
              <a:solidFill>
                <a:srgbClr val="000000"/>
              </a:solidFill>
              <a:uFillTx/>
              <a:latin typeface="Arial"/>
            </a:endParaRPr>
          </a:p>
          <a:p>
            <a:pPr marL="343080" indent="-343080">
              <a:lnSpc>
                <a:spcPct val="100000"/>
              </a:lnSpc>
              <a:spcBef>
                <a:spcPts val="451"/>
              </a:spcBef>
              <a:tabLst>
                <a:tab algn="l" pos="0"/>
              </a:tabLst>
            </a:pPr>
            <a:r>
              <a:rPr b="0" lang="en-AU" sz="1800" strike="noStrike" u="none">
                <a:solidFill>
                  <a:srgbClr val="000000"/>
                </a:solidFill>
                <a:uFillTx/>
                <a:latin typeface="Calibri"/>
                <a:ea typeface="DejaVu Sans"/>
              </a:rPr>
              <a:t>C. a wireless connection. </a:t>
            </a:r>
            <a:endParaRPr b="0" lang="en-AU" sz="1800" strike="noStrike" u="none">
              <a:solidFill>
                <a:srgbClr val="000000"/>
              </a:solidFill>
              <a:uFillTx/>
              <a:latin typeface="Arial"/>
            </a:endParaRPr>
          </a:p>
          <a:p>
            <a:pPr marL="343080" indent="-343080">
              <a:lnSpc>
                <a:spcPct val="100000"/>
              </a:lnSpc>
              <a:spcBef>
                <a:spcPts val="451"/>
              </a:spcBef>
              <a:tabLst>
                <a:tab algn="l" pos="0"/>
              </a:tabLst>
            </a:pPr>
            <a:r>
              <a:rPr b="0" lang="en-AU" sz="1800" strike="noStrike" u="none">
                <a:solidFill>
                  <a:srgbClr val="000000"/>
                </a:solidFill>
                <a:uFillTx/>
                <a:latin typeface="Calibri"/>
                <a:ea typeface="DejaVu Sans"/>
              </a:rPr>
              <a:t>D. a dial-up modem connection.</a:t>
            </a:r>
            <a:endParaRPr b="0" lang="en-AU" sz="1800" strike="noStrike" u="none">
              <a:solidFill>
                <a:srgbClr val="000000"/>
              </a:solidFill>
              <a:uFillTx/>
              <a:latin typeface="Arial"/>
            </a:endParaRPr>
          </a:p>
          <a:p>
            <a:pPr marL="343080" indent="-343080">
              <a:lnSpc>
                <a:spcPct val="100000"/>
              </a:lnSpc>
              <a:spcBef>
                <a:spcPts val="451"/>
              </a:spcBef>
              <a:tabLst>
                <a:tab algn="l" pos="0"/>
              </a:tabLst>
            </a:pPr>
            <a:endParaRPr b="0" lang="en-AU" sz="1800" strike="noStrike" u="none">
              <a:solidFill>
                <a:srgbClr val="000000"/>
              </a:solidFill>
              <a:uFillTx/>
              <a:latin typeface="Arial"/>
            </a:endParaRPr>
          </a:p>
          <a:p>
            <a:pPr marL="343080" indent="-343080">
              <a:lnSpc>
                <a:spcPct val="100000"/>
              </a:lnSpc>
              <a:spcBef>
                <a:spcPts val="451"/>
              </a:spcBef>
              <a:tabLst>
                <a:tab algn="l" pos="0"/>
              </a:tabLst>
            </a:pPr>
            <a:r>
              <a:rPr b="1" lang="en-AU" sz="1800" strike="noStrike" u="none">
                <a:solidFill>
                  <a:srgbClr val="000000"/>
                </a:solidFill>
                <a:uFillTx/>
                <a:latin typeface="Calibri"/>
                <a:ea typeface="DejaVu Sans"/>
              </a:rPr>
              <a:t>Question 17 </a:t>
            </a:r>
            <a:endParaRPr b="0" lang="en-AU" sz="1800" strike="noStrike" u="none">
              <a:solidFill>
                <a:srgbClr val="000000"/>
              </a:solidFill>
              <a:uFillTx/>
              <a:latin typeface="Arial"/>
            </a:endParaRPr>
          </a:p>
          <a:p>
            <a:pPr marL="343080" indent="-343080">
              <a:lnSpc>
                <a:spcPct val="100000"/>
              </a:lnSpc>
              <a:spcBef>
                <a:spcPts val="451"/>
              </a:spcBef>
              <a:tabLst>
                <a:tab algn="l" pos="0"/>
              </a:tabLst>
            </a:pPr>
            <a:r>
              <a:rPr b="0" lang="en-AU" sz="1800" strike="noStrike" u="none">
                <a:solidFill>
                  <a:srgbClr val="000000"/>
                </a:solidFill>
                <a:uFillTx/>
                <a:latin typeface="Calibri"/>
                <a:ea typeface="DejaVu Sans"/>
              </a:rPr>
              <a:t>Using an LCD flat screen is more </a:t>
            </a:r>
            <a:r>
              <a:rPr b="1" lang="en-AU" sz="1800" strike="noStrike" u="none">
                <a:solidFill>
                  <a:srgbClr val="000000"/>
                </a:solidFill>
                <a:uFillTx/>
                <a:latin typeface="Calibri"/>
                <a:ea typeface="DejaVu Sans"/>
              </a:rPr>
              <a:t>efficient</a:t>
            </a:r>
            <a:r>
              <a:rPr b="0" lang="en-AU" sz="1800" strike="noStrike" u="none">
                <a:solidFill>
                  <a:srgbClr val="000000"/>
                </a:solidFill>
                <a:uFillTx/>
                <a:latin typeface="Calibri"/>
                <a:ea typeface="DejaVu Sans"/>
              </a:rPr>
              <a:t> than using a CRT screen because the LCD flat screen </a:t>
            </a:r>
            <a:endParaRPr b="0" lang="en-AU" sz="1800" strike="noStrike" u="none">
              <a:solidFill>
                <a:srgbClr val="000000"/>
              </a:solidFill>
              <a:uFillTx/>
              <a:latin typeface="Arial"/>
            </a:endParaRPr>
          </a:p>
          <a:p>
            <a:pPr marL="343080" indent="-343080">
              <a:lnSpc>
                <a:spcPct val="100000"/>
              </a:lnSpc>
              <a:spcBef>
                <a:spcPts val="451"/>
              </a:spcBef>
              <a:tabLst>
                <a:tab algn="l" pos="0"/>
              </a:tabLst>
            </a:pPr>
            <a:r>
              <a:rPr b="0" lang="en-AU" sz="1800" strike="noStrike" u="none">
                <a:solidFill>
                  <a:srgbClr val="000000"/>
                </a:solidFill>
                <a:uFillTx/>
                <a:latin typeface="Calibri"/>
                <a:ea typeface="DejaVu Sans"/>
              </a:rPr>
              <a:t>A. allows you to adjust the brightness. </a:t>
            </a:r>
            <a:endParaRPr b="0" lang="en-AU" sz="1800" strike="noStrike" u="none">
              <a:solidFill>
                <a:srgbClr val="000000"/>
              </a:solidFill>
              <a:uFillTx/>
              <a:latin typeface="Arial"/>
            </a:endParaRPr>
          </a:p>
          <a:p>
            <a:pPr marL="343080" indent="-343080">
              <a:lnSpc>
                <a:spcPct val="100000"/>
              </a:lnSpc>
              <a:spcBef>
                <a:spcPts val="451"/>
              </a:spcBef>
              <a:tabLst>
                <a:tab algn="l" pos="0"/>
              </a:tabLst>
            </a:pPr>
            <a:r>
              <a:rPr b="0" lang="en-AU" sz="1800" strike="noStrike" u="none">
                <a:solidFill>
                  <a:srgbClr val="000000"/>
                </a:solidFill>
                <a:uFillTx/>
                <a:latin typeface="Calibri"/>
                <a:ea typeface="DejaVu Sans"/>
              </a:rPr>
              <a:t>B. produces less radiation. </a:t>
            </a:r>
            <a:endParaRPr b="0" lang="en-AU" sz="1800" strike="noStrike" u="none">
              <a:solidFill>
                <a:srgbClr val="000000"/>
              </a:solidFill>
              <a:uFillTx/>
              <a:latin typeface="Arial"/>
            </a:endParaRPr>
          </a:p>
          <a:p>
            <a:pPr marL="343080" indent="-343080">
              <a:lnSpc>
                <a:spcPct val="100000"/>
              </a:lnSpc>
              <a:spcBef>
                <a:spcPts val="451"/>
              </a:spcBef>
              <a:tabLst>
                <a:tab algn="l" pos="0"/>
              </a:tabLst>
            </a:pPr>
            <a:r>
              <a:rPr b="0" lang="en-AU" sz="1800" strike="noStrike" u="none">
                <a:solidFill>
                  <a:srgbClr val="000000"/>
                </a:solidFill>
                <a:uFillTx/>
                <a:latin typeface="Calibri"/>
                <a:ea typeface="DejaVu Sans"/>
              </a:rPr>
              <a:t>C. uses less power.</a:t>
            </a:r>
            <a:endParaRPr b="0" lang="en-AU" sz="1800" strike="noStrike" u="none">
              <a:solidFill>
                <a:srgbClr val="000000"/>
              </a:solidFill>
              <a:uFillTx/>
              <a:latin typeface="Arial"/>
            </a:endParaRPr>
          </a:p>
          <a:p>
            <a:pPr marL="343080" indent="-343080">
              <a:lnSpc>
                <a:spcPct val="100000"/>
              </a:lnSpc>
              <a:spcBef>
                <a:spcPts val="451"/>
              </a:spcBef>
              <a:tabLst>
                <a:tab algn="l" pos="0"/>
              </a:tabLst>
            </a:pPr>
            <a:r>
              <a:rPr b="0" lang="en-AU" sz="1800" strike="noStrike" u="none">
                <a:solidFill>
                  <a:srgbClr val="000000"/>
                </a:solidFill>
                <a:uFillTx/>
                <a:latin typeface="Calibri"/>
                <a:ea typeface="DejaVu Sans"/>
              </a:rPr>
              <a:t>D. can be easily read from an angle. </a:t>
            </a:r>
            <a:endParaRPr b="0" lang="en-AU" sz="1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title"/>
          </p:nvPr>
        </p:nvSpPr>
        <p:spPr>
          <a:xfrm>
            <a:off x="468360" y="188640"/>
            <a:ext cx="8228520" cy="848160"/>
          </a:xfrm>
          <a:prstGeom prst="rect">
            <a:avLst/>
          </a:prstGeom>
          <a:noFill/>
          <a:ln w="0">
            <a:noFill/>
          </a:ln>
        </p:spPr>
        <p:txBody>
          <a:bodyPr lIns="90000" rIns="90000" tIns="46800" bIns="4680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4400" strike="noStrike" u="none">
                <a:solidFill>
                  <a:srgbClr val="000000"/>
                </a:solidFill>
                <a:uFillTx/>
                <a:latin typeface="Calibri"/>
              </a:rPr>
              <a:t>2006</a:t>
            </a:r>
            <a:endParaRPr b="0" lang="en-AU" sz="4400" strike="noStrike" u="none">
              <a:solidFill>
                <a:srgbClr val="000000"/>
              </a:solidFill>
              <a:uFillTx/>
              <a:latin typeface="Arial"/>
            </a:endParaRPr>
          </a:p>
        </p:txBody>
      </p:sp>
      <p:sp>
        <p:nvSpPr>
          <p:cNvPr id="93" name=""/>
          <p:cNvSpPr/>
          <p:nvPr/>
        </p:nvSpPr>
        <p:spPr>
          <a:xfrm>
            <a:off x="539640" y="1052640"/>
            <a:ext cx="8228520" cy="5470920"/>
          </a:xfrm>
          <a:prstGeom prst="rect">
            <a:avLst/>
          </a:prstGeom>
          <a:noFill/>
          <a:ln w="0">
            <a:noFill/>
          </a:ln>
        </p:spPr>
        <p:style>
          <a:lnRef idx="0"/>
          <a:fillRef idx="0"/>
          <a:effectRef idx="0"/>
          <a:fontRef idx="minor"/>
        </p:style>
        <p:txBody>
          <a:bodyPr lIns="90000" rIns="90000" tIns="45000" bIns="45000" anchor="t">
            <a:normAutofit/>
          </a:bodyPr>
          <a:p>
            <a:pPr marL="343080" indent="-343080">
              <a:lnSpc>
                <a:spcPct val="100000"/>
              </a:lnSpc>
              <a:spcBef>
                <a:spcPts val="451"/>
              </a:spcBef>
              <a:tabLst>
                <a:tab algn="l" pos="0"/>
              </a:tabLst>
            </a:pPr>
            <a:r>
              <a:rPr b="1" lang="en-AU" sz="1800" strike="noStrike" u="none">
                <a:solidFill>
                  <a:srgbClr val="000000"/>
                </a:solidFill>
                <a:uFillTx/>
                <a:latin typeface="Calibri"/>
                <a:ea typeface="DejaVu Sans"/>
              </a:rPr>
              <a:t>Question 18 </a:t>
            </a:r>
            <a:endParaRPr b="0" lang="en-AU" sz="1800" strike="noStrike" u="none">
              <a:solidFill>
                <a:srgbClr val="000000"/>
              </a:solidFill>
              <a:uFillTx/>
              <a:latin typeface="Arial"/>
            </a:endParaRPr>
          </a:p>
          <a:p>
            <a:pPr marL="343080" indent="-343080">
              <a:lnSpc>
                <a:spcPct val="100000"/>
              </a:lnSpc>
              <a:spcBef>
                <a:spcPts val="451"/>
              </a:spcBef>
              <a:tabLst>
                <a:tab algn="l" pos="0"/>
              </a:tabLst>
            </a:pPr>
            <a:endParaRPr b="0" lang="en-AU" sz="1800" strike="noStrike" u="none">
              <a:solidFill>
                <a:srgbClr val="000000"/>
              </a:solidFill>
              <a:uFillTx/>
              <a:latin typeface="Arial"/>
            </a:endParaRPr>
          </a:p>
          <a:p>
            <a:pPr marL="343080" indent="-343080">
              <a:lnSpc>
                <a:spcPct val="100000"/>
              </a:lnSpc>
              <a:spcBef>
                <a:spcPts val="451"/>
              </a:spcBef>
              <a:tabLst>
                <a:tab algn="l" pos="0"/>
              </a:tabLst>
            </a:pPr>
            <a:r>
              <a:rPr b="0" lang="en-AU" sz="1800" strike="noStrike" u="none">
                <a:solidFill>
                  <a:srgbClr val="000000"/>
                </a:solidFill>
                <a:uFillTx/>
                <a:latin typeface="Calibri"/>
                <a:ea typeface="DejaVu Sans"/>
              </a:rPr>
              <a:t>The most </a:t>
            </a:r>
            <a:r>
              <a:rPr b="1" lang="en-AU" sz="1800" strike="noStrike" u="none">
                <a:solidFill>
                  <a:srgbClr val="000000"/>
                </a:solidFill>
                <a:uFillTx/>
                <a:latin typeface="Calibri"/>
                <a:ea typeface="DejaVu Sans"/>
              </a:rPr>
              <a:t>efficient</a:t>
            </a:r>
            <a:r>
              <a:rPr b="0" lang="en-AU" sz="1800" strike="noStrike" u="none">
                <a:solidFill>
                  <a:srgbClr val="000000"/>
                </a:solidFill>
                <a:uFillTx/>
                <a:latin typeface="Calibri"/>
                <a:ea typeface="DejaVu Sans"/>
              </a:rPr>
              <a:t> strategy to evaluate the security of an existing large network is to </a:t>
            </a:r>
            <a:endParaRPr b="0" lang="en-AU" sz="1800" strike="noStrike" u="none">
              <a:solidFill>
                <a:srgbClr val="000000"/>
              </a:solidFill>
              <a:uFillTx/>
              <a:latin typeface="Arial"/>
            </a:endParaRPr>
          </a:p>
          <a:p>
            <a:pPr marL="343080" indent="-343080">
              <a:lnSpc>
                <a:spcPct val="100000"/>
              </a:lnSpc>
              <a:spcBef>
                <a:spcPts val="451"/>
              </a:spcBef>
              <a:tabLst>
                <a:tab algn="l" pos="0"/>
              </a:tabLst>
            </a:pPr>
            <a:endParaRPr b="0" lang="en-AU" sz="1800" strike="noStrike" u="none">
              <a:solidFill>
                <a:srgbClr val="000000"/>
              </a:solidFill>
              <a:uFillTx/>
              <a:latin typeface="Arial"/>
            </a:endParaRPr>
          </a:p>
          <a:p>
            <a:pPr marL="343080" indent="-343080">
              <a:lnSpc>
                <a:spcPct val="100000"/>
              </a:lnSpc>
              <a:spcBef>
                <a:spcPts val="451"/>
              </a:spcBef>
              <a:tabLst>
                <a:tab algn="l" pos="0"/>
              </a:tabLst>
            </a:pPr>
            <a:r>
              <a:rPr b="0" lang="en-AU" sz="1800" strike="noStrike" u="none">
                <a:solidFill>
                  <a:srgbClr val="000000"/>
                </a:solidFill>
                <a:uFillTx/>
                <a:latin typeface="Calibri"/>
                <a:ea typeface="DejaVu Sans"/>
              </a:rPr>
              <a:t>A. interview the network manager and monitor log in errors. </a:t>
            </a:r>
            <a:endParaRPr b="0" lang="en-AU" sz="1800" strike="noStrike" u="none">
              <a:solidFill>
                <a:srgbClr val="000000"/>
              </a:solidFill>
              <a:uFillTx/>
              <a:latin typeface="Arial"/>
            </a:endParaRPr>
          </a:p>
          <a:p>
            <a:pPr marL="343080" indent="-343080">
              <a:lnSpc>
                <a:spcPct val="100000"/>
              </a:lnSpc>
              <a:spcBef>
                <a:spcPts val="451"/>
              </a:spcBef>
              <a:tabLst>
                <a:tab algn="l" pos="0"/>
              </a:tabLst>
            </a:pPr>
            <a:r>
              <a:rPr b="0" lang="en-AU" sz="1800" strike="noStrike" u="none">
                <a:solidFill>
                  <a:srgbClr val="000000"/>
                </a:solidFill>
                <a:uFillTx/>
                <a:latin typeface="Calibri"/>
                <a:ea typeface="DejaVu Sans"/>
              </a:rPr>
              <a:t>B. interview all the users and survey the network managers. </a:t>
            </a:r>
            <a:endParaRPr b="0" lang="en-AU" sz="1800" strike="noStrike" u="none">
              <a:solidFill>
                <a:srgbClr val="000000"/>
              </a:solidFill>
              <a:uFillTx/>
              <a:latin typeface="Arial"/>
            </a:endParaRPr>
          </a:p>
          <a:p>
            <a:pPr marL="343080" indent="-343080">
              <a:lnSpc>
                <a:spcPct val="100000"/>
              </a:lnSpc>
              <a:spcBef>
                <a:spcPts val="451"/>
              </a:spcBef>
              <a:tabLst>
                <a:tab algn="l" pos="0"/>
              </a:tabLst>
            </a:pPr>
            <a:r>
              <a:rPr b="0" lang="en-AU" sz="1800" strike="noStrike" u="none">
                <a:solidFill>
                  <a:srgbClr val="000000"/>
                </a:solidFill>
                <a:uFillTx/>
                <a:latin typeface="Calibri"/>
                <a:ea typeface="DejaVu Sans"/>
              </a:rPr>
              <a:t>C. monitor the login errors and interview all the network users. </a:t>
            </a:r>
            <a:endParaRPr b="0" lang="en-AU" sz="1800" strike="noStrike" u="none">
              <a:solidFill>
                <a:srgbClr val="000000"/>
              </a:solidFill>
              <a:uFillTx/>
              <a:latin typeface="Arial"/>
            </a:endParaRPr>
          </a:p>
          <a:p>
            <a:pPr marL="343080" indent="-343080">
              <a:lnSpc>
                <a:spcPct val="100000"/>
              </a:lnSpc>
              <a:spcBef>
                <a:spcPts val="451"/>
              </a:spcBef>
              <a:tabLst>
                <a:tab algn="l" pos="0"/>
              </a:tabLst>
            </a:pPr>
            <a:r>
              <a:rPr b="0" lang="en-AU" sz="1800" strike="noStrike" u="none">
                <a:solidFill>
                  <a:srgbClr val="000000"/>
                </a:solidFill>
                <a:uFillTx/>
                <a:latin typeface="Calibri"/>
                <a:ea typeface="DejaVu Sans"/>
              </a:rPr>
              <a:t>D. survey the company manager and monitor all network users. </a:t>
            </a:r>
            <a:endParaRPr b="0" lang="en-AU" sz="1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274320"/>
            <a:ext cx="8228520" cy="776880"/>
          </a:xfrm>
          <a:prstGeom prst="rect">
            <a:avLst/>
          </a:prstGeom>
          <a:noFill/>
          <a:ln w="0">
            <a:noFill/>
          </a:ln>
        </p:spPr>
        <p:txBody>
          <a:bodyPr lIns="90000" rIns="90000" tIns="46800" bIns="4680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4400" strike="noStrike" u="none">
                <a:solidFill>
                  <a:srgbClr val="000000"/>
                </a:solidFill>
                <a:uFillTx/>
                <a:latin typeface="Calibri"/>
              </a:rPr>
              <a:t>2006</a:t>
            </a:r>
            <a:endParaRPr b="0" lang="en-AU" sz="4400" strike="noStrike" u="none">
              <a:solidFill>
                <a:srgbClr val="000000"/>
              </a:solidFill>
              <a:uFillTx/>
              <a:latin typeface="Arial"/>
            </a:endParaRPr>
          </a:p>
        </p:txBody>
      </p:sp>
      <p:sp>
        <p:nvSpPr>
          <p:cNvPr id="95" name=""/>
          <p:cNvSpPr/>
          <p:nvPr/>
        </p:nvSpPr>
        <p:spPr>
          <a:xfrm>
            <a:off x="457200" y="1600200"/>
            <a:ext cx="8228520" cy="4524840"/>
          </a:xfrm>
          <a:prstGeom prst="rect">
            <a:avLst/>
          </a:prstGeom>
          <a:noFill/>
          <a:ln w="0">
            <a:noFill/>
          </a:ln>
        </p:spPr>
        <p:style>
          <a:lnRef idx="0"/>
          <a:fillRef idx="0"/>
          <a:effectRef idx="0"/>
          <a:fontRef idx="minor"/>
        </p:style>
        <p:txBody>
          <a:bodyPr lIns="90000" rIns="90000" tIns="45000" bIns="45000" anchor="t">
            <a:normAutofit/>
          </a:bodyPr>
          <a:p>
            <a:pPr marL="343080" indent="-343080">
              <a:lnSpc>
                <a:spcPct val="100000"/>
              </a:lnSpc>
              <a:spcBef>
                <a:spcPts val="6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2400" strike="noStrike" u="none">
                <a:solidFill>
                  <a:srgbClr val="000000"/>
                </a:solidFill>
                <a:uFillTx/>
                <a:latin typeface="Calibri"/>
                <a:ea typeface="DejaVu Sans"/>
              </a:rPr>
              <a:t>Star Movies is an independent chain of cinemas located in Victoria. An employee works at the ticket counter for 4 hours each day and at other times tickets are sold at the candy bar. The manager has seen a new touch-screen ticketing machine that will allow movie goers to use cash or a credit card to pay for their ticket after selecting the movie, session and type of ticket on the touch screen. The ticket still needs to be handed to an attendant to enter the cinema.</a:t>
            </a:r>
            <a:endParaRPr b="0" lang="en-AU" sz="2400" strike="noStrike" u="none">
              <a:solidFill>
                <a:srgbClr val="000000"/>
              </a:solidFill>
              <a:uFillTx/>
              <a:latin typeface="Arial"/>
            </a:endParaRPr>
          </a:p>
          <a:p>
            <a:pPr marL="343080" indent="-343080">
              <a:lnSpc>
                <a:spcPct val="100000"/>
              </a:lnSpc>
              <a:spcBef>
                <a:spcPts val="601"/>
              </a:spcBef>
              <a:tabLst>
                <a:tab algn="l" pos="0"/>
              </a:tabLst>
            </a:pPr>
            <a:endParaRPr b="0" lang="en-AU" sz="2400" strike="noStrike" u="none">
              <a:solidFill>
                <a:srgbClr val="000000"/>
              </a:solidFill>
              <a:uFillTx/>
              <a:latin typeface="Arial"/>
            </a:endParaRPr>
          </a:p>
          <a:p>
            <a:pPr marL="343080" indent="-343080">
              <a:lnSpc>
                <a:spcPct val="100000"/>
              </a:lnSpc>
              <a:spcBef>
                <a:spcPts val="6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2400" strike="noStrike" u="none">
                <a:solidFill>
                  <a:srgbClr val="000000"/>
                </a:solidFill>
                <a:uFillTx/>
                <a:latin typeface="Calibri"/>
                <a:ea typeface="DejaVu Sans"/>
              </a:rPr>
              <a:t>a. Identify and explain one </a:t>
            </a:r>
            <a:r>
              <a:rPr b="1" lang="en-AU" sz="2400" strike="noStrike" u="none">
                <a:solidFill>
                  <a:srgbClr val="000000"/>
                </a:solidFill>
                <a:uFillTx/>
                <a:latin typeface="Calibri"/>
                <a:ea typeface="DejaVu Sans"/>
              </a:rPr>
              <a:t>cost efficiency </a:t>
            </a:r>
            <a:r>
              <a:rPr b="0" lang="en-AU" sz="2400" strike="noStrike" u="none">
                <a:solidFill>
                  <a:srgbClr val="000000"/>
                </a:solidFill>
                <a:uFillTx/>
                <a:latin typeface="Calibri"/>
                <a:ea typeface="DejaVu Sans"/>
              </a:rPr>
              <a:t>the manager could gain by implementing this system. 2 marks</a:t>
            </a:r>
            <a:endParaRPr b="0" lang="en-AU"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274320"/>
            <a:ext cx="8228520" cy="1141920"/>
          </a:xfrm>
          <a:prstGeom prst="rect">
            <a:avLst/>
          </a:prstGeom>
          <a:noFill/>
          <a:ln w="0">
            <a:noFill/>
          </a:ln>
        </p:spPr>
        <p:txBody>
          <a:bodyPr lIns="90000" rIns="90000" tIns="46800" bIns="4680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4400" strike="noStrike" u="none">
                <a:solidFill>
                  <a:srgbClr val="000000"/>
                </a:solidFill>
                <a:uFillTx/>
                <a:latin typeface="Calibri"/>
              </a:rPr>
              <a:t>2008</a:t>
            </a:r>
            <a:endParaRPr b="0" lang="en-AU" sz="4400" strike="noStrike" u="none">
              <a:solidFill>
                <a:srgbClr val="000000"/>
              </a:solidFill>
              <a:uFillTx/>
              <a:latin typeface="Arial"/>
            </a:endParaRPr>
          </a:p>
        </p:txBody>
      </p:sp>
      <p:sp>
        <p:nvSpPr>
          <p:cNvPr id="97" name=""/>
          <p:cNvSpPr/>
          <p:nvPr/>
        </p:nvSpPr>
        <p:spPr>
          <a:xfrm>
            <a:off x="457200" y="1600200"/>
            <a:ext cx="8685720" cy="4524840"/>
          </a:xfrm>
          <a:prstGeom prst="rect">
            <a:avLst/>
          </a:prstGeom>
          <a:noFill/>
          <a:ln w="0">
            <a:noFill/>
          </a:ln>
        </p:spPr>
        <p:style>
          <a:lnRef idx="0"/>
          <a:fillRef idx="0"/>
          <a:effectRef idx="0"/>
          <a:fontRef idx="minor"/>
        </p:style>
        <p:txBody>
          <a:bodyPr lIns="90000" rIns="90000" tIns="45000" bIns="45000" anchor="t">
            <a:normAutofit/>
          </a:bodyPr>
          <a:p>
            <a:pPr marL="343080" indent="-343080">
              <a:lnSpc>
                <a:spcPct val="100000"/>
              </a:lnSpc>
              <a:spcBef>
                <a:spcPts val="601"/>
              </a:spcBef>
              <a:tabLst>
                <a:tab algn="l" pos="0"/>
              </a:tabLst>
            </a:pPr>
            <a:r>
              <a:rPr b="0" lang="en-AU" sz="2400" strike="noStrike" u="none">
                <a:solidFill>
                  <a:srgbClr val="000000"/>
                </a:solidFill>
                <a:uFillTx/>
                <a:latin typeface="Calibri"/>
                <a:ea typeface="DejaVu Sans"/>
              </a:rPr>
              <a:t>The efficiency of onscreen help provided for users of a spreadsheet package could best be evaluated by</a:t>
            </a:r>
            <a:endParaRPr b="0" lang="en-AU" sz="2400" strike="noStrike" u="none">
              <a:solidFill>
                <a:srgbClr val="000000"/>
              </a:solidFill>
              <a:uFillTx/>
              <a:latin typeface="Arial"/>
            </a:endParaRPr>
          </a:p>
          <a:p>
            <a:pPr marL="343080" indent="-343080">
              <a:lnSpc>
                <a:spcPct val="100000"/>
              </a:lnSpc>
              <a:spcBef>
                <a:spcPts val="601"/>
              </a:spcBef>
              <a:tabLst>
                <a:tab algn="l" pos="0"/>
              </a:tabLst>
            </a:pPr>
            <a:r>
              <a:rPr b="0" lang="en-AU" sz="2400" strike="noStrike" u="none">
                <a:solidFill>
                  <a:srgbClr val="000000"/>
                </a:solidFill>
                <a:uFillTx/>
                <a:latin typeface="Calibri"/>
                <a:ea typeface="DejaVu Sans"/>
              </a:rPr>
              <a:t>A. counting the number of incomplete customer records.</a:t>
            </a:r>
            <a:endParaRPr b="0" lang="en-AU" sz="2400" strike="noStrike" u="none">
              <a:solidFill>
                <a:srgbClr val="000000"/>
              </a:solidFill>
              <a:uFillTx/>
              <a:latin typeface="Arial"/>
            </a:endParaRPr>
          </a:p>
          <a:p>
            <a:pPr marL="343080" indent="-343080">
              <a:lnSpc>
                <a:spcPct val="100000"/>
              </a:lnSpc>
              <a:spcBef>
                <a:spcPts val="601"/>
              </a:spcBef>
              <a:tabLst>
                <a:tab algn="l" pos="0"/>
              </a:tabLst>
            </a:pPr>
            <a:r>
              <a:rPr b="0" lang="en-AU" sz="2400" strike="noStrike" u="none">
                <a:solidFill>
                  <a:srgbClr val="000000"/>
                </a:solidFill>
                <a:uFillTx/>
                <a:latin typeface="Calibri"/>
                <a:ea typeface="DejaVu Sans"/>
              </a:rPr>
              <a:t>B. observing the time it takes users to retrieve the help they need.</a:t>
            </a:r>
            <a:endParaRPr b="0" lang="en-AU" sz="2400" strike="noStrike" u="none">
              <a:solidFill>
                <a:srgbClr val="000000"/>
              </a:solidFill>
              <a:uFillTx/>
              <a:latin typeface="Arial"/>
            </a:endParaRPr>
          </a:p>
          <a:p>
            <a:pPr marL="343080" indent="-343080">
              <a:lnSpc>
                <a:spcPct val="100000"/>
              </a:lnSpc>
              <a:spcBef>
                <a:spcPts val="601"/>
              </a:spcBef>
              <a:tabLst>
                <a:tab algn="l" pos="0"/>
              </a:tabLst>
            </a:pPr>
            <a:r>
              <a:rPr b="0" lang="en-AU" sz="2400" strike="noStrike" u="none">
                <a:solidFill>
                  <a:srgbClr val="000000"/>
                </a:solidFill>
                <a:uFillTx/>
                <a:latin typeface="Calibri"/>
                <a:ea typeface="DejaVu Sans"/>
              </a:rPr>
              <a:t>C. asking users in an online survey if they are happy with the onscreen help.</a:t>
            </a:r>
            <a:endParaRPr b="0" lang="en-AU" sz="2400" strike="noStrike" u="none">
              <a:solidFill>
                <a:srgbClr val="000000"/>
              </a:solidFill>
              <a:uFillTx/>
              <a:latin typeface="Arial"/>
            </a:endParaRPr>
          </a:p>
          <a:p>
            <a:pPr marL="343080" indent="-343080">
              <a:lnSpc>
                <a:spcPct val="100000"/>
              </a:lnSpc>
              <a:spcBef>
                <a:spcPts val="601"/>
              </a:spcBef>
              <a:tabLst>
                <a:tab algn="l" pos="0"/>
              </a:tabLst>
            </a:pPr>
            <a:r>
              <a:rPr b="0" lang="en-AU" sz="2400" strike="noStrike" u="none">
                <a:solidFill>
                  <a:srgbClr val="000000"/>
                </a:solidFill>
                <a:uFillTx/>
                <a:latin typeface="Calibri"/>
                <a:ea typeface="DejaVu Sans"/>
              </a:rPr>
              <a:t>D. checking the Help Desk log for the number of data errors in the onscreen help.</a:t>
            </a:r>
            <a:endParaRPr b="0" lang="en-AU"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4320"/>
            <a:ext cx="8228520" cy="1141920"/>
          </a:xfrm>
          <a:prstGeom prst="rect">
            <a:avLst/>
          </a:prstGeom>
          <a:noFill/>
          <a:ln w="0">
            <a:noFill/>
          </a:ln>
        </p:spPr>
        <p:txBody>
          <a:bodyPr lIns="90000" rIns="90000" tIns="46800" bIns="4680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4400" strike="noStrike" u="none">
                <a:solidFill>
                  <a:srgbClr val="000000"/>
                </a:solidFill>
                <a:uFillTx/>
                <a:latin typeface="Calibri"/>
              </a:rPr>
              <a:t>And so on</a:t>
            </a:r>
            <a:endParaRPr b="0" lang="en-AU" sz="4400" strike="noStrike" u="none">
              <a:solidFill>
                <a:srgbClr val="000000"/>
              </a:solidFill>
              <a:uFillTx/>
              <a:latin typeface="Arial"/>
            </a:endParaRPr>
          </a:p>
        </p:txBody>
      </p:sp>
      <p:sp>
        <p:nvSpPr>
          <p:cNvPr id="99" name=""/>
          <p:cNvSpPr/>
          <p:nvPr/>
        </p:nvSpPr>
        <p:spPr>
          <a:xfrm>
            <a:off x="457200" y="1600200"/>
            <a:ext cx="8228520" cy="4524840"/>
          </a:xfrm>
          <a:prstGeom prst="rect">
            <a:avLst/>
          </a:prstGeom>
          <a:noFill/>
          <a:ln w="0">
            <a:noFill/>
          </a:ln>
        </p:spPr>
        <p:style>
          <a:lnRef idx="0"/>
          <a:fillRef idx="0"/>
          <a:effectRef idx="0"/>
          <a:fontRef idx="minor"/>
        </p:style>
        <p:txBody>
          <a:bodyPr lIns="90000" rIns="90000" tIns="45000" bIns="45000" anchor="t">
            <a:normAutofit/>
          </a:bodyPr>
          <a:p>
            <a:pPr marL="343080" indent="-343080">
              <a:lnSpc>
                <a:spcPct val="100000"/>
              </a:lnSpc>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3200" strike="noStrike" u="none">
                <a:solidFill>
                  <a:srgbClr val="000000"/>
                </a:solidFill>
                <a:uFillTx/>
                <a:latin typeface="Calibri"/>
                <a:ea typeface="DejaVu Sans"/>
              </a:rPr>
              <a:t>Every exam has efficiency/effectiveness questions</a:t>
            </a: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74320"/>
            <a:ext cx="8228520" cy="1141920"/>
          </a:xfrm>
          <a:prstGeom prst="rect">
            <a:avLst/>
          </a:prstGeom>
          <a:noFill/>
          <a:ln w="0">
            <a:noFill/>
          </a:ln>
        </p:spPr>
        <p:txBody>
          <a:bodyPr lIns="90000" rIns="90000" tIns="46800" bIns="4680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4400" strike="noStrike" u="none">
                <a:solidFill>
                  <a:srgbClr val="000000"/>
                </a:solidFill>
                <a:uFillTx/>
                <a:latin typeface="Calibri"/>
              </a:rPr>
              <a:t>So, an efficient solution would</a:t>
            </a:r>
            <a:endParaRPr b="0" lang="en-AU" sz="4400" strike="noStrike" u="none">
              <a:solidFill>
                <a:srgbClr val="000000"/>
              </a:solidFill>
              <a:uFillTx/>
              <a:latin typeface="Arial"/>
            </a:endParaRPr>
          </a:p>
        </p:txBody>
      </p:sp>
      <p:sp>
        <p:nvSpPr>
          <p:cNvPr id="101" name=""/>
          <p:cNvSpPr/>
          <p:nvPr/>
        </p:nvSpPr>
        <p:spPr>
          <a:xfrm>
            <a:off x="457200" y="1341360"/>
            <a:ext cx="8228520" cy="4966200"/>
          </a:xfrm>
          <a:prstGeom prst="rect">
            <a:avLst/>
          </a:prstGeom>
          <a:noFill/>
          <a:ln w="0">
            <a:noFill/>
          </a:ln>
        </p:spPr>
        <p:style>
          <a:lnRef idx="0"/>
          <a:fillRef idx="0"/>
          <a:effectRef idx="0"/>
          <a:fontRef idx="minor"/>
        </p:style>
        <p:txBody>
          <a:bodyPr lIns="90000" rIns="90000" tIns="45000" bIns="45000" anchor="t">
            <a:normAutofit/>
          </a:bodyPr>
          <a:p>
            <a:pPr marL="343080" indent="-343080">
              <a:lnSpc>
                <a:spcPct val="100000"/>
              </a:lnSpc>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3200" strike="noStrike" u="none">
                <a:solidFill>
                  <a:srgbClr val="000000"/>
                </a:solidFill>
                <a:uFillTx/>
                <a:latin typeface="Calibri"/>
                <a:ea typeface="DejaVu Sans"/>
              </a:rPr>
              <a:t>Calculate quickly</a:t>
            </a:r>
            <a:endParaRPr b="0" lang="en-AU" sz="3200" strike="noStrike" u="none">
              <a:solidFill>
                <a:srgbClr val="000000"/>
              </a:solidFill>
              <a:uFillTx/>
              <a:latin typeface="Arial"/>
            </a:endParaRPr>
          </a:p>
          <a:p>
            <a:pPr marL="343080" indent="-343080">
              <a:lnSpc>
                <a:spcPct val="100000"/>
              </a:lnSpc>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3200" strike="noStrike" u="none">
                <a:solidFill>
                  <a:srgbClr val="000000"/>
                </a:solidFill>
                <a:uFillTx/>
                <a:latin typeface="Calibri"/>
                <a:ea typeface="DejaVu Sans"/>
              </a:rPr>
              <a:t>Not slow down the operator’s workflow (e.g. with a poor interface or confusing operations)</a:t>
            </a:r>
            <a:endParaRPr b="0" lang="en-AU" sz="3200" strike="noStrike" u="none">
              <a:solidFill>
                <a:srgbClr val="000000"/>
              </a:solidFill>
              <a:uFillTx/>
              <a:latin typeface="Arial"/>
            </a:endParaRPr>
          </a:p>
          <a:p>
            <a:pPr marL="343080" indent="-343080">
              <a:lnSpc>
                <a:spcPct val="100000"/>
              </a:lnSpc>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3200" strike="noStrike" u="none">
                <a:solidFill>
                  <a:srgbClr val="000000"/>
                </a:solidFill>
                <a:uFillTx/>
                <a:latin typeface="Calibri"/>
                <a:ea typeface="DejaVu Sans"/>
              </a:rPr>
              <a:t>Cost little to buy, run, maintain, upgrade and repair</a:t>
            </a:r>
            <a:endParaRPr b="0" lang="en-AU" sz="3200" strike="noStrike" u="none">
              <a:solidFill>
                <a:srgbClr val="000000"/>
              </a:solidFill>
              <a:uFillTx/>
              <a:latin typeface="Arial"/>
            </a:endParaRPr>
          </a:p>
          <a:p>
            <a:pPr marL="343080" indent="-343080">
              <a:lnSpc>
                <a:spcPct val="100000"/>
              </a:lnSpc>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3200" strike="noStrike" u="none">
                <a:solidFill>
                  <a:srgbClr val="000000"/>
                </a:solidFill>
                <a:uFillTx/>
                <a:latin typeface="Calibri"/>
                <a:ea typeface="DejaVu Sans"/>
              </a:rPr>
              <a:t>Take few man-hours to operate</a:t>
            </a:r>
            <a:endParaRPr b="0" lang="en-AU" sz="3200" strike="noStrike" u="none">
              <a:solidFill>
                <a:srgbClr val="000000"/>
              </a:solidFill>
              <a:uFillTx/>
              <a:latin typeface="Arial"/>
            </a:endParaRPr>
          </a:p>
          <a:p>
            <a:pPr marL="343080" indent="-343080">
              <a:lnSpc>
                <a:spcPct val="100000"/>
              </a:lnSpc>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3200" strike="noStrike" u="none">
                <a:solidFill>
                  <a:srgbClr val="000000"/>
                </a:solidFill>
                <a:uFillTx/>
                <a:latin typeface="Calibri"/>
                <a:ea typeface="DejaVu Sans"/>
              </a:rPr>
              <a:t>Process lots of data in a short time</a:t>
            </a:r>
            <a:endParaRPr b="0" lang="en-AU" sz="3200" strike="noStrike" u="none">
              <a:solidFill>
                <a:srgbClr val="000000"/>
              </a:solidFill>
              <a:uFillTx/>
              <a:latin typeface="Arial"/>
            </a:endParaRPr>
          </a:p>
          <a:p>
            <a:pPr>
              <a:lnSpc>
                <a:spcPct val="100000"/>
              </a:lnSpc>
              <a:spcBef>
                <a:spcPts val="799"/>
              </a:spcBef>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4680"/>
            <a:ext cx="8577720" cy="705240"/>
          </a:xfrm>
          <a:prstGeom prst="rect">
            <a:avLst/>
          </a:prstGeom>
          <a:noFill/>
          <a:ln w="0">
            <a:noFill/>
          </a:ln>
        </p:spPr>
        <p:txBody>
          <a:bodyPr lIns="90000" rIns="90000" tIns="46800" bIns="4680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4400" strike="noStrike" u="none">
                <a:solidFill>
                  <a:srgbClr val="000000"/>
                </a:solidFill>
                <a:uFillTx/>
                <a:latin typeface="Calibri"/>
              </a:rPr>
              <a:t>So, a </a:t>
            </a:r>
            <a:r>
              <a:rPr b="0" i="1" lang="en-AU" sz="4400" strike="noStrike" u="none">
                <a:solidFill>
                  <a:srgbClr val="000000"/>
                </a:solidFill>
                <a:uFillTx/>
                <a:latin typeface="Calibri"/>
              </a:rPr>
              <a:t>totally</a:t>
            </a:r>
            <a:r>
              <a:rPr b="0" lang="en-AU" sz="4400" strike="noStrike" u="none">
                <a:solidFill>
                  <a:srgbClr val="000000"/>
                </a:solidFill>
                <a:uFillTx/>
                <a:latin typeface="Calibri"/>
              </a:rPr>
              <a:t> effective solution would</a:t>
            </a:r>
            <a:endParaRPr b="0" lang="en-AU" sz="4400" strike="noStrike" u="none">
              <a:solidFill>
                <a:srgbClr val="000000"/>
              </a:solidFill>
              <a:uFillTx/>
              <a:latin typeface="Arial"/>
            </a:endParaRPr>
          </a:p>
        </p:txBody>
      </p:sp>
      <p:sp>
        <p:nvSpPr>
          <p:cNvPr id="103" name=""/>
          <p:cNvSpPr/>
          <p:nvPr/>
        </p:nvSpPr>
        <p:spPr>
          <a:xfrm>
            <a:off x="457200" y="1341000"/>
            <a:ext cx="8228520" cy="5255280"/>
          </a:xfrm>
          <a:prstGeom prst="rect">
            <a:avLst/>
          </a:prstGeom>
          <a:noFill/>
          <a:ln w="0">
            <a:noFill/>
          </a:ln>
        </p:spPr>
        <p:style>
          <a:lnRef idx="0"/>
          <a:fillRef idx="0"/>
          <a:effectRef idx="0"/>
          <a:fontRef idx="minor"/>
        </p:style>
        <p:txBody>
          <a:bodyPr lIns="90000" rIns="90000" tIns="45000" bIns="45000" anchor="t">
            <a:normAutofit/>
          </a:bodyPr>
          <a:p>
            <a:pPr marL="343080" indent="-343080">
              <a:lnSpc>
                <a:spcPct val="100000"/>
              </a:lnSpc>
              <a:spcBef>
                <a:spcPts val="799"/>
              </a:spcBef>
              <a:tabLst>
                <a:tab algn="l" pos="0"/>
              </a:tabLst>
            </a:pPr>
            <a:r>
              <a:rPr b="0" lang="en-AU" sz="3200" strike="noStrike" u="none">
                <a:solidFill>
                  <a:srgbClr val="000000"/>
                </a:solidFill>
                <a:uFillTx/>
                <a:latin typeface="Calibri"/>
                <a:ea typeface="DejaVu Sans"/>
              </a:rPr>
              <a:t>Be reliable, easy to maintain, complete, readable, attractive, clear, accurate, accessible to those with disabilities, timely (available when it’s needed), relevant, and it would get its message across. </a:t>
            </a:r>
            <a:endParaRPr b="0" lang="en-AU" sz="3200" strike="noStrike" u="none">
              <a:solidFill>
                <a:srgbClr val="000000"/>
              </a:solidFill>
              <a:uFillTx/>
              <a:latin typeface="Arial"/>
            </a:endParaRPr>
          </a:p>
          <a:p>
            <a:pPr marL="343080" indent="-343080">
              <a:lnSpc>
                <a:spcPct val="100000"/>
              </a:lnSpc>
              <a:spcBef>
                <a:spcPts val="799"/>
              </a:spcBef>
              <a:tabLst>
                <a:tab algn="l" pos="0"/>
              </a:tabLst>
            </a:pPr>
            <a:r>
              <a:rPr b="0" lang="en-AU" sz="3200" strike="noStrike" u="none">
                <a:solidFill>
                  <a:srgbClr val="000000"/>
                </a:solidFill>
                <a:uFillTx/>
                <a:latin typeface="Calibri"/>
                <a:ea typeface="DejaVu Sans"/>
              </a:rPr>
              <a:t>It would protect its data from damage or loss, prevent unauthorised access, be easy to retrieve data from, and it would be up to date.</a:t>
            </a:r>
            <a:endParaRPr b="0" lang="en-AU" sz="3200" strike="noStrike" u="none">
              <a:solidFill>
                <a:srgbClr val="000000"/>
              </a:solidFill>
              <a:uFillTx/>
              <a:latin typeface="Arial"/>
            </a:endParaRPr>
          </a:p>
          <a:p>
            <a:pPr marL="343080" indent="-343080">
              <a:lnSpc>
                <a:spcPct val="100000"/>
              </a:lnSpc>
              <a:spcBef>
                <a:spcPts val="799"/>
              </a:spcBef>
              <a:tabLst>
                <a:tab algn="l" pos="0"/>
              </a:tabLst>
            </a:pPr>
            <a:r>
              <a:rPr b="0" lang="en-AU" sz="3200" strike="noStrike" u="none">
                <a:solidFill>
                  <a:srgbClr val="000000"/>
                </a:solidFill>
                <a:uFillTx/>
                <a:latin typeface="Calibri"/>
                <a:ea typeface="DejaVu Sans"/>
              </a:rPr>
              <a:t>And it would be fun to use.</a:t>
            </a:r>
            <a:endParaRPr b="0" lang="en-AU" sz="3200" strike="noStrike" u="none">
              <a:solidFill>
                <a:srgbClr val="000000"/>
              </a:solidFill>
              <a:uFillTx/>
              <a:latin typeface="Arial"/>
            </a:endParaRPr>
          </a:p>
          <a:p>
            <a:pPr marL="343080" indent="-343080">
              <a:lnSpc>
                <a:spcPct val="100000"/>
              </a:lnSpc>
              <a:spcBef>
                <a:spcPts val="601"/>
              </a:spcBef>
              <a:tabLst>
                <a:tab algn="l" pos="0"/>
              </a:tabLst>
            </a:pPr>
            <a:r>
              <a:rPr b="0" lang="en-AU" sz="2400" strike="noStrike" u="none">
                <a:solidFill>
                  <a:srgbClr val="000000"/>
                </a:solidFill>
                <a:uFillTx/>
                <a:latin typeface="Calibri"/>
                <a:ea typeface="DejaVu Sans"/>
              </a:rPr>
              <a:t>But not all of these criteria are important to </a:t>
            </a:r>
            <a:r>
              <a:rPr b="0" i="1" lang="en-AU" sz="2400" strike="noStrike" u="none">
                <a:solidFill>
                  <a:srgbClr val="000000"/>
                </a:solidFill>
                <a:uFillTx/>
                <a:latin typeface="Calibri"/>
                <a:ea typeface="DejaVu Sans"/>
              </a:rPr>
              <a:t>every</a:t>
            </a:r>
            <a:r>
              <a:rPr b="0" lang="en-AU" sz="2400" strike="noStrike" u="none">
                <a:solidFill>
                  <a:srgbClr val="000000"/>
                </a:solidFill>
                <a:uFillTx/>
                <a:latin typeface="Calibri"/>
                <a:ea typeface="DejaVu Sans"/>
              </a:rPr>
              <a:t> solution. </a:t>
            </a:r>
            <a:endParaRPr b="0" lang="en-AU"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
          <p:cNvSpPr/>
          <p:nvPr/>
        </p:nvSpPr>
        <p:spPr>
          <a:xfrm>
            <a:off x="360000" y="360000"/>
            <a:ext cx="8228520" cy="1684800"/>
          </a:xfrm>
          <a:prstGeom prst="rect">
            <a:avLst/>
          </a:prstGeom>
          <a:noFill/>
          <a:ln w="0">
            <a:noFill/>
          </a:ln>
        </p:spPr>
        <p:style>
          <a:lnRef idx="0"/>
          <a:fillRef idx="0"/>
          <a:effectRef idx="0"/>
          <a:fontRef idx="minor"/>
        </p:style>
        <p:txBody>
          <a:bodyPr lIns="90000" rIns="90000" tIns="45000" bIns="45000" anchor="t">
            <a:normAutofit fontScale="92500" lnSpcReduction="19999"/>
          </a:bodyPr>
          <a:p>
            <a:pPr marL="343080" indent="-343080">
              <a:lnSpc>
                <a:spcPct val="90000"/>
              </a:lnSpc>
              <a:spcBef>
                <a:spcPts val="799"/>
              </a:spcBef>
              <a:tabLst>
                <a:tab algn="l" pos="0"/>
              </a:tabLst>
            </a:pPr>
            <a:r>
              <a:rPr b="0" lang="en-AU" sz="3200" strike="noStrike" u="none">
                <a:solidFill>
                  <a:srgbClr val="000000"/>
                </a:solidFill>
                <a:uFillTx/>
                <a:latin typeface="Calibri"/>
                <a:ea typeface="DejaVu Sans"/>
              </a:rPr>
              <a:t>Applied Computing Slideshows</a:t>
            </a:r>
            <a:endParaRPr b="0" lang="en-AU" sz="3200" strike="noStrike" u="none">
              <a:solidFill>
                <a:srgbClr val="000000"/>
              </a:solidFill>
              <a:uFillTx/>
              <a:latin typeface="Arial"/>
            </a:endParaRPr>
          </a:p>
          <a:p>
            <a:pPr marL="343080" indent="-343080">
              <a:lnSpc>
                <a:spcPct val="90000"/>
              </a:lnSpc>
              <a:spcBef>
                <a:spcPts val="799"/>
              </a:spcBef>
              <a:tabLst>
                <a:tab algn="l" pos="0"/>
              </a:tabLst>
            </a:pPr>
            <a:r>
              <a:rPr b="0" lang="en-AU" sz="3200" strike="noStrike" u="none">
                <a:solidFill>
                  <a:srgbClr val="000000"/>
                </a:solidFill>
                <a:uFillTx/>
                <a:latin typeface="Calibri"/>
                <a:ea typeface="DejaVu Sans"/>
              </a:rPr>
              <a:t>by Mark Kelly</a:t>
            </a:r>
            <a:endParaRPr b="0" lang="en-AU" sz="3200" strike="noStrike" u="none">
              <a:solidFill>
                <a:srgbClr val="000000"/>
              </a:solidFill>
              <a:uFillTx/>
              <a:latin typeface="Arial"/>
            </a:endParaRPr>
          </a:p>
          <a:p>
            <a:pPr marL="343080" indent="-343080">
              <a:lnSpc>
                <a:spcPct val="90000"/>
              </a:lnSpc>
              <a:spcBef>
                <a:spcPts val="799"/>
              </a:spcBef>
              <a:tabLst>
                <a:tab algn="l" pos="0"/>
              </a:tabLst>
            </a:pPr>
            <a:r>
              <a:rPr b="0" lang="en-AU" sz="3200" strike="noStrike" u="none">
                <a:solidFill>
                  <a:srgbClr val="000000"/>
                </a:solidFill>
                <a:uFillTx/>
                <a:latin typeface="Calibri"/>
                <a:ea typeface="DejaVu Sans"/>
              </a:rPr>
              <a:t>vcedata.com</a:t>
            </a:r>
            <a:endParaRPr b="0" lang="en-AU" sz="3200" strike="noStrike" u="none">
              <a:solidFill>
                <a:srgbClr val="000000"/>
              </a:solidFill>
              <a:uFillTx/>
              <a:latin typeface="Arial"/>
            </a:endParaRPr>
          </a:p>
          <a:p>
            <a:pPr marL="343080" indent="-343080">
              <a:lnSpc>
                <a:spcPct val="90000"/>
              </a:lnSpc>
              <a:spcBef>
                <a:spcPts val="799"/>
              </a:spcBef>
              <a:tabLst>
                <a:tab algn="l" pos="0"/>
              </a:tabLst>
            </a:pPr>
            <a:r>
              <a:rPr b="0" lang="en-AU" sz="3200" strike="noStrike" u="none">
                <a:solidFill>
                  <a:srgbClr val="000000"/>
                </a:solidFill>
                <a:uFillTx/>
                <a:latin typeface="Calibri"/>
                <a:ea typeface="DejaVu Sans"/>
              </a:rPr>
              <a:t>mark@vcedata.com</a:t>
            </a:r>
            <a:endParaRPr b="0" lang="en-AU" sz="3200" strike="noStrike" u="none">
              <a:solidFill>
                <a:srgbClr val="000000"/>
              </a:solidFill>
              <a:uFillTx/>
              <a:latin typeface="Arial"/>
            </a:endParaRPr>
          </a:p>
          <a:p>
            <a:pPr marL="343080" indent="-343080">
              <a:lnSpc>
                <a:spcPct val="90000"/>
              </a:lnSpc>
              <a:spcBef>
                <a:spcPts val="799"/>
              </a:spcBef>
              <a:tabLst>
                <a:tab algn="l" pos="0"/>
              </a:tabLst>
            </a:pPr>
            <a:endParaRPr b="0" lang="en-AU" sz="3200" strike="noStrike" u="none">
              <a:solidFill>
                <a:srgbClr val="000000"/>
              </a:solidFill>
              <a:uFillTx/>
              <a:latin typeface="Arial"/>
            </a:endParaRPr>
          </a:p>
          <a:p>
            <a:pPr marL="343080" indent="-343080">
              <a:lnSpc>
                <a:spcPct val="90000"/>
              </a:lnSpc>
              <a:spcBef>
                <a:spcPts val="799"/>
              </a:spcBef>
              <a:tabLst>
                <a:tab algn="l" pos="0"/>
              </a:tabLst>
            </a:pPr>
            <a:endParaRPr b="0" lang="en-AU" sz="3200" strike="noStrike" u="none">
              <a:solidFill>
                <a:srgbClr val="000000"/>
              </a:solidFill>
              <a:uFillTx/>
              <a:latin typeface="Arial"/>
            </a:endParaRPr>
          </a:p>
        </p:txBody>
      </p:sp>
      <p:sp>
        <p:nvSpPr>
          <p:cNvPr id="105" name="TextBox 3"/>
          <p:cNvSpPr/>
          <p:nvPr/>
        </p:nvSpPr>
        <p:spPr>
          <a:xfrm>
            <a:off x="282960" y="2135160"/>
            <a:ext cx="8357040" cy="2836440"/>
          </a:xfrm>
          <a:custGeom>
            <a:avLst/>
            <a:gdLst>
              <a:gd name="textAreaLeft" fmla="*/ 0 w 8357040"/>
              <a:gd name="textAreaRight" fmla="*/ 8357400 w 8357040"/>
              <a:gd name="textAreaTop" fmla="*/ 0 h 2836440"/>
              <a:gd name="textAreaBottom" fmla="*/ 2836800 h 283644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1800" strike="noStrike" u="none">
                <a:solidFill>
                  <a:srgbClr val="000000"/>
                </a:solidFill>
                <a:uFillTx/>
                <a:latin typeface="Calibri"/>
                <a:ea typeface="DejaVu Sans"/>
              </a:rPr>
              <a:t>These slideshows may be freely used, modified or distributed by teachers and students anywhere on the planet (but not elsewhere).</a:t>
            </a:r>
            <a:endParaRPr b="0" lang="en-A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en-A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1800" strike="noStrike" u="none">
                <a:solidFill>
                  <a:srgbClr val="000000"/>
                </a:solidFill>
                <a:uFillTx/>
                <a:latin typeface="Calibri"/>
                <a:ea typeface="DejaVu Sans"/>
              </a:rPr>
              <a:t>They may NOT be sold.  </a:t>
            </a:r>
            <a:endParaRPr b="0" lang="en-A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1800" strike="noStrike" u="none">
                <a:solidFill>
                  <a:srgbClr val="000000"/>
                </a:solidFill>
                <a:uFillTx/>
                <a:latin typeface="Calibri"/>
                <a:ea typeface="DejaVu Sans"/>
              </a:rPr>
              <a:t>They must NOT be redistributed if you modify them.</a:t>
            </a:r>
            <a:endParaRPr b="0" lang="en-A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en-A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en-A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1800" strike="noStrike" u="none">
                <a:solidFill>
                  <a:srgbClr val="000000"/>
                </a:solidFill>
                <a:uFillTx/>
                <a:latin typeface="Calibri"/>
                <a:ea typeface="DejaVu Sans"/>
              </a:rPr>
              <a:t>Thank you for your attention.</a:t>
            </a:r>
            <a:endParaRPr b="0" lang="en-A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en-A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1800" strike="noStrike" u="none">
                <a:solidFill>
                  <a:srgbClr val="000000"/>
                </a:solidFill>
                <a:uFillTx/>
                <a:latin typeface="Calibri"/>
                <a:ea typeface="DejaVu Sans"/>
              </a:rPr>
              <a:t>Now – go snooze on a puppy.</a:t>
            </a:r>
            <a:endParaRPr b="0" lang="en-AU" sz="1800" strike="noStrike" u="none">
              <a:solidFill>
                <a:srgbClr val="000000"/>
              </a:solidFill>
              <a:uFillTx/>
              <a:latin typeface="Arial"/>
            </a:endParaRPr>
          </a:p>
        </p:txBody>
      </p:sp>
      <p:pic>
        <p:nvPicPr>
          <p:cNvPr id="106" name="" descr=""/>
          <p:cNvPicPr/>
          <p:nvPr/>
        </p:nvPicPr>
        <p:blipFill>
          <a:blip r:embed="rId1"/>
          <a:stretch/>
        </p:blipFill>
        <p:spPr>
          <a:xfrm>
            <a:off x="6300000" y="4500000"/>
            <a:ext cx="2838240" cy="208548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4320"/>
            <a:ext cx="8228520" cy="1141920"/>
          </a:xfrm>
          <a:prstGeom prst="rect">
            <a:avLst/>
          </a:prstGeom>
          <a:noFill/>
          <a:ln w="0">
            <a:noFill/>
          </a:ln>
        </p:spPr>
        <p:txBody>
          <a:bodyPr lIns="90000" rIns="90000" tIns="46800" bIns="4680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4400" strike="noStrike" u="none">
                <a:solidFill>
                  <a:srgbClr val="000000"/>
                </a:solidFill>
                <a:uFillTx/>
                <a:latin typeface="Calibri"/>
              </a:rPr>
              <a:t>Contents</a:t>
            </a:r>
            <a:endParaRPr b="0" lang="en-AU" sz="4400" strike="noStrike" u="none">
              <a:solidFill>
                <a:srgbClr val="000000"/>
              </a:solidFill>
              <a:uFillTx/>
              <a:latin typeface="Arial"/>
            </a:endParaRPr>
          </a:p>
        </p:txBody>
      </p:sp>
      <p:sp>
        <p:nvSpPr>
          <p:cNvPr id="69" name=""/>
          <p:cNvSpPr/>
          <p:nvPr/>
        </p:nvSpPr>
        <p:spPr>
          <a:xfrm>
            <a:off x="457200" y="1600200"/>
            <a:ext cx="8228520" cy="4524840"/>
          </a:xfrm>
          <a:prstGeom prst="rect">
            <a:avLst/>
          </a:prstGeom>
          <a:noFill/>
          <a:ln w="0">
            <a:noFill/>
          </a:ln>
        </p:spPr>
        <p:style>
          <a:lnRef idx="0"/>
          <a:fillRef idx="0"/>
          <a:effectRef idx="0"/>
          <a:fontRef idx="minor"/>
        </p:style>
        <p:txBody>
          <a:bodyPr lIns="90000" rIns="90000" tIns="45000" bIns="45000" anchor="t">
            <a:normAutofit/>
          </a:bodyPr>
          <a:p>
            <a:pPr marL="343080" indent="-343080">
              <a:lnSpc>
                <a:spcPct val="100000"/>
              </a:lnSpc>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3200" strike="noStrike" u="none">
                <a:solidFill>
                  <a:srgbClr val="000000"/>
                </a:solidFill>
                <a:uFillTx/>
                <a:latin typeface="Calibri"/>
                <a:ea typeface="DejaVu Sans"/>
              </a:rPr>
              <a:t>characteristics of efficient and effective solutions</a:t>
            </a: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74320"/>
            <a:ext cx="8228520" cy="1141920"/>
          </a:xfrm>
          <a:prstGeom prst="rect">
            <a:avLst/>
          </a:prstGeom>
          <a:noFill/>
          <a:ln w="0">
            <a:noFill/>
          </a:ln>
        </p:spPr>
        <p:txBody>
          <a:bodyPr lIns="90000" rIns="90000" tIns="46800" bIns="4680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4400" strike="noStrike" u="none">
                <a:ln>
                  <a:solidFill>
                    <a:srgbClr val="000000"/>
                  </a:solidFill>
                </a:ln>
                <a:solidFill>
                  <a:srgbClr val="ffffff"/>
                </a:solidFill>
                <a:uFillTx/>
                <a:latin typeface="Calibri"/>
              </a:rPr>
              <a:t>Efficient</a:t>
            </a:r>
            <a:endParaRPr b="0" lang="en-AU" sz="4400" strike="noStrike" u="none">
              <a:ln>
                <a:solidFill>
                  <a:srgbClr val="000000"/>
                </a:solidFill>
              </a:ln>
              <a:solidFill>
                <a:srgbClr val="ffffff"/>
              </a:solidFill>
              <a:uFillTx/>
              <a:latin typeface="Arial"/>
            </a:endParaRPr>
          </a:p>
        </p:txBody>
      </p:sp>
      <p:sp>
        <p:nvSpPr>
          <p:cNvPr id="71" name=""/>
          <p:cNvSpPr/>
          <p:nvPr/>
        </p:nvSpPr>
        <p:spPr>
          <a:xfrm>
            <a:off x="457200" y="1600200"/>
            <a:ext cx="8228520" cy="4524840"/>
          </a:xfrm>
          <a:prstGeom prst="rect">
            <a:avLst/>
          </a:prstGeom>
          <a:noFill/>
          <a:ln w="0">
            <a:noFill/>
          </a:ln>
        </p:spPr>
        <p:style>
          <a:lnRef idx="0"/>
          <a:fillRef idx="0"/>
          <a:effectRef idx="0"/>
          <a:fontRef idx="minor"/>
        </p:style>
        <p:txBody>
          <a:bodyPr lIns="90000" rIns="90000" tIns="45000" bIns="45000" anchor="t">
            <a:normAutofit/>
          </a:bodyPr>
          <a:p>
            <a:pPr marL="343080" indent="-343080">
              <a:lnSpc>
                <a:spcPct val="100000"/>
              </a:lnSpc>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3200" strike="noStrike" u="none">
                <a:solidFill>
                  <a:srgbClr val="000000"/>
                </a:solidFill>
                <a:uFillTx/>
                <a:latin typeface="Calibri"/>
                <a:ea typeface="DejaVu Sans"/>
              </a:rPr>
              <a:t>Not wasting </a:t>
            </a:r>
            <a:endParaRPr b="0" lang="en-AU" sz="3200" strike="noStrike" u="none">
              <a:solidFill>
                <a:srgbClr val="000000"/>
              </a:solidFill>
              <a:uFillTx/>
              <a:latin typeface="Arial"/>
            </a:endParaRPr>
          </a:p>
          <a:p>
            <a:pPr lvl="1" marL="743040" indent="-285840">
              <a:lnSpc>
                <a:spcPct val="100000"/>
              </a:lnSpc>
              <a:spcBef>
                <a:spcPts val="9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3600" strike="noStrike" u="none">
                <a:solidFill>
                  <a:srgbClr val="000000"/>
                </a:solidFill>
                <a:uFillTx/>
                <a:latin typeface="Calibri"/>
                <a:ea typeface="DejaVu Sans"/>
              </a:rPr>
              <a:t> </a:t>
            </a:r>
            <a:r>
              <a:rPr b="0" lang="en-AU" sz="3600" strike="noStrike" u="none">
                <a:solidFill>
                  <a:srgbClr val="000000"/>
                </a:solidFill>
                <a:uFillTx/>
                <a:latin typeface="Calibri"/>
                <a:ea typeface="DejaVu Sans"/>
              </a:rPr>
              <a:t>time, </a:t>
            </a:r>
            <a:endParaRPr b="0" lang="en-AU" sz="3600" strike="noStrike" u="none">
              <a:solidFill>
                <a:srgbClr val="000000"/>
              </a:solidFill>
              <a:uFillTx/>
              <a:latin typeface="Arial"/>
            </a:endParaRPr>
          </a:p>
          <a:p>
            <a:pPr lvl="1" marL="743040" indent="-285840">
              <a:lnSpc>
                <a:spcPct val="100000"/>
              </a:lnSpc>
              <a:spcBef>
                <a:spcPts val="9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3600" strike="noStrike" u="none">
                <a:solidFill>
                  <a:srgbClr val="000000"/>
                </a:solidFill>
                <a:uFillTx/>
                <a:latin typeface="Calibri"/>
                <a:ea typeface="DejaVu Sans"/>
              </a:rPr>
              <a:t> </a:t>
            </a:r>
            <a:r>
              <a:rPr b="0" lang="en-AU" sz="3600" strike="noStrike" u="none">
                <a:solidFill>
                  <a:srgbClr val="000000"/>
                </a:solidFill>
                <a:uFillTx/>
                <a:latin typeface="Calibri"/>
                <a:ea typeface="DejaVu Sans"/>
              </a:rPr>
              <a:t>money (not just purchase price – see the separate </a:t>
            </a:r>
            <a:r>
              <a:rPr b="1" lang="en-AU" sz="3600" strike="noStrike" u="none">
                <a:solidFill>
                  <a:srgbClr val="000000"/>
                </a:solidFill>
                <a:uFillTx/>
                <a:latin typeface="Calibri"/>
                <a:ea typeface="DejaVu Sans"/>
              </a:rPr>
              <a:t>COST</a:t>
            </a:r>
            <a:r>
              <a:rPr b="0" lang="en-AU" sz="3600" strike="noStrike" u="none">
                <a:solidFill>
                  <a:srgbClr val="000000"/>
                </a:solidFill>
                <a:uFillTx/>
                <a:latin typeface="Calibri"/>
                <a:ea typeface="DejaVu Sans"/>
              </a:rPr>
              <a:t> slideshow)</a:t>
            </a:r>
            <a:endParaRPr b="0" lang="en-AU" sz="3600" strike="noStrike" u="none">
              <a:solidFill>
                <a:srgbClr val="000000"/>
              </a:solidFill>
              <a:uFillTx/>
              <a:latin typeface="Arial"/>
            </a:endParaRPr>
          </a:p>
          <a:p>
            <a:pPr lvl="1" marL="743040" indent="-285840">
              <a:lnSpc>
                <a:spcPct val="100000"/>
              </a:lnSpc>
              <a:spcBef>
                <a:spcPts val="9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3600" strike="noStrike" u="none">
                <a:solidFill>
                  <a:srgbClr val="000000"/>
                </a:solidFill>
                <a:uFillTx/>
                <a:latin typeface="Calibri"/>
                <a:ea typeface="DejaVu Sans"/>
              </a:rPr>
              <a:t> </a:t>
            </a:r>
            <a:r>
              <a:rPr b="0" lang="en-AU" sz="3600" strike="noStrike" u="none">
                <a:solidFill>
                  <a:srgbClr val="000000"/>
                </a:solidFill>
                <a:uFillTx/>
                <a:latin typeface="Calibri"/>
                <a:ea typeface="DejaVu Sans"/>
              </a:rPr>
              <a:t>labour (man-hours)</a:t>
            </a:r>
            <a:endParaRPr b="0" lang="en-AU" sz="36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274320"/>
            <a:ext cx="8228520" cy="625680"/>
          </a:xfrm>
          <a:prstGeom prst="rect">
            <a:avLst/>
          </a:prstGeom>
          <a:noFill/>
          <a:ln w="0">
            <a:noFill/>
          </a:ln>
        </p:spPr>
        <p:txBody>
          <a:bodyPr lIns="90000" rIns="90000" tIns="46800" bIns="4680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4400" strike="noStrike" u="none">
                <a:solidFill>
                  <a:srgbClr val="c9211e"/>
                </a:solidFill>
                <a:uFillTx/>
                <a:latin typeface="Calibri"/>
              </a:rPr>
              <a:t>Effective</a:t>
            </a:r>
            <a:endParaRPr b="0" lang="en-AU" sz="4400" strike="noStrike" u="none">
              <a:solidFill>
                <a:srgbClr val="c9211e"/>
              </a:solidFill>
              <a:uFillTx/>
              <a:latin typeface="Arial"/>
            </a:endParaRPr>
          </a:p>
        </p:txBody>
      </p:sp>
      <p:sp>
        <p:nvSpPr>
          <p:cNvPr id="73" name=""/>
          <p:cNvSpPr/>
          <p:nvPr/>
        </p:nvSpPr>
        <p:spPr>
          <a:xfrm>
            <a:off x="457200" y="1260000"/>
            <a:ext cx="8228520" cy="4524840"/>
          </a:xfrm>
          <a:prstGeom prst="rect">
            <a:avLst/>
          </a:prstGeom>
          <a:noFill/>
          <a:ln w="0">
            <a:noFill/>
          </a:ln>
        </p:spPr>
        <p:style>
          <a:lnRef idx="0"/>
          <a:fillRef idx="0"/>
          <a:effectRef idx="0"/>
          <a:fontRef idx="minor"/>
        </p:style>
        <p:txBody>
          <a:bodyPr lIns="90000" rIns="90000" tIns="45000" bIns="45000" anchor="t">
            <a:normAutofit/>
          </a:bodyPr>
          <a:p>
            <a:pPr marL="343080" indent="-343080">
              <a:lnSpc>
                <a:spcPct val="100000"/>
              </a:lnSpc>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3200" strike="noStrike" u="none">
                <a:solidFill>
                  <a:srgbClr val="000000"/>
                </a:solidFill>
                <a:uFillTx/>
                <a:latin typeface="Calibri"/>
                <a:ea typeface="DejaVu Sans"/>
              </a:rPr>
              <a:t>Doing the job </a:t>
            </a:r>
            <a:r>
              <a:rPr b="1" lang="en-AU" sz="3200" strike="noStrike" u="none">
                <a:solidFill>
                  <a:srgbClr val="000000"/>
                </a:solidFill>
                <a:uFillTx/>
                <a:latin typeface="Calibri"/>
                <a:ea typeface="DejaVu Sans"/>
              </a:rPr>
              <a:t>well</a:t>
            </a:r>
            <a:endParaRPr b="0" lang="en-AU" sz="3200" strike="noStrike" u="none">
              <a:solidFill>
                <a:srgbClr val="000000"/>
              </a:solidFill>
              <a:uFillTx/>
              <a:latin typeface="Arial"/>
            </a:endParaRPr>
          </a:p>
          <a:p>
            <a:pPr marL="343080" indent="-343080">
              <a:lnSpc>
                <a:spcPct val="100000"/>
              </a:lnSpc>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en-AU" sz="3200" strike="noStrike" u="none">
                <a:solidFill>
                  <a:srgbClr val="000000"/>
                </a:solidFill>
                <a:uFillTx/>
                <a:latin typeface="Calibri"/>
                <a:ea typeface="DejaVu Sans"/>
              </a:rPr>
              <a:t>Achieving its goals, </a:t>
            </a:r>
            <a:r>
              <a:rPr b="0" lang="en-AU" sz="3200" strike="noStrike" u="none">
                <a:solidFill>
                  <a:srgbClr val="000000"/>
                </a:solidFill>
                <a:uFillTx/>
                <a:latin typeface="Calibri"/>
                <a:ea typeface="DejaVu Sans"/>
              </a:rPr>
              <a:t>e.g.</a:t>
            </a:r>
            <a:endParaRPr b="0" lang="en-AU" sz="3200" strike="noStrike" u="none">
              <a:solidFill>
                <a:srgbClr val="000000"/>
              </a:solidFill>
              <a:uFillTx/>
              <a:latin typeface="Arial"/>
            </a:endParaRPr>
          </a:p>
          <a:p>
            <a:pPr lvl="1" marL="432000" indent="-216000">
              <a:lnSpc>
                <a:spcPct val="100000"/>
              </a:lnSpc>
              <a:spcBef>
                <a:spcPts val="799"/>
              </a:spcBef>
              <a:buClr>
                <a:srgbClr val="000000"/>
              </a:buClr>
              <a:buSzPct val="45000"/>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3200" strike="noStrike" u="none">
                <a:solidFill>
                  <a:srgbClr val="000000"/>
                </a:solidFill>
                <a:uFillTx/>
                <a:latin typeface="Calibri"/>
                <a:ea typeface="DejaVu Sans"/>
              </a:rPr>
              <a:t>Accurate</a:t>
            </a:r>
            <a:endParaRPr b="0" lang="en-AU" sz="3200" strike="noStrike" u="none">
              <a:solidFill>
                <a:srgbClr val="000000"/>
              </a:solidFill>
              <a:uFillTx/>
              <a:latin typeface="Arial"/>
            </a:endParaRPr>
          </a:p>
          <a:p>
            <a:pPr lvl="1" marL="432000" indent="-216000">
              <a:lnSpc>
                <a:spcPct val="100000"/>
              </a:lnSpc>
              <a:spcBef>
                <a:spcPts val="799"/>
              </a:spcBef>
              <a:buClr>
                <a:srgbClr val="000000"/>
              </a:buClr>
              <a:buSzPct val="45000"/>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3200" strike="noStrike" u="none">
                <a:solidFill>
                  <a:srgbClr val="000000"/>
                </a:solidFill>
                <a:uFillTx/>
                <a:latin typeface="Calibri"/>
                <a:ea typeface="DejaVu Sans"/>
              </a:rPr>
              <a:t>Enjoyable</a:t>
            </a:r>
            <a:endParaRPr b="0" lang="en-AU" sz="3200" strike="noStrike" u="none">
              <a:solidFill>
                <a:srgbClr val="000000"/>
              </a:solidFill>
              <a:uFillTx/>
              <a:latin typeface="Arial"/>
            </a:endParaRPr>
          </a:p>
          <a:p>
            <a:pPr lvl="1" marL="432000" indent="-216000">
              <a:lnSpc>
                <a:spcPct val="100000"/>
              </a:lnSpc>
              <a:spcBef>
                <a:spcPts val="799"/>
              </a:spcBef>
              <a:buClr>
                <a:srgbClr val="000000"/>
              </a:buClr>
              <a:buSzPct val="45000"/>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3200" strike="noStrike" u="none">
                <a:solidFill>
                  <a:srgbClr val="000000"/>
                </a:solidFill>
                <a:uFillTx/>
                <a:latin typeface="Calibri"/>
                <a:ea typeface="DejaVu Sans"/>
              </a:rPr>
              <a:t>Fun</a:t>
            </a:r>
            <a:endParaRPr b="0" lang="en-AU" sz="3200" strike="noStrike" u="none">
              <a:solidFill>
                <a:srgbClr val="000000"/>
              </a:solidFill>
              <a:uFillTx/>
              <a:latin typeface="Arial"/>
            </a:endParaRPr>
          </a:p>
          <a:p>
            <a:pPr lvl="1" marL="432000" indent="-216000">
              <a:lnSpc>
                <a:spcPct val="100000"/>
              </a:lnSpc>
              <a:spcBef>
                <a:spcPts val="799"/>
              </a:spcBef>
              <a:buClr>
                <a:srgbClr val="000000"/>
              </a:buClr>
              <a:buSzPct val="45000"/>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3200" strike="noStrike" u="none">
                <a:solidFill>
                  <a:srgbClr val="000000"/>
                </a:solidFill>
                <a:uFillTx/>
                <a:latin typeface="Calibri"/>
                <a:ea typeface="DejaVu Sans"/>
              </a:rPr>
              <a:t>Easy to use</a:t>
            </a:r>
            <a:endParaRPr b="0" lang="en-AU" sz="3200" strike="noStrike" u="none">
              <a:solidFill>
                <a:srgbClr val="000000"/>
              </a:solidFill>
              <a:uFillTx/>
              <a:latin typeface="Arial"/>
            </a:endParaRPr>
          </a:p>
          <a:p>
            <a:pPr>
              <a:lnSpc>
                <a:spcPct val="100000"/>
              </a:lnSpc>
              <a:spcBef>
                <a:spcPts val="799"/>
              </a:spcBef>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2100" strike="noStrike" u="none">
                <a:solidFill>
                  <a:srgbClr val="000000"/>
                </a:solidFill>
                <a:uFillTx/>
                <a:latin typeface="Calibri"/>
                <a:ea typeface="DejaVu Sans"/>
              </a:rPr>
              <a:t>Note – what is ‘effective’ in one solution may not be effective in another. e.g. an effective spreadsheet is not meant to be entertaining.</a:t>
            </a:r>
            <a:r>
              <a:rPr b="0" lang="en-AU" sz="3200" strike="noStrike" u="none">
                <a:solidFill>
                  <a:srgbClr val="000000"/>
                </a:solidFill>
                <a:uFillTx/>
                <a:latin typeface="Calibri"/>
                <a:ea typeface="DejaVu Sans"/>
              </a:rPr>
              <a:t> </a:t>
            </a:r>
            <a:endParaRPr b="0" lang="en-AU" sz="3200" strike="noStrike" u="none">
              <a:solidFill>
                <a:srgbClr val="000000"/>
              </a:solidFill>
              <a:uFillTx/>
              <a:latin typeface="Arial"/>
            </a:endParaRPr>
          </a:p>
          <a:p>
            <a:pPr marL="343080" indent="-343080">
              <a:lnSpc>
                <a:spcPct val="100000"/>
              </a:lnSpc>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AU" sz="3200" strike="noStrike" u="none">
              <a:solidFill>
                <a:srgbClr val="000000"/>
              </a:solidFill>
              <a:uFillTx/>
              <a:latin typeface="Arial"/>
            </a:endParaRPr>
          </a:p>
          <a:p>
            <a:pPr>
              <a:lnSpc>
                <a:spcPct val="100000"/>
              </a:lnSpc>
              <a:spcBef>
                <a:spcPts val="799"/>
              </a:spcBef>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4320"/>
            <a:ext cx="8228520" cy="1141920"/>
          </a:xfrm>
          <a:prstGeom prst="rect">
            <a:avLst/>
          </a:prstGeom>
          <a:noFill/>
          <a:ln w="0">
            <a:noFill/>
          </a:ln>
        </p:spPr>
        <p:txBody>
          <a:bodyPr lIns="90000" rIns="90000" tIns="46800" bIns="4680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4400" strike="noStrike" u="none">
                <a:solidFill>
                  <a:srgbClr val="000000"/>
                </a:solidFill>
                <a:uFillTx/>
                <a:latin typeface="Calibri"/>
              </a:rPr>
              <a:t>Note the difference!</a:t>
            </a:r>
            <a:endParaRPr b="0" lang="en-AU" sz="4400" strike="noStrike" u="none">
              <a:solidFill>
                <a:srgbClr val="000000"/>
              </a:solidFill>
              <a:uFillTx/>
              <a:latin typeface="Arial"/>
            </a:endParaRPr>
          </a:p>
        </p:txBody>
      </p:sp>
      <p:sp>
        <p:nvSpPr>
          <p:cNvPr id="75" name=""/>
          <p:cNvSpPr/>
          <p:nvPr/>
        </p:nvSpPr>
        <p:spPr>
          <a:xfrm>
            <a:off x="457200" y="1600200"/>
            <a:ext cx="4222800" cy="4524840"/>
          </a:xfrm>
          <a:prstGeom prst="rect">
            <a:avLst/>
          </a:prstGeom>
          <a:noFill/>
          <a:ln w="0">
            <a:noFill/>
          </a:ln>
        </p:spPr>
        <p:style>
          <a:lnRef idx="0"/>
          <a:fillRef idx="0"/>
          <a:effectRef idx="0"/>
          <a:fontRef idx="minor"/>
        </p:style>
        <p:txBody>
          <a:bodyPr lIns="90000" rIns="90000" tIns="45000" bIns="45000" anchor="t">
            <a:normAutofit/>
          </a:bodyPr>
          <a:p>
            <a:pPr marL="343080" indent="-343080">
              <a:lnSpc>
                <a:spcPct val="100000"/>
              </a:lnSpc>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3200" strike="noStrike" u="none">
                <a:solidFill>
                  <a:srgbClr val="000000"/>
                </a:solidFill>
                <a:uFillTx/>
                <a:latin typeface="Calibri"/>
                <a:ea typeface="DejaVu Sans"/>
              </a:rPr>
              <a:t>Exams often have specific questions that see if you know the subtle differences between them</a:t>
            </a:r>
            <a:endParaRPr b="0" lang="en-AU" sz="3200" strike="noStrike" u="none">
              <a:solidFill>
                <a:srgbClr val="000000"/>
              </a:solidFill>
              <a:uFillTx/>
              <a:latin typeface="Arial"/>
            </a:endParaRPr>
          </a:p>
        </p:txBody>
      </p:sp>
      <p:pic>
        <p:nvPicPr>
          <p:cNvPr id="76" name="" descr=""/>
          <p:cNvPicPr/>
          <p:nvPr/>
        </p:nvPicPr>
        <p:blipFill>
          <a:blip r:embed="rId1"/>
          <a:stretch/>
        </p:blipFill>
        <p:spPr>
          <a:xfrm>
            <a:off x="5580000" y="2517120"/>
            <a:ext cx="3552480" cy="4142880"/>
          </a:xfrm>
          <a:prstGeom prst="rect">
            <a:avLst/>
          </a:prstGeom>
          <a:ln w="0">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PlaceHolder 1"/>
          <p:cNvSpPr>
            <a:spLocks noGrp="1"/>
          </p:cNvSpPr>
          <p:nvPr>
            <p:ph type="title"/>
          </p:nvPr>
        </p:nvSpPr>
        <p:spPr>
          <a:xfrm>
            <a:off x="468360" y="259920"/>
            <a:ext cx="8228520" cy="1141920"/>
          </a:xfrm>
          <a:prstGeom prst="rect">
            <a:avLst/>
          </a:prstGeom>
          <a:noFill/>
          <a:ln w="0">
            <a:noFill/>
          </a:ln>
        </p:spPr>
        <p:txBody>
          <a:bodyPr lIns="90000" rIns="90000" tIns="46800" bIns="4680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4400" strike="noStrike" u="none">
                <a:solidFill>
                  <a:srgbClr val="000000"/>
                </a:solidFill>
                <a:uFillTx/>
                <a:latin typeface="Calibri"/>
              </a:rPr>
              <a:t>From the 2020 study design*</a:t>
            </a:r>
            <a:endParaRPr b="0" lang="en-AU" sz="4400" strike="noStrike" u="none">
              <a:solidFill>
                <a:srgbClr val="000000"/>
              </a:solidFill>
              <a:uFillTx/>
              <a:latin typeface="Arial"/>
            </a:endParaRPr>
          </a:p>
        </p:txBody>
      </p:sp>
      <p:sp>
        <p:nvSpPr>
          <p:cNvPr id="78" name=""/>
          <p:cNvSpPr/>
          <p:nvPr/>
        </p:nvSpPr>
        <p:spPr>
          <a:xfrm>
            <a:off x="457200" y="1413000"/>
            <a:ext cx="8228520" cy="4712040"/>
          </a:xfrm>
          <a:prstGeom prst="rect">
            <a:avLst/>
          </a:prstGeom>
          <a:noFill/>
          <a:ln w="0">
            <a:noFill/>
          </a:ln>
        </p:spPr>
        <p:style>
          <a:lnRef idx="0"/>
          <a:fillRef idx="0"/>
          <a:effectRef idx="0"/>
          <a:fontRef idx="minor"/>
        </p:style>
        <p:txBody>
          <a:bodyPr lIns="90000" rIns="90000" tIns="45000" bIns="45000" anchor="t">
            <a:normAutofit/>
          </a:bodyPr>
          <a:p>
            <a:pPr marL="343080" indent="-343080">
              <a:lnSpc>
                <a:spcPct val="100000"/>
              </a:lnSpc>
              <a:spcBef>
                <a:spcPts val="499"/>
              </a:spcBef>
              <a:tabLst>
                <a:tab algn="l" pos="0"/>
              </a:tabLst>
            </a:pPr>
            <a:r>
              <a:rPr b="0" lang="en-AU" sz="2000" strike="noStrike" u="none">
                <a:solidFill>
                  <a:srgbClr val="000000"/>
                </a:solidFill>
                <a:uFillTx/>
                <a:latin typeface="Calibri"/>
                <a:ea typeface="DejaVu Sans"/>
              </a:rPr>
              <a:t>EFFECTIVENESS = A measure of how well something functions… and the extent to which it achieves its intended results. </a:t>
            </a:r>
            <a:endParaRPr b="0" lang="en-AU" sz="2000" strike="noStrike" u="none">
              <a:solidFill>
                <a:srgbClr val="000000"/>
              </a:solidFill>
              <a:uFillTx/>
              <a:latin typeface="Arial"/>
            </a:endParaRPr>
          </a:p>
          <a:p>
            <a:pPr marL="343080" indent="-343080">
              <a:lnSpc>
                <a:spcPct val="100000"/>
              </a:lnSpc>
              <a:spcBef>
                <a:spcPts val="499"/>
              </a:spcBef>
              <a:tabLst>
                <a:tab algn="l" pos="0"/>
              </a:tabLst>
            </a:pPr>
            <a:r>
              <a:rPr b="0" lang="en-AU" sz="2000" strike="noStrike" u="none">
                <a:solidFill>
                  <a:srgbClr val="000000"/>
                </a:solidFill>
                <a:uFillTx/>
                <a:latin typeface="Calibri"/>
                <a:ea typeface="DejaVu Sans"/>
              </a:rPr>
              <a:t>Measures of an effective information </a:t>
            </a:r>
            <a:r>
              <a:rPr b="0" lang="en-AU" sz="2000" strike="noStrike" u="none">
                <a:solidFill>
                  <a:srgbClr val="ff0000"/>
                </a:solidFill>
                <a:uFillTx/>
                <a:latin typeface="Calibri"/>
                <a:ea typeface="DejaVu Sans"/>
              </a:rPr>
              <a:t>system </a:t>
            </a:r>
            <a:r>
              <a:rPr b="0" lang="en-AU" sz="2000" strike="noStrike" u="none">
                <a:solidFill>
                  <a:srgbClr val="000000"/>
                </a:solidFill>
                <a:uFillTx/>
                <a:latin typeface="Calibri"/>
                <a:ea typeface="DejaVu Sans"/>
              </a:rPr>
              <a:t>include </a:t>
            </a:r>
            <a:r>
              <a:rPr b="1" lang="en-AU" sz="2000" strike="noStrike" u="none">
                <a:solidFill>
                  <a:srgbClr val="000000"/>
                </a:solidFill>
                <a:uFillTx/>
                <a:latin typeface="Calibri"/>
                <a:ea typeface="DejaVu Sans"/>
              </a:rPr>
              <a:t>reliability and maintainability</a:t>
            </a:r>
            <a:r>
              <a:rPr b="0" lang="en-AU" sz="2000" strike="noStrike" u="none">
                <a:solidFill>
                  <a:srgbClr val="000000"/>
                </a:solidFill>
                <a:uFillTx/>
                <a:latin typeface="Calibri"/>
                <a:ea typeface="DejaVu Sans"/>
              </a:rPr>
              <a:t>. </a:t>
            </a:r>
            <a:endParaRPr b="0" lang="en-AU" sz="2000" strike="noStrike" u="none">
              <a:solidFill>
                <a:srgbClr val="000000"/>
              </a:solidFill>
              <a:uFillTx/>
              <a:latin typeface="Arial"/>
            </a:endParaRPr>
          </a:p>
          <a:p>
            <a:pPr marL="343080" indent="-343080">
              <a:lnSpc>
                <a:spcPct val="100000"/>
              </a:lnSpc>
              <a:spcBef>
                <a:spcPts val="499"/>
              </a:spcBef>
              <a:tabLst>
                <a:tab algn="l" pos="0"/>
              </a:tabLst>
            </a:pPr>
            <a:r>
              <a:rPr b="0" lang="en-AU" sz="2000" strike="noStrike" u="none">
                <a:solidFill>
                  <a:srgbClr val="000000"/>
                </a:solidFill>
                <a:uFillTx/>
                <a:latin typeface="Calibri"/>
                <a:ea typeface="DejaVu Sans"/>
              </a:rPr>
              <a:t>Measures of an effective information </a:t>
            </a:r>
            <a:r>
              <a:rPr b="0" lang="en-AU" sz="2000" strike="noStrike" u="none">
                <a:solidFill>
                  <a:srgbClr val="ff0000"/>
                </a:solidFill>
                <a:uFillTx/>
                <a:latin typeface="Calibri"/>
                <a:ea typeface="DejaVu Sans"/>
              </a:rPr>
              <a:t>product</a:t>
            </a:r>
            <a:r>
              <a:rPr b="0" lang="en-AU" sz="2000" strike="noStrike" u="none">
                <a:solidFill>
                  <a:srgbClr val="000000"/>
                </a:solidFill>
                <a:uFillTx/>
                <a:latin typeface="Calibri"/>
                <a:ea typeface="DejaVu Sans"/>
              </a:rPr>
              <a:t> include </a:t>
            </a:r>
            <a:r>
              <a:rPr b="1" lang="en-AU" sz="2000" strike="noStrike" u="none">
                <a:solidFill>
                  <a:srgbClr val="000000"/>
                </a:solidFill>
                <a:uFillTx/>
                <a:latin typeface="Calibri"/>
                <a:ea typeface="DejaVu Sans"/>
              </a:rPr>
              <a:t>completeness, readability, attractiveness, clarity, accuracy, accessibility, timeliness, communication of message, relevance and usability</a:t>
            </a:r>
            <a:r>
              <a:rPr b="0" lang="en-AU" sz="2000" strike="noStrike" u="none">
                <a:solidFill>
                  <a:srgbClr val="000000"/>
                </a:solidFill>
                <a:uFillTx/>
                <a:latin typeface="Calibri"/>
                <a:ea typeface="DejaVu Sans"/>
              </a:rPr>
              <a:t>.</a:t>
            </a:r>
            <a:endParaRPr b="0" lang="en-AU" sz="2000" strike="noStrike" u="none">
              <a:solidFill>
                <a:srgbClr val="000000"/>
              </a:solidFill>
              <a:uFillTx/>
              <a:latin typeface="Arial"/>
            </a:endParaRPr>
          </a:p>
          <a:p>
            <a:pPr marL="343080" indent="-343080">
              <a:lnSpc>
                <a:spcPct val="100000"/>
              </a:lnSpc>
              <a:spcBef>
                <a:spcPts val="499"/>
              </a:spcBef>
              <a:tabLst>
                <a:tab algn="l" pos="0"/>
              </a:tabLst>
            </a:pPr>
            <a:r>
              <a:rPr b="0" lang="en-AU" sz="2000" strike="noStrike" u="none">
                <a:solidFill>
                  <a:srgbClr val="000000"/>
                </a:solidFill>
                <a:uFillTx/>
                <a:latin typeface="Calibri"/>
                <a:ea typeface="DejaVu Sans"/>
              </a:rPr>
              <a:t> </a:t>
            </a:r>
            <a:r>
              <a:rPr b="0" lang="en-AU" sz="2000" strike="noStrike" u="none">
                <a:solidFill>
                  <a:srgbClr val="000000"/>
                </a:solidFill>
                <a:uFillTx/>
                <a:latin typeface="Calibri"/>
                <a:ea typeface="DejaVu Sans"/>
              </a:rPr>
              <a:t>Measures of an effective </a:t>
            </a:r>
            <a:r>
              <a:rPr b="0" lang="en-AU" sz="2000" strike="noStrike" u="none">
                <a:solidFill>
                  <a:srgbClr val="ff0000"/>
                </a:solidFill>
                <a:uFillTx/>
                <a:latin typeface="Calibri"/>
                <a:ea typeface="DejaVu Sans"/>
              </a:rPr>
              <a:t>file management strategy </a:t>
            </a:r>
            <a:r>
              <a:rPr b="0" lang="en-AU" sz="2000" strike="noStrike" u="none">
                <a:solidFill>
                  <a:srgbClr val="000000"/>
                </a:solidFill>
                <a:uFillTx/>
                <a:latin typeface="Calibri"/>
                <a:ea typeface="DejaVu Sans"/>
              </a:rPr>
              <a:t>include </a:t>
            </a:r>
            <a:r>
              <a:rPr b="1" lang="en-AU" sz="2000" strike="noStrike" u="none">
                <a:solidFill>
                  <a:srgbClr val="000000"/>
                </a:solidFill>
                <a:uFillTx/>
                <a:latin typeface="Calibri"/>
                <a:ea typeface="DejaVu Sans"/>
              </a:rPr>
              <a:t>integrity of data, security, ease of retrieval and currency of files</a:t>
            </a:r>
            <a:r>
              <a:rPr b="0" lang="en-AU" sz="2000" strike="noStrike" u="none">
                <a:solidFill>
                  <a:srgbClr val="000000"/>
                </a:solidFill>
                <a:uFillTx/>
                <a:latin typeface="Calibri"/>
                <a:ea typeface="DejaVu Sans"/>
              </a:rPr>
              <a:t>.</a:t>
            </a:r>
            <a:endParaRPr b="0" lang="en-AU" sz="2000" strike="noStrike" u="none">
              <a:solidFill>
                <a:srgbClr val="000000"/>
              </a:solidFill>
              <a:uFillTx/>
              <a:latin typeface="Arial"/>
            </a:endParaRPr>
          </a:p>
          <a:p>
            <a:pPr marL="343080" indent="-343080">
              <a:lnSpc>
                <a:spcPct val="100000"/>
              </a:lnSpc>
              <a:spcBef>
                <a:spcPts val="499"/>
              </a:spcBef>
              <a:tabLst>
                <a:tab algn="l" pos="0"/>
              </a:tabLst>
            </a:pPr>
            <a:r>
              <a:rPr b="0" lang="en-AU" sz="2000" strike="noStrike" u="none">
                <a:solidFill>
                  <a:srgbClr val="000000"/>
                </a:solidFill>
                <a:uFillTx/>
                <a:latin typeface="Calibri"/>
                <a:ea typeface="DejaVu Sans"/>
              </a:rPr>
              <a:t>Measures of effective </a:t>
            </a:r>
            <a:r>
              <a:rPr b="0" lang="en-AU" sz="2000" strike="noStrike" u="none">
                <a:solidFill>
                  <a:srgbClr val="ff0000"/>
                </a:solidFill>
                <a:uFillTx/>
                <a:latin typeface="Calibri"/>
                <a:ea typeface="DejaVu Sans"/>
              </a:rPr>
              <a:t>networks</a:t>
            </a:r>
            <a:r>
              <a:rPr b="0" lang="en-AU" sz="2000" strike="noStrike" u="none">
                <a:solidFill>
                  <a:srgbClr val="000000"/>
                </a:solidFill>
                <a:uFillTx/>
                <a:latin typeface="Calibri"/>
                <a:ea typeface="DejaVu Sans"/>
              </a:rPr>
              <a:t> include </a:t>
            </a:r>
            <a:r>
              <a:rPr b="1" lang="en-AU" sz="2000" strike="noStrike" u="none">
                <a:solidFill>
                  <a:srgbClr val="000000"/>
                </a:solidFill>
                <a:uFillTx/>
                <a:latin typeface="Calibri"/>
                <a:ea typeface="DejaVu Sans"/>
              </a:rPr>
              <a:t>reliability </a:t>
            </a:r>
            <a:r>
              <a:rPr b="0" lang="en-AU" sz="2000" strike="noStrike" u="none">
                <a:solidFill>
                  <a:srgbClr val="000000"/>
                </a:solidFill>
                <a:uFillTx/>
                <a:latin typeface="Calibri"/>
                <a:ea typeface="DejaVu Sans"/>
              </a:rPr>
              <a:t>and </a:t>
            </a:r>
            <a:r>
              <a:rPr b="1" lang="en-AU" sz="2000" strike="noStrike" u="none">
                <a:solidFill>
                  <a:srgbClr val="000000"/>
                </a:solidFill>
                <a:uFillTx/>
                <a:latin typeface="Calibri"/>
                <a:ea typeface="DejaVu Sans"/>
              </a:rPr>
              <a:t>maintainability.</a:t>
            </a:r>
            <a:endParaRPr b="0" lang="en-AU" sz="2000" strike="noStrike" u="none">
              <a:solidFill>
                <a:srgbClr val="000000"/>
              </a:solidFill>
              <a:uFillTx/>
              <a:latin typeface="Arial"/>
            </a:endParaRPr>
          </a:p>
          <a:p>
            <a:pPr marL="343080" indent="-343080">
              <a:lnSpc>
                <a:spcPct val="100000"/>
              </a:lnSpc>
              <a:spcBef>
                <a:spcPts val="499"/>
              </a:spcBef>
              <a:tabLst>
                <a:tab algn="l" pos="0"/>
              </a:tabLst>
            </a:pPr>
            <a:endParaRPr b="0" lang="en-AU" sz="2000" strike="noStrike" u="none">
              <a:solidFill>
                <a:srgbClr val="000000"/>
              </a:solidFill>
              <a:uFillTx/>
              <a:latin typeface="Arial"/>
            </a:endParaRPr>
          </a:p>
          <a:p>
            <a:pPr marL="343080" indent="-343080">
              <a:lnSpc>
                <a:spcPct val="100000"/>
              </a:lnSpc>
              <a:spcBef>
                <a:spcPts val="499"/>
              </a:spcBef>
              <a:tabLst>
                <a:tab algn="l" pos="0"/>
              </a:tabLst>
            </a:pPr>
            <a:endParaRPr b="0" lang="en-AU" sz="2000" strike="noStrike" u="none">
              <a:solidFill>
                <a:srgbClr val="000000"/>
              </a:solidFill>
              <a:uFillTx/>
              <a:latin typeface="Arial"/>
            </a:endParaRPr>
          </a:p>
          <a:p>
            <a:pPr marL="343080" indent="-343080">
              <a:lnSpc>
                <a:spcPct val="100000"/>
              </a:lnSpc>
              <a:spcBef>
                <a:spcPts val="349"/>
              </a:spcBef>
              <a:tabLst>
                <a:tab algn="l" pos="0"/>
              </a:tabLst>
            </a:pPr>
            <a:r>
              <a:rPr b="0" lang="en-AU" sz="1400" strike="noStrike" u="none">
                <a:solidFill>
                  <a:srgbClr val="000000"/>
                </a:solidFill>
                <a:uFillTx/>
                <a:latin typeface="Calibri"/>
                <a:ea typeface="DejaVu Sans"/>
              </a:rPr>
              <a:t>*Ignore the old study design that decided to put “Ease of use” as an efficiency criterion. It was wrong, and embarrassing.</a:t>
            </a:r>
            <a:endParaRPr b="0" lang="en-AU" sz="1400" strike="noStrike" u="none">
              <a:solidFill>
                <a:srgbClr val="000000"/>
              </a:solidFill>
              <a:uFillTx/>
              <a:latin typeface="Arial"/>
            </a:endParaRPr>
          </a:p>
          <a:p>
            <a:pPr marL="343080" indent="-343080">
              <a:lnSpc>
                <a:spcPct val="100000"/>
              </a:lnSpc>
              <a:spcBef>
                <a:spcPts val="349"/>
              </a:spcBef>
              <a:tabLst>
                <a:tab algn="l" pos="0"/>
              </a:tabLst>
            </a:pPr>
            <a:endParaRPr b="0" lang="en-AU" sz="1400" strike="noStrike" u="none">
              <a:solidFill>
                <a:srgbClr val="000000"/>
              </a:solidFill>
              <a:uFillTx/>
              <a:latin typeface="Arial"/>
            </a:endParaRPr>
          </a:p>
          <a:p>
            <a:pPr marL="343080" indent="-343080">
              <a:lnSpc>
                <a:spcPct val="100000"/>
              </a:lnSpc>
              <a:spcBef>
                <a:spcPts val="349"/>
              </a:spcBef>
              <a:tabLst>
                <a:tab algn="l" pos="0"/>
              </a:tabLst>
            </a:pPr>
            <a:endParaRPr b="0" lang="en-AU" sz="1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74320"/>
            <a:ext cx="8228520" cy="1141920"/>
          </a:xfrm>
          <a:prstGeom prst="rect">
            <a:avLst/>
          </a:prstGeom>
          <a:noFill/>
          <a:ln w="0">
            <a:noFill/>
          </a:ln>
        </p:spPr>
        <p:txBody>
          <a:bodyPr lIns="90000" rIns="90000" tIns="46800" bIns="4680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4400" strike="noStrike" u="none">
                <a:solidFill>
                  <a:srgbClr val="000000"/>
                </a:solidFill>
                <a:uFillTx/>
                <a:latin typeface="Calibri"/>
              </a:rPr>
              <a:t>From the study design</a:t>
            </a:r>
            <a:endParaRPr b="0" lang="en-AU" sz="4400" strike="noStrike" u="none">
              <a:solidFill>
                <a:srgbClr val="000000"/>
              </a:solidFill>
              <a:uFillTx/>
              <a:latin typeface="Arial"/>
            </a:endParaRPr>
          </a:p>
        </p:txBody>
      </p:sp>
      <p:sp>
        <p:nvSpPr>
          <p:cNvPr id="80" name=""/>
          <p:cNvSpPr/>
          <p:nvPr/>
        </p:nvSpPr>
        <p:spPr>
          <a:xfrm>
            <a:off x="457200" y="1600200"/>
            <a:ext cx="8228520" cy="4524840"/>
          </a:xfrm>
          <a:prstGeom prst="rect">
            <a:avLst/>
          </a:prstGeom>
          <a:noFill/>
          <a:ln w="0">
            <a:noFill/>
          </a:ln>
        </p:spPr>
        <p:style>
          <a:lnRef idx="0"/>
          <a:fillRef idx="0"/>
          <a:effectRef idx="0"/>
          <a:fontRef idx="minor"/>
        </p:style>
        <p:txBody>
          <a:bodyPr lIns="90000" rIns="90000" tIns="45000" bIns="45000" anchor="t">
            <a:normAutofit/>
          </a:bodyPr>
          <a:p>
            <a:pPr marL="343080" indent="-343080">
              <a:lnSpc>
                <a:spcPct val="100000"/>
              </a:lnSpc>
              <a:spcBef>
                <a:spcPts val="499"/>
              </a:spcBef>
              <a:tabLst>
                <a:tab algn="l" pos="0"/>
              </a:tabLst>
            </a:pPr>
            <a:r>
              <a:rPr b="0" lang="en-AU" sz="2000" strike="noStrike" u="none">
                <a:solidFill>
                  <a:srgbClr val="000000"/>
                </a:solidFill>
                <a:uFillTx/>
                <a:latin typeface="Calibri"/>
                <a:ea typeface="DejaVu Sans"/>
              </a:rPr>
              <a:t>EFFICIENCY</a:t>
            </a:r>
            <a:endParaRPr b="0" lang="en-AU" sz="2000" strike="noStrike" u="none">
              <a:solidFill>
                <a:srgbClr val="000000"/>
              </a:solidFill>
              <a:uFillTx/>
              <a:latin typeface="Arial"/>
            </a:endParaRPr>
          </a:p>
          <a:p>
            <a:pPr marL="343080" indent="-343080">
              <a:lnSpc>
                <a:spcPct val="100000"/>
              </a:lnSpc>
              <a:spcBef>
                <a:spcPts val="4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2000" strike="noStrike" u="none">
                <a:solidFill>
                  <a:srgbClr val="000000"/>
                </a:solidFill>
                <a:uFillTx/>
                <a:latin typeface="Calibri"/>
                <a:ea typeface="DejaVu Sans"/>
              </a:rPr>
              <a:t>A measure of how little time, cost and/or effort is applied or wasted in order to achieve intended results. </a:t>
            </a:r>
            <a:endParaRPr b="0" lang="en-AU" sz="2000" strike="noStrike" u="none">
              <a:solidFill>
                <a:srgbClr val="000000"/>
              </a:solidFill>
              <a:uFillTx/>
              <a:latin typeface="Arial"/>
            </a:endParaRPr>
          </a:p>
          <a:p>
            <a:pPr marL="343080" indent="-343080">
              <a:lnSpc>
                <a:spcPct val="100000"/>
              </a:lnSpc>
              <a:spcBef>
                <a:spcPts val="4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2000" strike="noStrike" u="none">
                <a:solidFill>
                  <a:srgbClr val="000000"/>
                </a:solidFill>
                <a:uFillTx/>
                <a:latin typeface="Calibri"/>
                <a:ea typeface="DejaVu Sans"/>
              </a:rPr>
              <a:t>Measures of an efficient </a:t>
            </a:r>
            <a:r>
              <a:rPr b="0" lang="en-AU" sz="2000" strike="noStrike" u="none">
                <a:solidFill>
                  <a:srgbClr val="ff0000"/>
                </a:solidFill>
                <a:uFillTx/>
                <a:latin typeface="Calibri"/>
                <a:ea typeface="DejaVu Sans"/>
              </a:rPr>
              <a:t>solution </a:t>
            </a:r>
            <a:r>
              <a:rPr b="0" lang="en-AU" sz="2000" strike="noStrike" u="none">
                <a:solidFill>
                  <a:srgbClr val="000000"/>
                </a:solidFill>
                <a:uFillTx/>
                <a:latin typeface="Calibri"/>
                <a:ea typeface="DejaVu Sans"/>
              </a:rPr>
              <a:t>include the </a:t>
            </a:r>
            <a:r>
              <a:rPr b="1" lang="en-AU" sz="2000" strike="noStrike" u="none">
                <a:solidFill>
                  <a:srgbClr val="000000"/>
                </a:solidFill>
                <a:uFillTx/>
                <a:latin typeface="Calibri"/>
                <a:ea typeface="DejaVu Sans"/>
              </a:rPr>
              <a:t>speed of processing</a:t>
            </a:r>
            <a:r>
              <a:rPr b="0" lang="en-AU" sz="2000" strike="noStrike" u="none">
                <a:solidFill>
                  <a:srgbClr val="000000"/>
                </a:solidFill>
                <a:uFillTx/>
                <a:latin typeface="Calibri"/>
                <a:ea typeface="DejaVu Sans"/>
              </a:rPr>
              <a:t>, the </a:t>
            </a:r>
            <a:r>
              <a:rPr b="1" lang="en-AU" sz="2000" strike="noStrike" u="none">
                <a:solidFill>
                  <a:srgbClr val="000000"/>
                </a:solidFill>
                <a:uFillTx/>
                <a:latin typeface="Calibri"/>
                <a:ea typeface="DejaVu Sans"/>
              </a:rPr>
              <a:t>functionality</a:t>
            </a:r>
            <a:r>
              <a:rPr b="0" lang="en-AU" sz="2000" strike="noStrike" u="none">
                <a:solidFill>
                  <a:srgbClr val="000000"/>
                </a:solidFill>
                <a:uFillTx/>
                <a:latin typeface="Calibri"/>
                <a:ea typeface="DejaVu Sans"/>
              </a:rPr>
              <a:t> of the solution, the </a:t>
            </a:r>
            <a:r>
              <a:rPr b="1" lang="en-AU" sz="2000" strike="noStrike" u="none">
                <a:solidFill>
                  <a:srgbClr val="000000"/>
                </a:solidFill>
                <a:uFillTx/>
                <a:latin typeface="Calibri"/>
                <a:ea typeface="DejaVu Sans"/>
              </a:rPr>
              <a:t>ease of use </a:t>
            </a:r>
            <a:r>
              <a:rPr b="0" lang="en-AU" sz="2000" strike="noStrike" u="none">
                <a:solidFill>
                  <a:srgbClr val="000000"/>
                </a:solidFill>
                <a:uFillTx/>
                <a:latin typeface="Calibri"/>
                <a:ea typeface="DejaVu Sans"/>
              </a:rPr>
              <a:t>of the solution and the </a:t>
            </a:r>
            <a:r>
              <a:rPr b="1" lang="en-AU" sz="2000" strike="noStrike" u="none">
                <a:solidFill>
                  <a:srgbClr val="000000"/>
                </a:solidFill>
                <a:uFillTx/>
                <a:latin typeface="Calibri"/>
                <a:ea typeface="DejaVu Sans"/>
              </a:rPr>
              <a:t>cost of information file manipulation</a:t>
            </a:r>
            <a:r>
              <a:rPr b="0" lang="en-AU" sz="2000" strike="noStrike" u="none">
                <a:solidFill>
                  <a:srgbClr val="000000"/>
                </a:solidFill>
                <a:uFillTx/>
                <a:latin typeface="Calibri"/>
                <a:ea typeface="DejaVu Sans"/>
              </a:rPr>
              <a:t>. </a:t>
            </a:r>
            <a:endParaRPr b="0" lang="en-AU" sz="2000" strike="noStrike" u="none">
              <a:solidFill>
                <a:srgbClr val="000000"/>
              </a:solidFill>
              <a:uFillTx/>
              <a:latin typeface="Arial"/>
            </a:endParaRPr>
          </a:p>
          <a:p>
            <a:pPr marL="343080" indent="-343080">
              <a:lnSpc>
                <a:spcPct val="100000"/>
              </a:lnSpc>
              <a:spcBef>
                <a:spcPts val="4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2000" strike="noStrike" u="none">
                <a:solidFill>
                  <a:srgbClr val="000000"/>
                </a:solidFill>
                <a:uFillTx/>
                <a:latin typeface="Calibri"/>
                <a:ea typeface="DejaVu Sans"/>
              </a:rPr>
              <a:t>Measures of an efficient </a:t>
            </a:r>
            <a:r>
              <a:rPr b="0" lang="en-AU" sz="2000" strike="noStrike" u="none">
                <a:solidFill>
                  <a:srgbClr val="ff0000"/>
                </a:solidFill>
                <a:uFillTx/>
                <a:latin typeface="Calibri"/>
                <a:ea typeface="DejaVu Sans"/>
              </a:rPr>
              <a:t>network</a:t>
            </a:r>
            <a:r>
              <a:rPr b="0" lang="en-AU" sz="2000" strike="noStrike" u="none">
                <a:solidFill>
                  <a:srgbClr val="000000"/>
                </a:solidFill>
                <a:uFillTx/>
                <a:latin typeface="Calibri"/>
                <a:ea typeface="DejaVu Sans"/>
              </a:rPr>
              <a:t> or </a:t>
            </a:r>
            <a:r>
              <a:rPr b="0" lang="en-AU" sz="2000" strike="noStrike" u="none">
                <a:solidFill>
                  <a:srgbClr val="ff0000"/>
                </a:solidFill>
                <a:uFillTx/>
                <a:latin typeface="Calibri"/>
                <a:ea typeface="DejaVu Sans"/>
              </a:rPr>
              <a:t>information system</a:t>
            </a:r>
            <a:r>
              <a:rPr b="0" lang="en-AU" sz="2000" strike="noStrike" u="none">
                <a:solidFill>
                  <a:srgbClr val="000000"/>
                </a:solidFill>
                <a:uFillTx/>
                <a:latin typeface="Calibri"/>
                <a:ea typeface="DejaVu Sans"/>
              </a:rPr>
              <a:t> include its </a:t>
            </a:r>
            <a:r>
              <a:rPr b="1" lang="en-AU" sz="2000" strike="noStrike" u="none">
                <a:solidFill>
                  <a:srgbClr val="000000"/>
                </a:solidFill>
                <a:uFillTx/>
                <a:latin typeface="Calibri"/>
                <a:ea typeface="DejaVu Sans"/>
              </a:rPr>
              <a:t>productivity</a:t>
            </a:r>
            <a:r>
              <a:rPr b="0" lang="en-AU" sz="2000" strike="noStrike" u="none">
                <a:solidFill>
                  <a:srgbClr val="000000"/>
                </a:solidFill>
                <a:uFillTx/>
                <a:latin typeface="Calibri"/>
                <a:ea typeface="DejaVu Sans"/>
              </a:rPr>
              <a:t>, </a:t>
            </a:r>
            <a:r>
              <a:rPr b="1" lang="en-AU" sz="2000" strike="noStrike" u="none">
                <a:solidFill>
                  <a:srgbClr val="000000"/>
                </a:solidFill>
                <a:uFillTx/>
                <a:latin typeface="Calibri"/>
                <a:ea typeface="DejaVu Sans"/>
              </a:rPr>
              <a:t>processing time</a:t>
            </a:r>
            <a:r>
              <a:rPr b="0" lang="en-AU" sz="2000" strike="noStrike" u="none">
                <a:solidFill>
                  <a:srgbClr val="000000"/>
                </a:solidFill>
                <a:uFillTx/>
                <a:latin typeface="Calibri"/>
                <a:ea typeface="DejaVu Sans"/>
              </a:rPr>
              <a:t>, </a:t>
            </a:r>
            <a:r>
              <a:rPr b="1" lang="en-AU" sz="2000" strike="noStrike" u="none">
                <a:solidFill>
                  <a:srgbClr val="000000"/>
                </a:solidFill>
                <a:uFillTx/>
                <a:latin typeface="Calibri"/>
                <a:ea typeface="DejaVu Sans"/>
              </a:rPr>
              <a:t>operational costs </a:t>
            </a:r>
            <a:r>
              <a:rPr b="0" lang="en-AU" sz="2000" strike="noStrike" u="none">
                <a:solidFill>
                  <a:srgbClr val="000000"/>
                </a:solidFill>
                <a:uFillTx/>
                <a:latin typeface="Calibri"/>
                <a:ea typeface="DejaVu Sans"/>
              </a:rPr>
              <a:t>and </a:t>
            </a:r>
            <a:r>
              <a:rPr b="1" lang="en-AU" sz="2000" strike="noStrike" u="none">
                <a:solidFill>
                  <a:srgbClr val="000000"/>
                </a:solidFill>
                <a:uFillTx/>
                <a:latin typeface="Calibri"/>
                <a:ea typeface="DejaVu Sans"/>
              </a:rPr>
              <a:t>level of automation</a:t>
            </a:r>
            <a:r>
              <a:rPr b="0" lang="en-AU" sz="2000" strike="noStrike" u="none">
                <a:solidFill>
                  <a:srgbClr val="000000"/>
                </a:solidFill>
                <a:uFillTx/>
                <a:latin typeface="Calibri"/>
                <a:ea typeface="DejaVu Sans"/>
              </a:rPr>
              <a:t>.</a:t>
            </a:r>
            <a:endParaRPr b="0" lang="en-AU" sz="2000" strike="noStrike" u="none">
              <a:solidFill>
                <a:srgbClr val="000000"/>
              </a:solidFill>
              <a:uFillTx/>
              <a:latin typeface="Arial"/>
            </a:endParaRPr>
          </a:p>
          <a:p>
            <a:pPr marL="343080" indent="-343080">
              <a:lnSpc>
                <a:spcPct val="100000"/>
              </a:lnSpc>
              <a:spcBef>
                <a:spcPts val="4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2000" strike="noStrike" u="none">
                <a:solidFill>
                  <a:srgbClr val="000000"/>
                </a:solidFill>
                <a:uFillTx/>
                <a:latin typeface="Calibri"/>
                <a:ea typeface="DejaVu Sans"/>
              </a:rPr>
              <a:t>Measures of an efficient information product include the </a:t>
            </a:r>
            <a:r>
              <a:rPr b="1" lang="en-AU" sz="2000" strike="noStrike" u="none">
                <a:solidFill>
                  <a:srgbClr val="000000"/>
                </a:solidFill>
                <a:uFillTx/>
                <a:latin typeface="Calibri"/>
                <a:ea typeface="DejaVu Sans"/>
              </a:rPr>
              <a:t>speed of processing</a:t>
            </a:r>
            <a:r>
              <a:rPr b="0" lang="en-AU" sz="2000" strike="noStrike" u="none">
                <a:solidFill>
                  <a:srgbClr val="000000"/>
                </a:solidFill>
                <a:uFillTx/>
                <a:latin typeface="Calibri"/>
                <a:ea typeface="DejaVu Sans"/>
              </a:rPr>
              <a:t>,  </a:t>
            </a:r>
            <a:r>
              <a:rPr b="1" lang="en-AU" sz="2000" strike="noStrike" u="none">
                <a:solidFill>
                  <a:srgbClr val="000000"/>
                </a:solidFill>
                <a:uFillTx/>
                <a:latin typeface="Calibri"/>
                <a:ea typeface="DejaVu Sans"/>
              </a:rPr>
              <a:t>functionality</a:t>
            </a:r>
            <a:r>
              <a:rPr b="0" lang="en-AU" sz="2000" strike="noStrike" u="none">
                <a:solidFill>
                  <a:srgbClr val="000000"/>
                </a:solidFill>
                <a:uFillTx/>
                <a:latin typeface="Calibri"/>
                <a:ea typeface="DejaVu Sans"/>
              </a:rPr>
              <a:t>,  and the </a:t>
            </a:r>
            <a:r>
              <a:rPr b="1" lang="en-AU" sz="2000" strike="noStrike" u="none">
                <a:solidFill>
                  <a:srgbClr val="000000"/>
                </a:solidFill>
                <a:uFillTx/>
                <a:latin typeface="Calibri"/>
                <a:ea typeface="DejaVu Sans"/>
              </a:rPr>
              <a:t>cost of information processing</a:t>
            </a:r>
            <a:r>
              <a:rPr b="0" lang="en-AU" sz="2000" strike="noStrike" u="none">
                <a:solidFill>
                  <a:srgbClr val="000000"/>
                </a:solidFill>
                <a:uFillTx/>
                <a:latin typeface="Calibri"/>
                <a:ea typeface="DejaVu Sans"/>
              </a:rPr>
              <a:t>.</a:t>
            </a:r>
            <a:endParaRPr b="0" lang="en-AU" sz="2000" strike="noStrike" u="none">
              <a:solidFill>
                <a:srgbClr val="000000"/>
              </a:solidFill>
              <a:uFillTx/>
              <a:latin typeface="Arial"/>
            </a:endParaRPr>
          </a:p>
          <a:p>
            <a:pPr>
              <a:lnSpc>
                <a:spcPct val="100000"/>
              </a:lnSpc>
              <a:spcBef>
                <a:spcPts val="499"/>
              </a:spcBef>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AU" sz="2000" strike="noStrike" u="none">
              <a:solidFill>
                <a:srgbClr val="000000"/>
              </a:solidFill>
              <a:uFillTx/>
              <a:latin typeface="Arial"/>
            </a:endParaRPr>
          </a:p>
          <a:p>
            <a:pPr>
              <a:lnSpc>
                <a:spcPct val="100000"/>
              </a:lnSpc>
              <a:spcBef>
                <a:spcPts val="499"/>
              </a:spcBef>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AU" sz="2000" strike="noStrike" u="none">
              <a:solidFill>
                <a:srgbClr val="000000"/>
              </a:solidFill>
              <a:uFillTx/>
              <a:latin typeface="Arial"/>
            </a:endParaRPr>
          </a:p>
          <a:p>
            <a:pPr>
              <a:lnSpc>
                <a:spcPct val="100000"/>
              </a:lnSpc>
              <a:spcBef>
                <a:spcPts val="499"/>
              </a:spcBef>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AU" sz="2000" strike="noStrike" u="none">
              <a:solidFill>
                <a:srgbClr val="000000"/>
              </a:solidFill>
              <a:uFillTx/>
              <a:latin typeface="Arial"/>
            </a:endParaRPr>
          </a:p>
          <a:p>
            <a:pPr>
              <a:lnSpc>
                <a:spcPct val="100000"/>
              </a:lnSpc>
              <a:spcBef>
                <a:spcPts val="499"/>
              </a:spcBef>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AU" sz="2000" strike="noStrike" u="none">
              <a:solidFill>
                <a:srgbClr val="000000"/>
              </a:solidFill>
              <a:uFillTx/>
              <a:latin typeface="Arial"/>
            </a:endParaRPr>
          </a:p>
          <a:p>
            <a:pPr>
              <a:lnSpc>
                <a:spcPct val="100000"/>
              </a:lnSpc>
              <a:spcBef>
                <a:spcPts val="499"/>
              </a:spcBef>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AU" sz="2000" strike="noStrike" u="none">
              <a:solidFill>
                <a:srgbClr val="000000"/>
              </a:solidFill>
              <a:uFillTx/>
              <a:latin typeface="Arial"/>
            </a:endParaRPr>
          </a:p>
          <a:p>
            <a:pPr>
              <a:lnSpc>
                <a:spcPct val="100000"/>
              </a:lnSpc>
              <a:spcBef>
                <a:spcPts val="499"/>
              </a:spcBef>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AU" sz="2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4320"/>
            <a:ext cx="8228520" cy="1141920"/>
          </a:xfrm>
          <a:prstGeom prst="rect">
            <a:avLst/>
          </a:prstGeom>
          <a:noFill/>
          <a:ln w="0">
            <a:noFill/>
          </a:ln>
        </p:spPr>
        <p:txBody>
          <a:bodyPr lIns="90000" rIns="90000" tIns="46800" bIns="4680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4400" strike="noStrike" u="none">
                <a:solidFill>
                  <a:srgbClr val="000000"/>
                </a:solidFill>
                <a:uFillTx/>
                <a:latin typeface="Calibri"/>
              </a:rPr>
              <a:t>Exam Questions</a:t>
            </a:r>
            <a:endParaRPr b="0" lang="en-AU" sz="4400" strike="noStrike" u="none">
              <a:solidFill>
                <a:srgbClr val="000000"/>
              </a:solidFill>
              <a:uFillTx/>
              <a:latin typeface="Arial"/>
            </a:endParaRPr>
          </a:p>
        </p:txBody>
      </p:sp>
      <p:sp>
        <p:nvSpPr>
          <p:cNvPr id="82" name=""/>
          <p:cNvSpPr/>
          <p:nvPr/>
        </p:nvSpPr>
        <p:spPr>
          <a:xfrm>
            <a:off x="457200" y="1600200"/>
            <a:ext cx="8228520" cy="4524840"/>
          </a:xfrm>
          <a:prstGeom prst="rect">
            <a:avLst/>
          </a:prstGeom>
          <a:noFill/>
          <a:ln w="0">
            <a:noFill/>
          </a:ln>
        </p:spPr>
        <p:style>
          <a:lnRef idx="0"/>
          <a:fillRef idx="0"/>
          <a:effectRef idx="0"/>
          <a:fontRef idx="minor"/>
        </p:style>
        <p:txBody>
          <a:bodyPr lIns="90000" rIns="90000" tIns="45000" bIns="45000" anchor="t">
            <a:normAutofit/>
          </a:bodyPr>
          <a:p>
            <a:pPr marL="343080" indent="-343080">
              <a:lnSpc>
                <a:spcPct val="100000"/>
              </a:lnSpc>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3200" strike="noStrike" u="none">
                <a:solidFill>
                  <a:srgbClr val="000000"/>
                </a:solidFill>
                <a:uFillTx/>
                <a:latin typeface="Calibri"/>
                <a:ea typeface="DejaVu Sans"/>
              </a:rPr>
              <a:t>2002 – “List a software tool you've used this year and describe how a function of the software, other than copy and paste, allowed you to produce information </a:t>
            </a:r>
            <a:r>
              <a:rPr b="1" lang="en-AU" sz="3200" strike="noStrike" u="none">
                <a:solidFill>
                  <a:srgbClr val="000000"/>
                </a:solidFill>
                <a:uFillTx/>
                <a:latin typeface="Calibri"/>
                <a:ea typeface="DejaVu Sans"/>
              </a:rPr>
              <a:t>efficiently</a:t>
            </a:r>
            <a:r>
              <a:rPr b="0" lang="en-AU" sz="3200" strike="noStrike" u="none">
                <a:solidFill>
                  <a:srgbClr val="000000"/>
                </a:solidFill>
                <a:uFillTx/>
                <a:latin typeface="Calibri"/>
                <a:ea typeface="DejaVu Sans"/>
              </a:rPr>
              <a:t>.”</a:t>
            </a: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4320"/>
            <a:ext cx="8228520" cy="1141920"/>
          </a:xfrm>
          <a:prstGeom prst="rect">
            <a:avLst/>
          </a:prstGeom>
          <a:noFill/>
          <a:ln w="0">
            <a:noFill/>
          </a:ln>
        </p:spPr>
        <p:txBody>
          <a:bodyPr lIns="90000" rIns="90000" tIns="46800" bIns="4680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AU" sz="4400" strike="noStrike" u="none">
                <a:solidFill>
                  <a:srgbClr val="000000"/>
                </a:solidFill>
                <a:uFillTx/>
                <a:latin typeface="Calibri"/>
              </a:rPr>
              <a:t>2003</a:t>
            </a:r>
            <a:endParaRPr b="0" lang="en-AU" sz="4400" strike="noStrike" u="none">
              <a:solidFill>
                <a:srgbClr val="000000"/>
              </a:solidFill>
              <a:uFillTx/>
              <a:latin typeface="Arial"/>
            </a:endParaRPr>
          </a:p>
        </p:txBody>
      </p:sp>
      <p:sp>
        <p:nvSpPr>
          <p:cNvPr id="84" name=""/>
          <p:cNvSpPr/>
          <p:nvPr/>
        </p:nvSpPr>
        <p:spPr>
          <a:xfrm>
            <a:off x="457200" y="1600200"/>
            <a:ext cx="8228520" cy="4524840"/>
          </a:xfrm>
          <a:prstGeom prst="rect">
            <a:avLst/>
          </a:prstGeom>
          <a:noFill/>
          <a:ln w="0">
            <a:noFill/>
          </a:ln>
        </p:spPr>
        <p:style>
          <a:lnRef idx="0"/>
          <a:fillRef idx="0"/>
          <a:effectRef idx="0"/>
          <a:fontRef idx="minor"/>
        </p:style>
        <p:txBody>
          <a:bodyPr lIns="90000" rIns="90000" tIns="45000" bIns="45000" anchor="t">
            <a:normAutofit/>
          </a:bodyPr>
          <a:p>
            <a:pPr marL="343080" indent="-343080">
              <a:lnSpc>
                <a:spcPct val="100000"/>
              </a:lnSpc>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AU" sz="3200" strike="noStrike" u="none">
                <a:solidFill>
                  <a:srgbClr val="000000"/>
                </a:solidFill>
                <a:uFillTx/>
                <a:latin typeface="Calibri"/>
                <a:ea typeface="DejaVu Sans"/>
              </a:rPr>
              <a:t>11d. Prepare 2 questions for inclusion in the survey. The first question must focus on identifying any improvements in the </a:t>
            </a:r>
            <a:r>
              <a:rPr b="1" lang="en-AU" sz="3200" strike="noStrike" u="none">
                <a:solidFill>
                  <a:srgbClr val="000000"/>
                </a:solidFill>
                <a:uFillTx/>
                <a:latin typeface="Calibri"/>
                <a:ea typeface="DejaVu Sans"/>
              </a:rPr>
              <a:t>efficiency</a:t>
            </a:r>
            <a:r>
              <a:rPr b="0" lang="en-AU" sz="3200" strike="noStrike" u="none">
                <a:solidFill>
                  <a:srgbClr val="000000"/>
                </a:solidFill>
                <a:uFillTx/>
                <a:latin typeface="Calibri"/>
                <a:ea typeface="DejaVu Sans"/>
              </a:rPr>
              <a:t> of the network. The second question must focus on the </a:t>
            </a:r>
            <a:r>
              <a:rPr b="1" lang="en-AU" sz="3200" strike="noStrike" u="none">
                <a:solidFill>
                  <a:srgbClr val="000000"/>
                </a:solidFill>
                <a:uFillTx/>
                <a:latin typeface="Calibri"/>
                <a:ea typeface="DejaVu Sans"/>
              </a:rPr>
              <a:t>effectiveness</a:t>
            </a:r>
            <a:r>
              <a:rPr b="0" lang="en-AU" sz="3200" strike="noStrike" u="none">
                <a:solidFill>
                  <a:srgbClr val="000000"/>
                </a:solidFill>
                <a:uFillTx/>
                <a:latin typeface="Calibri"/>
                <a:ea typeface="DejaVu Sans"/>
              </a:rPr>
              <a:t> of the new network.</a:t>
            </a: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476</TotalTime>
  <Application>LibreOffice/24.8.0.3$Windows_X86_64 LibreOffice_project/0bdf1299c94fe897b119f97f3c613e9dca6be583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2009-02-06T14:31:51Z</dcterms:created>
  <dc:creator>kel</dc:creator>
  <dc:description/>
  <dc:language>en-AU</dc:language>
  <cp:lastModifiedBy/>
  <dcterms:modified xsi:type="dcterms:W3CDTF">2024-09-10T14:09:28Z</dcterms:modified>
  <cp:revision>21</cp:revision>
  <dc:subject/>
  <dc:title>IT Applications Theory Slideshows</dc:title>
</cp:coreProperties>
</file>

<file path=docProps/custom.xml><?xml version="1.0" encoding="utf-8"?>
<Properties xmlns="http://schemas.openxmlformats.org/officeDocument/2006/custom-properties" xmlns:vt="http://schemas.openxmlformats.org/officeDocument/2006/docPropsVTypes"/>
</file>