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23.xml.rels" ContentType="application/vnd.openxmlformats-package.relationships+xml"/>
  <Override PartName="/ppt/slideMasters/_rels/slideMaster6.xml.rels" ContentType="application/vnd.openxmlformats-package.relationships+xml"/>
  <Override PartName="/ppt/slideMasters/_rels/slideMaster24.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presProps.xml" ContentType="application/vnd.openxmlformats-officedocument.presentationml.presProps+xml"/>
  <Override PartName="/ppt/media/image1.jpeg" ContentType="image/jpeg"/>
  <Override PartName="/ppt/media/image3.png" ContentType="image/png"/>
  <Override PartName="/ppt/media/image2.png" ContentType="image/png"/>
  <Override PartName="/ppt/media/image4.png" ContentType="image/png"/>
  <Override PartName="/ppt/media/image25.gif" ContentType="image/gif"/>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 Target="slides/slide1.xml"/><Relationship Id="rId27" Type="http://schemas.openxmlformats.org/officeDocument/2006/relationships/slide" Target="slides/slide2.xml"/><Relationship Id="rId28" Type="http://schemas.openxmlformats.org/officeDocument/2006/relationships/slide" Target="slides/slide3.xml"/><Relationship Id="rId29" Type="http://schemas.openxmlformats.org/officeDocument/2006/relationships/slide" Target="slides/slide4.xml"/><Relationship Id="rId30" Type="http://schemas.openxmlformats.org/officeDocument/2006/relationships/slide" Target="slides/slide5.xml"/><Relationship Id="rId31" Type="http://schemas.openxmlformats.org/officeDocument/2006/relationships/slide" Target="slides/slide6.xml"/><Relationship Id="rId32" Type="http://schemas.openxmlformats.org/officeDocument/2006/relationships/slide" Target="slides/slide7.xml"/><Relationship Id="rId33" Type="http://schemas.openxmlformats.org/officeDocument/2006/relationships/slide" Target="slides/slide8.xml"/><Relationship Id="rId34" Type="http://schemas.openxmlformats.org/officeDocument/2006/relationships/slide" Target="slides/slide9.xml"/><Relationship Id="rId35" Type="http://schemas.openxmlformats.org/officeDocument/2006/relationships/slide" Target="slides/slide10.xml"/><Relationship Id="rId36" Type="http://schemas.openxmlformats.org/officeDocument/2006/relationships/slide" Target="slides/slide11.xml"/><Relationship Id="rId37" Type="http://schemas.openxmlformats.org/officeDocument/2006/relationships/slide" Target="slides/slide12.xml"/><Relationship Id="rId38" Type="http://schemas.openxmlformats.org/officeDocument/2006/relationships/slide" Target="slides/slide13.xml"/><Relationship Id="rId39" Type="http://schemas.openxmlformats.org/officeDocument/2006/relationships/slide" Target="slides/slide14.xml"/><Relationship Id="rId40" Type="http://schemas.openxmlformats.org/officeDocument/2006/relationships/slide" Target="slides/slide15.xml"/><Relationship Id="rId41" Type="http://schemas.openxmlformats.org/officeDocument/2006/relationships/slide" Target="slides/slide16.xml"/><Relationship Id="rId42" Type="http://schemas.openxmlformats.org/officeDocument/2006/relationships/slide" Target="slides/slide17.xml"/><Relationship Id="rId43" Type="http://schemas.openxmlformats.org/officeDocument/2006/relationships/slide" Target="slides/slide18.xml"/><Relationship Id="rId44" Type="http://schemas.openxmlformats.org/officeDocument/2006/relationships/slide" Target="slides/slide19.xml"/><Relationship Id="rId45" Type="http://schemas.openxmlformats.org/officeDocument/2006/relationships/slide" Target="slides/slide20.xml"/><Relationship Id="rId46" Type="http://schemas.openxmlformats.org/officeDocument/2006/relationships/slide" Target="slides/slide21.xml"/><Relationship Id="rId47" Type="http://schemas.openxmlformats.org/officeDocument/2006/relationships/slide" Target="slides/slide22.xml"/><Relationship Id="rId48" Type="http://schemas.openxmlformats.org/officeDocument/2006/relationships/slide" Target="slides/slide23.xml"/><Relationship Id="rId49" Type="http://schemas.openxmlformats.org/officeDocument/2006/relationships/slide" Target="slides/slide24.xml"/><Relationship Id="rId50" Type="http://schemas.openxmlformats.org/officeDocument/2006/relationships/slide" Target="slides/slide25.xml"/><Relationship Id="rId51" Type="http://schemas.openxmlformats.org/officeDocument/2006/relationships/slide" Target="slides/slide26.xml"/><Relationship Id="rId52" Type="http://schemas.openxmlformats.org/officeDocument/2006/relationships/slide" Target="slides/slide27.xml"/><Relationship Id="rId53" Type="http://schemas.openxmlformats.org/officeDocument/2006/relationships/slide" Target="slides/slide28.xml"/><Relationship Id="rId54" Type="http://schemas.openxmlformats.org/officeDocument/2006/relationships/slide" Target="slides/slide29.xml"/><Relationship Id="rId55" Type="http://schemas.openxmlformats.org/officeDocument/2006/relationships/slide" Target="slides/slide30.xml"/><Relationship Id="rId56" Type="http://schemas.openxmlformats.org/officeDocument/2006/relationships/slide" Target="slides/slide31.xml"/><Relationship Id="rId57" Type="http://schemas.openxmlformats.org/officeDocument/2006/relationships/slide" Target="slides/slide32.xml"/><Relationship Id="rId58" Type="http://schemas.openxmlformats.org/officeDocument/2006/relationships/slide" Target="slides/slide33.xml"/><Relationship Id="rId59" Type="http://schemas.openxmlformats.org/officeDocument/2006/relationships/slide" Target="slides/slide34.xml"/><Relationship Id="rId60" Type="http://schemas.openxmlformats.org/officeDocument/2006/relationships/slide" Target="slides/slide35.xml"/><Relationship Id="rId6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7"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Centered Text">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5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54"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55"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61"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6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63"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69"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7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71"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1">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76"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77"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2">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8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85"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86"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87"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
    <p:spTree>
      <p:nvGrpSpPr>
        <p:cNvPr id="1" name=""/>
        <p:cNvGrpSpPr/>
        <p:nvPr/>
      </p:nvGrpSpPr>
      <p:grpSpPr>
        <a:xfrm>
          <a:off x="0" y="0"/>
          <a:ext cx="0" cy="0"/>
          <a:chOff x="0" y="0"/>
          <a:chExt cx="0" cy="0"/>
        </a:xfrm>
      </p:grpSpPr>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5">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99"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6">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103"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12"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13"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7">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108"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109"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8">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Default 9">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10">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11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118"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119"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11">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125"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12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127"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2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2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2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23"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35"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39"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
        <p:nvSpPr>
          <p:cNvPr id="44"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
        <p:nvSpPr>
          <p:cNvPr id="45"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AU"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AU" sz="4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3"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4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50"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51"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57"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58"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59"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65"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66"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67"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73"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74"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7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80"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81"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82"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89" name="PlaceHolder 2"/>
          <p:cNvSpPr>
            <a:spLocks noGrp="1"/>
          </p:cNvSpPr>
          <p:nvPr>
            <p:ph type="body"/>
          </p:nvPr>
        </p:nvSpPr>
        <p:spPr>
          <a:xfrm>
            <a:off x="504000" y="132660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90" name="PlaceHolder 3"/>
          <p:cNvSpPr>
            <a:spLocks noGrp="1"/>
          </p:cNvSpPr>
          <p:nvPr>
            <p:ph type="body"/>
          </p:nvPr>
        </p:nvSpPr>
        <p:spPr>
          <a:xfrm>
            <a:off x="3571560" y="132660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91" name="PlaceHolder 4"/>
          <p:cNvSpPr>
            <a:spLocks noGrp="1"/>
          </p:cNvSpPr>
          <p:nvPr>
            <p:ph type="body"/>
          </p:nvPr>
        </p:nvSpPr>
        <p:spPr>
          <a:xfrm>
            <a:off x="6639120" y="132660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92" name="PlaceHolder 5"/>
          <p:cNvSpPr>
            <a:spLocks noGrp="1"/>
          </p:cNvSpPr>
          <p:nvPr>
            <p:ph type="body"/>
          </p:nvPr>
        </p:nvSpPr>
        <p:spPr>
          <a:xfrm>
            <a:off x="504000" y="304452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93" name="PlaceHolder 6"/>
          <p:cNvSpPr>
            <a:spLocks noGrp="1"/>
          </p:cNvSpPr>
          <p:nvPr>
            <p:ph type="body"/>
          </p:nvPr>
        </p:nvSpPr>
        <p:spPr>
          <a:xfrm>
            <a:off x="3571560" y="304452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94" name="PlaceHolder 7"/>
          <p:cNvSpPr>
            <a:spLocks noGrp="1"/>
          </p:cNvSpPr>
          <p:nvPr>
            <p:ph type="body"/>
          </p:nvPr>
        </p:nvSpPr>
        <p:spPr>
          <a:xfrm>
            <a:off x="6639120" y="304452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AU" sz="4400" spc="-1" strike="noStrike">
                <a:solidFill>
                  <a:srgbClr val="000000"/>
                </a:solidFill>
                <a:latin typeface="Arial"/>
              </a:rPr>
              <a:t>Click to edit the title text format</a:t>
            </a:r>
            <a:endParaRPr b="0" lang="en-AU" sz="4400" spc="-1" strike="noStrike">
              <a:solidFill>
                <a:srgbClr val="000000"/>
              </a:solidFill>
              <a:latin typeface="Arial"/>
            </a:endParaRPr>
          </a:p>
        </p:txBody>
      </p:sp>
      <p:sp>
        <p:nvSpPr>
          <p:cNvPr id="96" name="PlaceHolder 2"/>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solidFill>
                  <a:srgbClr val="000000"/>
                </a:solidFill>
                <a:latin typeface="Arial"/>
              </a:rPr>
              <a:t>Click to edit the outline text format</a:t>
            </a:r>
            <a:endParaRPr b="0" lang="en-A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2800" spc="-1" strike="noStrike">
                <a:solidFill>
                  <a:srgbClr val="000000"/>
                </a:solidFill>
                <a:latin typeface="Arial"/>
              </a:rPr>
              <a:t>Second Outline Level</a:t>
            </a:r>
            <a:endParaRPr b="0" lang="en-A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2400" spc="-1" strike="noStrike">
                <a:solidFill>
                  <a:srgbClr val="000000"/>
                </a:solidFill>
                <a:latin typeface="Arial"/>
              </a:rPr>
              <a:t>Third Outline Level</a:t>
            </a:r>
            <a:endParaRPr b="0" lang="en-A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2000" spc="-1" strike="noStrike">
                <a:solidFill>
                  <a:srgbClr val="000000"/>
                </a:solidFill>
                <a:latin typeface="Arial"/>
              </a:rPr>
              <a:t>Fourth Outline Level</a:t>
            </a:r>
            <a:endParaRPr b="0" lang="en-A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2000" spc="-1" strike="noStrike">
                <a:solidFill>
                  <a:srgbClr val="000000"/>
                </a:solidFill>
                <a:latin typeface="Arial"/>
              </a:rPr>
              <a:t>Fifth Outline Level</a:t>
            </a:r>
            <a:endParaRPr b="0" lang="en-A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2000" spc="-1" strike="noStrike">
                <a:solidFill>
                  <a:srgbClr val="000000"/>
                </a:solidFill>
                <a:latin typeface="Arial"/>
              </a:rPr>
              <a:t>Sixth Outline Level</a:t>
            </a:r>
            <a:endParaRPr b="0" lang="en-A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2000" spc="-1" strike="noStrike">
                <a:solidFill>
                  <a:srgbClr val="000000"/>
                </a:solidFill>
                <a:latin typeface="Arial"/>
              </a:rPr>
              <a:t>Seventh Outline Level</a:t>
            </a:r>
            <a:endParaRPr b="0" lang="en-A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10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9"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10"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105"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106"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11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114"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115"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121"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12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123"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15"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16"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17"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18"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25" name="PlaceHolder 2"/>
          <p:cNvSpPr>
            <a:spLocks noGrp="1"/>
          </p:cNvSpPr>
          <p:nvPr>
            <p:ph type="body"/>
          </p:nvPr>
        </p:nvSpPr>
        <p:spPr>
          <a:xfrm>
            <a:off x="504000" y="132660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26" name="PlaceHolder 3"/>
          <p:cNvSpPr>
            <a:spLocks noGrp="1"/>
          </p:cNvSpPr>
          <p:nvPr>
            <p:ph type="body"/>
          </p:nvPr>
        </p:nvSpPr>
        <p:spPr>
          <a:xfrm>
            <a:off x="3571560" y="132660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27" name="PlaceHolder 4"/>
          <p:cNvSpPr>
            <a:spLocks noGrp="1"/>
          </p:cNvSpPr>
          <p:nvPr>
            <p:ph type="body"/>
          </p:nvPr>
        </p:nvSpPr>
        <p:spPr>
          <a:xfrm>
            <a:off x="6639120" y="132660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28" name="PlaceHolder 5"/>
          <p:cNvSpPr>
            <a:spLocks noGrp="1"/>
          </p:cNvSpPr>
          <p:nvPr>
            <p:ph type="body"/>
          </p:nvPr>
        </p:nvSpPr>
        <p:spPr>
          <a:xfrm>
            <a:off x="504000" y="304452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29" name="PlaceHolder 6"/>
          <p:cNvSpPr>
            <a:spLocks noGrp="1"/>
          </p:cNvSpPr>
          <p:nvPr>
            <p:ph type="body"/>
          </p:nvPr>
        </p:nvSpPr>
        <p:spPr>
          <a:xfrm>
            <a:off x="3571560" y="304452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30" name="PlaceHolder 7"/>
          <p:cNvSpPr>
            <a:spLocks noGrp="1"/>
          </p:cNvSpPr>
          <p:nvPr>
            <p:ph type="body"/>
          </p:nvPr>
        </p:nvSpPr>
        <p:spPr>
          <a:xfrm>
            <a:off x="6639120" y="3044520"/>
            <a:ext cx="2920680" cy="156816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AU" sz="4400" spc="-1" strike="noStrike">
                <a:solidFill>
                  <a:srgbClr val="000000"/>
                </a:solidFill>
                <a:latin typeface="Arial"/>
              </a:rPr>
              <a:t>Click to edit the title text format</a:t>
            </a:r>
            <a:endParaRPr b="0" lang="en-AU" sz="4400" spc="-1" strike="noStrike">
              <a:solidFill>
                <a:srgbClr val="000000"/>
              </a:solidFill>
              <a:latin typeface="Arial"/>
            </a:endParaRPr>
          </a:p>
        </p:txBody>
      </p:sp>
      <p:sp>
        <p:nvSpPr>
          <p:cNvPr id="32" name="PlaceHolder 2"/>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solidFill>
                  <a:srgbClr val="000000"/>
                </a:solidFill>
                <a:latin typeface="Arial"/>
              </a:rPr>
              <a:t>Click to edit the outline text format</a:t>
            </a:r>
            <a:endParaRPr b="0" lang="en-A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2800" spc="-1" strike="noStrike">
                <a:solidFill>
                  <a:srgbClr val="000000"/>
                </a:solidFill>
                <a:latin typeface="Arial"/>
              </a:rPr>
              <a:t>Second Outline Level</a:t>
            </a:r>
            <a:endParaRPr b="0" lang="en-A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2400" spc="-1" strike="noStrike">
                <a:solidFill>
                  <a:srgbClr val="000000"/>
                </a:solidFill>
                <a:latin typeface="Arial"/>
              </a:rPr>
              <a:t>Third Outline Level</a:t>
            </a:r>
            <a:endParaRPr b="0" lang="en-A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2000" spc="-1" strike="noStrike">
                <a:solidFill>
                  <a:srgbClr val="000000"/>
                </a:solidFill>
                <a:latin typeface="Arial"/>
              </a:rPr>
              <a:t>Fourth Outline Level</a:t>
            </a:r>
            <a:endParaRPr b="0" lang="en-A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2000" spc="-1" strike="noStrike">
                <a:solidFill>
                  <a:srgbClr val="000000"/>
                </a:solidFill>
                <a:latin typeface="Arial"/>
              </a:rPr>
              <a:t>Fifth Outline Level</a:t>
            </a:r>
            <a:endParaRPr b="0" lang="en-A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2000" spc="-1" strike="noStrike">
                <a:solidFill>
                  <a:srgbClr val="000000"/>
                </a:solidFill>
                <a:latin typeface="Arial"/>
              </a:rPr>
              <a:t>Sixth Outline Level</a:t>
            </a:r>
            <a:endParaRPr b="0" lang="en-A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2000" spc="-1" strike="noStrike">
                <a:solidFill>
                  <a:srgbClr val="000000"/>
                </a:solidFill>
                <a:latin typeface="Arial"/>
              </a:rPr>
              <a:t>Seventh Outline Level</a:t>
            </a:r>
            <a:endParaRPr b="0" lang="en-A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37"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
        <p:nvSpPr>
          <p:cNvPr id="41"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
        <p:nvSpPr>
          <p:cNvPr id="42"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pc="-1" strike="noStrike">
                <a:solidFill>
                  <a:srgbClr val="000000"/>
                </a:solidFill>
                <a:latin typeface="Arial"/>
              </a:rPr>
              <a:t>Click to edit the outline text format</a:t>
            </a:r>
            <a:endParaRPr b="0" lang="en-A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AU" sz="1800" spc="-1" strike="noStrike">
                <a:solidFill>
                  <a:srgbClr val="000000"/>
                </a:solidFill>
                <a:latin typeface="Arial"/>
              </a:rPr>
              <a:t>Second Outline Level</a:t>
            </a:r>
            <a:endParaRPr b="0" lang="en-A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AU" sz="1800" spc="-1" strike="noStrike">
                <a:solidFill>
                  <a:srgbClr val="000000"/>
                </a:solidFill>
                <a:latin typeface="Arial"/>
              </a:rPr>
              <a:t>Third Outline Level</a:t>
            </a:r>
            <a:endParaRPr b="0" lang="en-A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AU" sz="1800" spc="-1" strike="noStrike">
                <a:solidFill>
                  <a:srgbClr val="000000"/>
                </a:solidFill>
                <a:latin typeface="Arial"/>
              </a:rPr>
              <a:t>Fourth Outline Level</a:t>
            </a:r>
            <a:endParaRPr b="0" lang="en-A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AU" sz="1800" spc="-1" strike="noStrike">
                <a:solidFill>
                  <a:srgbClr val="000000"/>
                </a:solidFill>
                <a:latin typeface="Arial"/>
              </a:rPr>
              <a:t>Fifth Outline Level</a:t>
            </a:r>
            <a:endParaRPr b="0" lang="en-A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AU" sz="1800" spc="-1" strike="noStrike">
                <a:solidFill>
                  <a:srgbClr val="000000"/>
                </a:solidFill>
                <a:latin typeface="Arial"/>
              </a:rPr>
              <a:t>Sixth Outline Level</a:t>
            </a:r>
            <a:endParaRPr b="0" lang="en-A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AU" sz="1800" spc="-1" strike="noStrike">
                <a:solidFill>
                  <a:srgbClr val="000000"/>
                </a:solidFill>
                <a:latin typeface="Arial"/>
              </a:rPr>
              <a:t>Seventh Outline Level</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AU" sz="1800" spc="-1" strike="noStrike">
                <a:solidFill>
                  <a:srgbClr val="000000"/>
                </a:solidFill>
                <a:latin typeface="Arial"/>
              </a:rPr>
              <a:t>Click to edit the title text format</a:t>
            </a:r>
            <a:endParaRPr b="0" lang="en-AU"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7.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7.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7.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7.xml"/>
</Relationships>
</file>

<file path=ppt/slides/_rels/slide1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7.xml"/>
</Relationships>
</file>

<file path=ppt/slides/_rels/slide2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7.xml"/>
</Relationships>
</file>

<file path=ppt/slides/_rels/slide2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7.xml"/>
</Relationships>
</file>

<file path=ppt/slides/_rels/slide2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7.xml"/>
</Relationships>
</file>

<file path=ppt/slides/_rels/slide2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7.xml"/>
</Relationships>
</file>

<file path=ppt/slides/_rels/slide2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0.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7.xml"/>
</Relationships>
</file>

<file path=ppt/slides/_rels/slide31.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7.xml"/>
</Relationships>
</file>

<file path=ppt/slides/_rels/slide32.xml.rels><?xml version="1.0" encoding="UTF-8"?>
<Relationships xmlns="http://schemas.openxmlformats.org/package/2006/relationships"><Relationship Id="rId1" Type="http://schemas.openxmlformats.org/officeDocument/2006/relationships/hyperlink" Target="https://www.youtube.com/watch?v=V08z5nk9KqU" TargetMode="External"/><Relationship Id="rId2" Type="http://schemas.openxmlformats.org/officeDocument/2006/relationships/hyperlink" Target="https://www.youtube.com/watch?v=KOPpQicK3Hg" TargetMode="External"/><Relationship Id="rId3" Type="http://schemas.openxmlformats.org/officeDocument/2006/relationships/hyperlink" Target="https://www.youtube.com/watch?v=659CESxEb5U" TargetMode="External"/><Relationship Id="rId4" Type="http://schemas.openxmlformats.org/officeDocument/2006/relationships/hyperlink" Target="https://www.youtube.com/watch?v=ZYGd-llxHJE" TargetMode="External"/><Relationship Id="rId5" Type="http://schemas.openxmlformats.org/officeDocument/2006/relationships/hyperlink" Target="https://www.youtube.com/watch?v=A9kTd7XinCo" TargetMode="External"/><Relationship Id="rId6" Type="http://schemas.openxmlformats.org/officeDocument/2006/relationships/hyperlink" Target="https://www.youtube.com/watch?v=FrTvGpK95U4&amp;list=PLpdOSOZ-AxTOMczxsM4AbU7DCyMF2JuHU" TargetMode="External"/><Relationship Id="rId7" Type="http://schemas.openxmlformats.org/officeDocument/2006/relationships/slideLayout" Target="../slideLayouts/slideLayout1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7.xml"/>
</Relationships>
</file>

<file path=ppt/slides/_rels/slide3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25.gif"/><Relationship Id="rId4"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100000" sy="100000" algn="tl"/>
        </a:blipFill>
      </p:bgPr>
    </p:bg>
    <p:spTree>
      <p:nvGrpSpPr>
        <p:cNvPr id="1" name=""/>
        <p:cNvGrpSpPr/>
        <p:nvPr/>
      </p:nvGrpSpPr>
      <p:grpSpPr>
        <a:xfrm>
          <a:off x="0" y="0"/>
          <a:ext cx="0" cy="0"/>
          <a:chOff x="0" y="0"/>
          <a:chExt cx="0" cy="0"/>
        </a:xfrm>
      </p:grpSpPr>
      <p:sp>
        <p:nvSpPr>
          <p:cNvPr id="128" name=""/>
          <p:cNvSpPr/>
          <p:nvPr/>
        </p:nvSpPr>
        <p:spPr>
          <a:xfrm>
            <a:off x="720000" y="1116360"/>
            <a:ext cx="9070560" cy="6469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en-AU" sz="4400" spc="-1" strike="noStrike">
                <a:solidFill>
                  <a:srgbClr val="000099"/>
                </a:solidFill>
                <a:latin typeface="Gentium Book Basic"/>
                <a:ea typeface="DejaVu Sans"/>
              </a:rPr>
              <a:t>Geographic Information Systems</a:t>
            </a:r>
            <a:endParaRPr b="0" lang="en-AU" sz="4400" spc="-1" strike="noStrike">
              <a:solidFill>
                <a:srgbClr val="000000"/>
              </a:solidFill>
              <a:latin typeface="Arial"/>
            </a:endParaRPr>
          </a:p>
        </p:txBody>
      </p:sp>
      <p:pic>
        <p:nvPicPr>
          <p:cNvPr id="129" name="" descr=""/>
          <p:cNvPicPr/>
          <p:nvPr/>
        </p:nvPicPr>
        <p:blipFill>
          <a:blip r:embed="rId2"/>
          <a:stretch/>
        </p:blipFill>
        <p:spPr>
          <a:xfrm>
            <a:off x="4014360" y="180000"/>
            <a:ext cx="2284560" cy="684360"/>
          </a:xfrm>
          <a:prstGeom prst="rect">
            <a:avLst/>
          </a:prstGeom>
          <a:ln w="0">
            <a:noFill/>
          </a:ln>
        </p:spPr>
      </p:pic>
      <p:pic>
        <p:nvPicPr>
          <p:cNvPr id="130" name="" descr=""/>
          <p:cNvPicPr/>
          <p:nvPr/>
        </p:nvPicPr>
        <p:blipFill>
          <a:blip r:embed="rId3"/>
          <a:stretch/>
        </p:blipFill>
        <p:spPr>
          <a:xfrm>
            <a:off x="4284000" y="865440"/>
            <a:ext cx="1694160" cy="246240"/>
          </a:xfrm>
          <a:prstGeom prst="rect">
            <a:avLst/>
          </a:prstGeom>
          <a:ln w="0">
            <a:noFill/>
          </a:ln>
        </p:spPr>
      </p:pic>
      <p:pic>
        <p:nvPicPr>
          <p:cNvPr id="131" name="" descr=""/>
          <p:cNvPicPr/>
          <p:nvPr/>
        </p:nvPicPr>
        <p:blipFill>
          <a:blip r:embed="rId4"/>
          <a:stretch/>
        </p:blipFill>
        <p:spPr>
          <a:xfrm>
            <a:off x="3600000" y="2061360"/>
            <a:ext cx="3710880" cy="3337920"/>
          </a:xfrm>
          <a:prstGeom prst="rect">
            <a:avLst/>
          </a:prstGeom>
          <a:ln w="0">
            <a:noFill/>
          </a:ln>
        </p:spPr>
      </p:pic>
      <p:sp>
        <p:nvSpPr>
          <p:cNvPr id="132" name=""/>
          <p:cNvSpPr/>
          <p:nvPr/>
        </p:nvSpPr>
        <p:spPr>
          <a:xfrm>
            <a:off x="7020000" y="5040000"/>
            <a:ext cx="3060360" cy="601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pPr>
            <a:r>
              <a:rPr b="0" lang="en-AU" sz="1800" spc="-1" strike="noStrike">
                <a:solidFill>
                  <a:srgbClr val="000000"/>
                </a:solidFill>
                <a:latin typeface="Arial"/>
              </a:rPr>
              <a:t>Version 1.2</a:t>
            </a:r>
            <a:endParaRPr b="0" lang="en-AU" sz="1800" spc="-1" strike="noStrike">
              <a:solidFill>
                <a:srgbClr val="000000"/>
              </a:solidFill>
              <a:latin typeface="Arial"/>
            </a:endParaRPr>
          </a:p>
          <a:p>
            <a:pPr algn="r">
              <a:lnSpc>
                <a:spcPct val="100000"/>
              </a:lnSpc>
            </a:pPr>
            <a:r>
              <a:rPr b="0" lang="en-AU" sz="1800" spc="-1" strike="noStrike">
                <a:solidFill>
                  <a:srgbClr val="000000"/>
                </a:solidFill>
                <a:latin typeface="Arial"/>
              </a:rPr>
              <a:t>2024-03-07 @ 13;55;13 </a:t>
            </a:r>
            <a:endParaRPr b="0" lang="en-A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180000"/>
            <a:ext cx="907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Who uses GIS?</a:t>
            </a:r>
            <a:endParaRPr b="0" lang="en-AU" sz="4400" spc="-1" strike="noStrike">
              <a:solidFill>
                <a:srgbClr val="000000"/>
              </a:solidFill>
              <a:latin typeface="Arial"/>
            </a:endParaRPr>
          </a:p>
        </p:txBody>
      </p:sp>
      <p:sp>
        <p:nvSpPr>
          <p:cNvPr id="165" name="PlaceHolder 2"/>
          <p:cNvSpPr>
            <a:spLocks noGrp="1"/>
          </p:cNvSpPr>
          <p:nvPr>
            <p:ph/>
          </p:nvPr>
        </p:nvSpPr>
        <p:spPr>
          <a:xfrm>
            <a:off x="504000" y="1326600"/>
            <a:ext cx="9070560" cy="3287160"/>
          </a:xfrm>
          <a:prstGeom prst="rect">
            <a:avLst/>
          </a:prstGeom>
          <a:noFill/>
          <a:ln w="0">
            <a:noFill/>
          </a:ln>
        </p:spPr>
        <p:txBody>
          <a:bodyPr lIns="0" rIns="0" tIns="0" bIns="0" anchor="t">
            <a:normAutofit fontScale="87222"/>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Governments, to record precise land ownership boundaries</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Local councils, to charge rates based on property sizes</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Mining companies, to locate resources</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Epidemiologists tracking pandemic spread</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McDonalds seeking site for new stores</a:t>
            </a:r>
            <a:endParaRPr b="0" lang="en-AU" sz="3200" spc="-1" strike="noStrike">
              <a:solidFill>
                <a:srgbClr val="000000"/>
              </a:solidFill>
              <a:latin typeface="Arial"/>
            </a:endParaRPr>
          </a:p>
          <a:p>
            <a:pPr indent="0">
              <a:lnSpc>
                <a:spcPct val="100000"/>
              </a:lnSpc>
              <a:spcBef>
                <a:spcPts val="1417"/>
              </a:spcBef>
              <a:buNone/>
            </a:pPr>
            <a:endParaRPr b="0" lang="en-AU" sz="3200" spc="-1" strike="noStrike">
              <a:solidFill>
                <a:srgbClr val="000000"/>
              </a:solidFill>
              <a:latin typeface="Arial"/>
            </a:endParaRPr>
          </a:p>
          <a:p>
            <a:pPr indent="0">
              <a:lnSpc>
                <a:spcPct val="100000"/>
              </a:lnSpc>
              <a:spcBef>
                <a:spcPts val="1417"/>
              </a:spcBef>
              <a:buNone/>
            </a:pPr>
            <a:endParaRPr b="0" lang="en-AU" sz="3200" spc="-1" strike="noStrike">
              <a:solidFill>
                <a:srgbClr val="000000"/>
              </a:solidFill>
              <a:latin typeface="Arial"/>
            </a:endParaRPr>
          </a:p>
        </p:txBody>
      </p:sp>
      <p:sp>
        <p:nvSpPr>
          <p:cNvPr id="166"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548EB040-7413-487C-8A35-4319A2B93944}"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D8058334-24D6-4AC9-97C5-DA20B8ED4EE1}"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7" name="" descr=""/>
          <p:cNvPicPr/>
          <p:nvPr/>
        </p:nvPicPr>
        <p:blipFill>
          <a:blip r:embed="rId1"/>
          <a:stretch/>
        </p:blipFill>
        <p:spPr>
          <a:xfrm>
            <a:off x="180000" y="1080000"/>
            <a:ext cx="9748800" cy="4319280"/>
          </a:xfrm>
          <a:prstGeom prst="rect">
            <a:avLst/>
          </a:prstGeom>
          <a:ln w="0">
            <a:noFill/>
          </a:ln>
        </p:spPr>
      </p:pic>
      <p:sp>
        <p:nvSpPr>
          <p:cNvPr id="168" name="PlaceHolder 1"/>
          <p:cNvSpPr>
            <a:spLocks noGrp="1"/>
          </p:cNvSpPr>
          <p:nvPr>
            <p:ph type="title"/>
          </p:nvPr>
        </p:nvSpPr>
        <p:spPr>
          <a:xfrm>
            <a:off x="504000" y="180000"/>
            <a:ext cx="9070560" cy="71928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Who uses GIS?</a:t>
            </a:r>
            <a:endParaRPr b="0" lang="en-AU" sz="4400" spc="-1" strike="noStrike">
              <a:solidFill>
                <a:srgbClr val="000000"/>
              </a:solidFill>
              <a:latin typeface="Arial"/>
            </a:endParaRPr>
          </a:p>
        </p:txBody>
      </p:sp>
      <p:sp>
        <p:nvSpPr>
          <p:cNvPr id="169" name="PlaceHolder 2"/>
          <p:cNvSpPr>
            <a:spLocks noGrp="1"/>
          </p:cNvSpPr>
          <p:nvPr>
            <p:ph/>
          </p:nvPr>
        </p:nvSpPr>
        <p:spPr>
          <a:xfrm>
            <a:off x="504000" y="1326600"/>
            <a:ext cx="9070560" cy="3287160"/>
          </a:xfrm>
          <a:prstGeom prst="rect">
            <a:avLst/>
          </a:prstGeom>
          <a:noFill/>
          <a:ln w="0">
            <a:noFill/>
          </a:ln>
          <a:effectLst>
            <a:outerShdw dist="25560" dir="0" blurRad="0" rotWithShape="0">
              <a:srgbClr val="000000"/>
            </a:outerShdw>
          </a:effectLst>
        </p:spPr>
        <p:txBody>
          <a:bodyPr lIns="0" rIns="0" tIns="0" bIns="0" anchor="t">
            <a:normAutofit fontScale="93333"/>
          </a:bodyPr>
          <a:p>
            <a:pPr marL="432000" indent="-324000">
              <a:lnSpc>
                <a:spcPct val="100000"/>
              </a:lnSpc>
              <a:spcBef>
                <a:spcPts val="1417"/>
              </a:spcBef>
              <a:buClr>
                <a:srgbClr val="000000"/>
              </a:buClr>
              <a:buSzPct val="45000"/>
              <a:buFont typeface="Wingdings" charset="2"/>
              <a:buChar char=""/>
            </a:pPr>
            <a:r>
              <a:rPr b="0" lang="en-AU" sz="3200" spc="-1" strike="noStrike">
                <a:solidFill>
                  <a:srgbClr val="ffff66"/>
                </a:solidFill>
                <a:latin typeface="Gentium Book Basic"/>
              </a:rPr>
              <a:t>Road, railway developers</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ffff66"/>
                </a:solidFill>
                <a:latin typeface="Gentium Book Basic"/>
              </a:rPr>
              <a:t>High tension electricity power line planners</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ffff66"/>
                </a:solidFill>
                <a:latin typeface="Gentium Book Basic"/>
              </a:rPr>
              <a:t>Sewage system &amp; water supply planners</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ffff66"/>
                </a:solidFill>
                <a:latin typeface="Gentium Book Basic"/>
              </a:rPr>
              <a:t>to find cheap routes for freeways, rail lines, electricity towers, pipes that avoid populated areas or steep gradients</a:t>
            </a:r>
            <a:endParaRPr b="0" lang="en-AU" sz="3200" spc="-1" strike="noStrike">
              <a:solidFill>
                <a:srgbClr val="000000"/>
              </a:solidFill>
              <a:latin typeface="Arial"/>
            </a:endParaRPr>
          </a:p>
          <a:p>
            <a:pPr indent="0">
              <a:lnSpc>
                <a:spcPct val="100000"/>
              </a:lnSpc>
              <a:spcBef>
                <a:spcPts val="1417"/>
              </a:spcBef>
              <a:buNone/>
            </a:pPr>
            <a:endParaRPr b="0" lang="en-AU" sz="3200" spc="-1" strike="noStrike">
              <a:solidFill>
                <a:srgbClr val="000000"/>
              </a:solidFill>
              <a:latin typeface="Arial"/>
            </a:endParaRPr>
          </a:p>
          <a:p>
            <a:pPr indent="0">
              <a:lnSpc>
                <a:spcPct val="100000"/>
              </a:lnSpc>
              <a:spcBef>
                <a:spcPts val="1417"/>
              </a:spcBef>
              <a:buNone/>
            </a:pPr>
            <a:endParaRPr b="0" lang="en-AU" sz="3200" spc="-1" strike="noStrike">
              <a:solidFill>
                <a:srgbClr val="000000"/>
              </a:solidFill>
              <a:latin typeface="Arial"/>
            </a:endParaRPr>
          </a:p>
        </p:txBody>
      </p:sp>
      <p:sp>
        <p:nvSpPr>
          <p:cNvPr id="170"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855A938C-920A-4EB7-8D6D-FAD2504FC0F3}"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B84F4A13-A2A5-481B-BB5D-569E70F9F197}"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504000" y="180000"/>
            <a:ext cx="9070560" cy="76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Google maps and their advertisers</a:t>
            </a:r>
            <a:endParaRPr b="0" lang="en-AU" sz="4400" spc="-1" strike="noStrike">
              <a:solidFill>
                <a:srgbClr val="000000"/>
              </a:solidFill>
              <a:latin typeface="Arial"/>
            </a:endParaRPr>
          </a:p>
        </p:txBody>
      </p:sp>
      <p:sp>
        <p:nvSpPr>
          <p:cNvPr id="172"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74A1C0E6-8D05-46CA-850B-B48C4434AB6D}"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07ED5E77-CE7E-4604-824B-AEBD19A6EE15}"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173" name="" descr=""/>
          <p:cNvPicPr/>
          <p:nvPr/>
        </p:nvPicPr>
        <p:blipFill>
          <a:blip r:embed="rId1"/>
          <a:stretch/>
        </p:blipFill>
        <p:spPr>
          <a:xfrm>
            <a:off x="504000" y="1126080"/>
            <a:ext cx="9290880" cy="41392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108000" y="134280"/>
            <a:ext cx="989964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One supplier explains their GIS tool</a:t>
            </a:r>
            <a:endParaRPr b="0" lang="en-AU" sz="4400" spc="-1" strike="noStrike">
              <a:solidFill>
                <a:srgbClr val="000000"/>
              </a:solidFill>
              <a:latin typeface="Arial"/>
            </a:endParaRPr>
          </a:p>
        </p:txBody>
      </p:sp>
      <p:sp>
        <p:nvSpPr>
          <p:cNvPr id="175"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8CFB16ED-FE25-4B62-AA14-4615F4997C0B}"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ACE85FB3-FACE-4E71-8B23-A070B4DD3A06}"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176" name="" descr=""/>
          <p:cNvPicPr/>
          <p:nvPr/>
        </p:nvPicPr>
        <p:blipFill>
          <a:blip r:embed="rId1"/>
          <a:stretch/>
        </p:blipFill>
        <p:spPr>
          <a:xfrm>
            <a:off x="180000" y="1440000"/>
            <a:ext cx="9763560" cy="31237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 descr=""/>
          <p:cNvPicPr/>
          <p:nvPr/>
        </p:nvPicPr>
        <p:blipFill>
          <a:blip r:embed="rId1"/>
          <a:stretch/>
        </p:blipFill>
        <p:spPr>
          <a:xfrm>
            <a:off x="5566320" y="1126080"/>
            <a:ext cx="4513680" cy="3704040"/>
          </a:xfrm>
          <a:prstGeom prst="rect">
            <a:avLst/>
          </a:prstGeom>
          <a:ln w="0">
            <a:noFill/>
          </a:ln>
        </p:spPr>
      </p:pic>
      <p:sp>
        <p:nvSpPr>
          <p:cNvPr id="178" name="PlaceHolder 1"/>
          <p:cNvSpPr>
            <a:spLocks noGrp="1"/>
          </p:cNvSpPr>
          <p:nvPr>
            <p:ph type="title"/>
          </p:nvPr>
        </p:nvSpPr>
        <p:spPr>
          <a:xfrm>
            <a:off x="5400000" y="180000"/>
            <a:ext cx="439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Who uses GIS?</a:t>
            </a:r>
            <a:endParaRPr b="0" lang="en-AU" sz="4400" spc="-1" strike="noStrike">
              <a:solidFill>
                <a:srgbClr val="000000"/>
              </a:solidFill>
              <a:latin typeface="Arial"/>
            </a:endParaRPr>
          </a:p>
        </p:txBody>
      </p:sp>
      <p:sp>
        <p:nvSpPr>
          <p:cNvPr id="179" name="PlaceHolder 2"/>
          <p:cNvSpPr>
            <a:spLocks noGrp="1"/>
          </p:cNvSpPr>
          <p:nvPr>
            <p:ph/>
          </p:nvPr>
        </p:nvSpPr>
        <p:spPr>
          <a:xfrm>
            <a:off x="504000" y="360000"/>
            <a:ext cx="4895280" cy="4859280"/>
          </a:xfrm>
          <a:prstGeom prst="rect">
            <a:avLst/>
          </a:prstGeom>
          <a:noFill/>
          <a:ln w="0">
            <a:noFill/>
          </a:ln>
        </p:spPr>
        <p:txBody>
          <a:bodyPr lIns="0" rIns="0" tIns="0" bIns="0" anchor="t">
            <a:normAutofit fontScale="64999"/>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Government planning bodies – where are populations growing or declining that affect the need for resources (schools, hospitals, police, libraries etc), roads, public transport?</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Wildlife preservation – monitoring loss or gain of suitable habitat for animals/plants</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Telecommunications – where should cell phone / TV repeater towers be put based on distances, elevations, population densities?</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Many many others</a:t>
            </a:r>
            <a:endParaRPr b="0" lang="en-AU" sz="3200" spc="-1" strike="noStrike">
              <a:solidFill>
                <a:srgbClr val="000000"/>
              </a:solidFill>
              <a:latin typeface="Arial"/>
            </a:endParaRPr>
          </a:p>
          <a:p>
            <a:pPr indent="0">
              <a:lnSpc>
                <a:spcPct val="100000"/>
              </a:lnSpc>
              <a:spcBef>
                <a:spcPts val="1417"/>
              </a:spcBef>
              <a:buNone/>
            </a:pPr>
            <a:endParaRPr b="0" lang="en-AU" sz="3200" spc="-1" strike="noStrike">
              <a:solidFill>
                <a:srgbClr val="000000"/>
              </a:solidFill>
              <a:latin typeface="Arial"/>
            </a:endParaRPr>
          </a:p>
        </p:txBody>
      </p:sp>
      <p:sp>
        <p:nvSpPr>
          <p:cNvPr id="180"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06FEC3F8-1808-423E-BD91-5CA04930839E}"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7E275E76-B239-4F2C-9606-1BCA218CDF9B}"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504000" y="180000"/>
            <a:ext cx="907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What can GIS offer?</a:t>
            </a:r>
            <a:endParaRPr b="0" lang="en-AU" sz="4400" spc="-1" strike="noStrike">
              <a:solidFill>
                <a:srgbClr val="000000"/>
              </a:solidFill>
              <a:latin typeface="Arial"/>
            </a:endParaRPr>
          </a:p>
        </p:txBody>
      </p:sp>
      <p:sp>
        <p:nvSpPr>
          <p:cNvPr id="182" name="PlaceHolder 2"/>
          <p:cNvSpPr>
            <a:spLocks noGrp="1"/>
          </p:cNvSpPr>
          <p:nvPr>
            <p:ph/>
          </p:nvPr>
        </p:nvSpPr>
        <p:spPr>
          <a:xfrm>
            <a:off x="504000" y="1146600"/>
            <a:ext cx="9070560" cy="119268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1" lang="en-AU" sz="2800" spc="-1" strike="noStrike">
                <a:solidFill>
                  <a:srgbClr val="000099"/>
                </a:solidFill>
                <a:latin typeface="Gentium Book Basic"/>
              </a:rPr>
              <a:t>Combining / comparing different data sets</a:t>
            </a:r>
            <a:endParaRPr b="0" lang="en-AU" sz="2800" spc="-1" strike="noStrike">
              <a:solidFill>
                <a:srgbClr val="000000"/>
              </a:solidFill>
              <a:latin typeface="Arial"/>
            </a:endParaRPr>
          </a:p>
        </p:txBody>
      </p:sp>
      <p:sp>
        <p:nvSpPr>
          <p:cNvPr id="183"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4500B467-9118-45EC-8621-8BB37055C6C5}"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04F5D529-B2F3-4B99-B2C2-89CCBA3506EC}"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184" name="" descr=""/>
          <p:cNvPicPr/>
          <p:nvPr/>
        </p:nvPicPr>
        <p:blipFill>
          <a:blip r:embed="rId1"/>
          <a:stretch/>
        </p:blipFill>
        <p:spPr>
          <a:xfrm>
            <a:off x="1980000" y="1800000"/>
            <a:ext cx="5882760" cy="35992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504000" y="180000"/>
            <a:ext cx="907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What can GIS offer?</a:t>
            </a:r>
            <a:endParaRPr b="0" lang="en-AU" sz="4400" spc="-1" strike="noStrike">
              <a:solidFill>
                <a:srgbClr val="000000"/>
              </a:solidFill>
              <a:latin typeface="Arial"/>
            </a:endParaRPr>
          </a:p>
        </p:txBody>
      </p:sp>
      <p:sp>
        <p:nvSpPr>
          <p:cNvPr id="186" name="PlaceHolder 2"/>
          <p:cNvSpPr>
            <a:spLocks noGrp="1"/>
          </p:cNvSpPr>
          <p:nvPr>
            <p:ph/>
          </p:nvPr>
        </p:nvSpPr>
        <p:spPr>
          <a:xfrm>
            <a:off x="504000" y="1080000"/>
            <a:ext cx="9070560" cy="1619280"/>
          </a:xfrm>
          <a:prstGeom prst="rect">
            <a:avLst/>
          </a:prstGeom>
          <a:noFill/>
          <a:ln w="0">
            <a:noFill/>
          </a:ln>
        </p:spPr>
        <p:txBody>
          <a:bodyPr lIns="0" rIns="0" tIns="0" bIns="0" anchor="t">
            <a:normAutofit fontScale="62222" lnSpcReduction="10000"/>
          </a:bodyPr>
          <a:p>
            <a:pPr marL="432000" indent="-324000">
              <a:lnSpc>
                <a:spcPct val="100000"/>
              </a:lnSpc>
              <a:spcBef>
                <a:spcPts val="1417"/>
              </a:spcBef>
              <a:buClr>
                <a:srgbClr val="000000"/>
              </a:buClr>
              <a:buSzPct val="45000"/>
              <a:buFont typeface="Wingdings" charset="2"/>
              <a:buChar char=""/>
            </a:pPr>
            <a:r>
              <a:rPr b="1" lang="en-AU" sz="2800" spc="-1" strike="noStrike">
                <a:solidFill>
                  <a:srgbClr val="000099"/>
                </a:solidFill>
                <a:latin typeface="Gentium Book Basic"/>
              </a:rPr>
              <a:t>Relating different data sets</a:t>
            </a:r>
            <a:r>
              <a:rPr b="0" lang="en-AU" sz="2800" spc="-1" strike="noStrike">
                <a:solidFill>
                  <a:srgbClr val="000099"/>
                </a:solidFill>
                <a:latin typeface="Gentium Book Basic"/>
              </a:rPr>
              <a:t>, e.g. geographic features can be combined with political/social data, or a company’s own data</a:t>
            </a:r>
            <a:endParaRPr b="0" lang="en-AU" sz="2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2800" spc="-1" strike="noStrike">
                <a:solidFill>
                  <a:srgbClr val="000099"/>
                </a:solidFill>
                <a:latin typeface="Gentium Book Basic"/>
              </a:rPr>
              <a:t>e.g. We sell diamonds. Some our customers may be worried about “blood diamonds” (look it up). Can we compare our customers’ residential data with the electoral boundaries to see whether we should donate to conservative or liberal political candidates in those electorates who will </a:t>
            </a:r>
            <a:r>
              <a:rPr b="0" i="1" lang="en-AU" sz="2800" spc="-1" strike="noStrike">
                <a:solidFill>
                  <a:srgbClr val="000099"/>
                </a:solidFill>
                <a:latin typeface="Gentium Book Basic"/>
              </a:rPr>
              <a:t>support</a:t>
            </a:r>
            <a:r>
              <a:rPr b="0" lang="en-AU" sz="2800" spc="-1" strike="noStrike">
                <a:solidFill>
                  <a:srgbClr val="000099"/>
                </a:solidFill>
                <a:latin typeface="Gentium Book Basic"/>
              </a:rPr>
              <a:t> diamond sales?</a:t>
            </a:r>
            <a:endParaRPr b="0" lang="en-AU" sz="2800" spc="-1" strike="noStrike">
              <a:solidFill>
                <a:srgbClr val="000000"/>
              </a:solidFill>
              <a:latin typeface="Arial"/>
            </a:endParaRPr>
          </a:p>
          <a:p>
            <a:pPr indent="0">
              <a:lnSpc>
                <a:spcPct val="100000"/>
              </a:lnSpc>
              <a:spcBef>
                <a:spcPts val="1417"/>
              </a:spcBef>
              <a:buNone/>
            </a:pPr>
            <a:endParaRPr b="0" lang="en-AU" sz="2800" spc="-1" strike="noStrike">
              <a:solidFill>
                <a:srgbClr val="000000"/>
              </a:solidFill>
              <a:latin typeface="Arial"/>
            </a:endParaRPr>
          </a:p>
        </p:txBody>
      </p:sp>
      <p:sp>
        <p:nvSpPr>
          <p:cNvPr id="187"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D55099B2-2072-4D56-858F-30F40A553730}"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7B6315E2-725A-4FD3-B366-6224E2637DA9}"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188" name="" descr=""/>
          <p:cNvPicPr/>
          <p:nvPr/>
        </p:nvPicPr>
        <p:blipFill>
          <a:blip r:embed="rId1"/>
          <a:stretch/>
        </p:blipFill>
        <p:spPr>
          <a:xfrm>
            <a:off x="3780000" y="2700000"/>
            <a:ext cx="6119280" cy="27352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504000" y="180000"/>
            <a:ext cx="907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What can GIS offer?</a:t>
            </a:r>
            <a:endParaRPr b="0" lang="en-AU" sz="4400" spc="-1" strike="noStrike">
              <a:solidFill>
                <a:srgbClr val="000000"/>
              </a:solidFill>
              <a:latin typeface="Arial"/>
            </a:endParaRPr>
          </a:p>
        </p:txBody>
      </p:sp>
      <p:sp>
        <p:nvSpPr>
          <p:cNvPr id="190" name="PlaceHolder 2"/>
          <p:cNvSpPr>
            <a:spLocks noGrp="1"/>
          </p:cNvSpPr>
          <p:nvPr>
            <p:ph/>
          </p:nvPr>
        </p:nvSpPr>
        <p:spPr>
          <a:xfrm>
            <a:off x="504000" y="1080000"/>
            <a:ext cx="9070560" cy="2879280"/>
          </a:xfrm>
          <a:prstGeom prst="rect">
            <a:avLst/>
          </a:prstGeom>
          <a:noFill/>
          <a:ln w="0">
            <a:noFill/>
          </a:ln>
        </p:spPr>
        <p:txBody>
          <a:bodyPr lIns="0" rIns="0" tIns="0" bIns="0" anchor="t">
            <a:normAutofit fontScale="89999"/>
          </a:bodyPr>
          <a:p>
            <a:pPr indent="0">
              <a:lnSpc>
                <a:spcPct val="100000"/>
              </a:lnSpc>
              <a:spcBef>
                <a:spcPts val="1417"/>
              </a:spcBef>
              <a:buNone/>
            </a:pPr>
            <a:r>
              <a:rPr b="0" lang="en-AU" sz="2800" spc="-1" strike="noStrike">
                <a:solidFill>
                  <a:srgbClr val="000099"/>
                </a:solidFill>
                <a:latin typeface="Gentium Book Basic"/>
              </a:rPr>
              <a:t>An effective GIS will assist the creation of information to provide the evidence and deliver it to decision-makers [your bosses] in an easy-to-understand format. </a:t>
            </a:r>
            <a:endParaRPr b="0" lang="en-AU" sz="2800" spc="-1" strike="noStrike">
              <a:solidFill>
                <a:srgbClr val="000000"/>
              </a:solidFill>
              <a:latin typeface="Arial"/>
            </a:endParaRPr>
          </a:p>
          <a:p>
            <a:pPr indent="0">
              <a:lnSpc>
                <a:spcPct val="100000"/>
              </a:lnSpc>
              <a:spcBef>
                <a:spcPts val="1417"/>
              </a:spcBef>
              <a:buNone/>
            </a:pPr>
            <a:r>
              <a:rPr b="0" lang="en-AU" sz="2800" spc="-1" strike="noStrike">
                <a:solidFill>
                  <a:srgbClr val="000099"/>
                </a:solidFill>
                <a:latin typeface="Gentium Book Basic"/>
              </a:rPr>
              <a:t>GIS information helps you source, collate and enhance various different data sets, and present them in a manner that provides insight and clarity to tell compelling stories and support your mission.</a:t>
            </a:r>
            <a:endParaRPr b="0" lang="en-AU" sz="2800" spc="-1" strike="noStrike">
              <a:solidFill>
                <a:srgbClr val="000000"/>
              </a:solidFill>
              <a:latin typeface="Arial"/>
            </a:endParaRPr>
          </a:p>
        </p:txBody>
      </p:sp>
      <p:sp>
        <p:nvSpPr>
          <p:cNvPr id="191"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5602B3B3-8F63-4DF4-80E6-65B4BF6E48F8}"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AA6FE678-0BB4-4FE7-8A67-9A2C08E6ED71}"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180000"/>
            <a:ext cx="907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What can GIS offer?</a:t>
            </a:r>
            <a:endParaRPr b="0" lang="en-AU" sz="4400" spc="-1" strike="noStrike">
              <a:solidFill>
                <a:srgbClr val="000000"/>
              </a:solidFill>
              <a:latin typeface="Arial"/>
            </a:endParaRPr>
          </a:p>
        </p:txBody>
      </p:sp>
      <p:sp>
        <p:nvSpPr>
          <p:cNvPr id="193" name="PlaceHolder 2"/>
          <p:cNvSpPr>
            <a:spLocks noGrp="1"/>
          </p:cNvSpPr>
          <p:nvPr>
            <p:ph/>
          </p:nvPr>
        </p:nvSpPr>
        <p:spPr>
          <a:xfrm>
            <a:off x="504000" y="1080000"/>
            <a:ext cx="9070560" cy="3779280"/>
          </a:xfrm>
          <a:prstGeom prst="rect">
            <a:avLst/>
          </a:prstGeom>
          <a:noFill/>
          <a:ln w="0">
            <a:noFill/>
          </a:ln>
        </p:spPr>
        <p:txBody>
          <a:bodyPr lIns="0" rIns="0" tIns="0" bIns="0" anchor="t">
            <a:normAutofit fontScale="52777"/>
          </a:bodyPr>
          <a:p>
            <a:pPr indent="0">
              <a:lnSpc>
                <a:spcPct val="100000"/>
              </a:lnSpc>
              <a:spcBef>
                <a:spcPts val="1417"/>
              </a:spcBef>
              <a:buNone/>
            </a:pPr>
            <a:r>
              <a:rPr b="0" lang="en-AU" sz="2800" spc="-1" strike="noStrike">
                <a:solidFill>
                  <a:srgbClr val="000099"/>
                </a:solidFill>
                <a:latin typeface="Gentium Book Basic"/>
              </a:rPr>
              <a:t>For example, </a:t>
            </a:r>
            <a:r>
              <a:rPr b="1" lang="en-AU" sz="2800" spc="-1" strike="noStrike">
                <a:solidFill>
                  <a:srgbClr val="000099"/>
                </a:solidFill>
                <a:latin typeface="Gentium Book Basic"/>
              </a:rPr>
              <a:t>Crash stats</a:t>
            </a:r>
            <a:r>
              <a:rPr b="0" lang="en-AU" sz="2800" spc="-1" strike="noStrike">
                <a:solidFill>
                  <a:srgbClr val="000099"/>
                </a:solidFill>
                <a:latin typeface="Gentium Book Basic"/>
              </a:rPr>
              <a:t> is a dataset published by VicRoads which contains information about reported accidents across Victoria. </a:t>
            </a:r>
            <a:endParaRPr b="0" lang="en-AU" sz="2800" spc="-1" strike="noStrike">
              <a:solidFill>
                <a:srgbClr val="000000"/>
              </a:solidFill>
              <a:latin typeface="Arial"/>
            </a:endParaRPr>
          </a:p>
          <a:p>
            <a:pPr indent="0">
              <a:lnSpc>
                <a:spcPct val="100000"/>
              </a:lnSpc>
              <a:spcBef>
                <a:spcPts val="1417"/>
              </a:spcBef>
              <a:buNone/>
            </a:pPr>
            <a:r>
              <a:rPr b="0" lang="en-AU" sz="2800" spc="-1" strike="noStrike">
                <a:solidFill>
                  <a:srgbClr val="000099"/>
                </a:solidFill>
                <a:latin typeface="Gentium Book Basic"/>
              </a:rPr>
              <a:t>Each incident record contains detailed information about the incident such as: </a:t>
            </a:r>
            <a:endParaRPr b="0" lang="en-AU" sz="2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2800" spc="-1" strike="noStrike">
                <a:solidFill>
                  <a:srgbClr val="000099"/>
                </a:solidFill>
                <a:latin typeface="Gentium Book Basic"/>
              </a:rPr>
              <a:t>Accident date/time, location</a:t>
            </a:r>
            <a:endParaRPr b="0" lang="en-AU" sz="2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2800" spc="-1" strike="noStrike">
                <a:solidFill>
                  <a:srgbClr val="000099"/>
                </a:solidFill>
                <a:latin typeface="Gentium Book Basic"/>
              </a:rPr>
              <a:t>Severity, </a:t>
            </a:r>
            <a:endParaRPr b="0" lang="en-AU" sz="2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2800" spc="-1" strike="noStrike">
                <a:solidFill>
                  <a:srgbClr val="000099"/>
                </a:solidFill>
                <a:latin typeface="Gentium Book Basic"/>
              </a:rPr>
              <a:t>victim age and sex,</a:t>
            </a:r>
            <a:endParaRPr b="0" lang="en-AU" sz="2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2800" spc="-1" strike="noStrike">
                <a:solidFill>
                  <a:srgbClr val="000099"/>
                </a:solidFill>
                <a:latin typeface="Gentium Book Basic"/>
              </a:rPr>
              <a:t>injuries or deaths, </a:t>
            </a:r>
            <a:endParaRPr b="0" lang="en-AU" sz="2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2800" spc="-1" strike="noStrike">
                <a:solidFill>
                  <a:srgbClr val="000099"/>
                </a:solidFill>
                <a:latin typeface="Gentium Book Basic"/>
              </a:rPr>
              <a:t>vehicle type, make and manufacture, </a:t>
            </a:r>
            <a:endParaRPr b="0" lang="en-AU" sz="2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2800" spc="-1" strike="noStrike">
                <a:solidFill>
                  <a:srgbClr val="000099"/>
                </a:solidFill>
                <a:latin typeface="Gentium Book Basic"/>
              </a:rPr>
              <a:t>cause of accident, </a:t>
            </a:r>
            <a:endParaRPr b="0" lang="en-AU" sz="2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2800" spc="-1" strike="noStrike">
                <a:solidFill>
                  <a:srgbClr val="000099"/>
                </a:solidFill>
                <a:latin typeface="Gentium Book Basic"/>
              </a:rPr>
              <a:t>road surface, weather and lighting conditions</a:t>
            </a:r>
            <a:endParaRPr b="0" lang="en-AU" sz="2800" spc="-1" strike="noStrike">
              <a:solidFill>
                <a:srgbClr val="000000"/>
              </a:solidFill>
              <a:latin typeface="Arial"/>
            </a:endParaRPr>
          </a:p>
        </p:txBody>
      </p:sp>
      <p:sp>
        <p:nvSpPr>
          <p:cNvPr id="194"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F5447CAD-04D5-4F0C-A0E0-A61B1976CA96}"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3AE20B34-E3E6-4745-AEC3-66EF343FBB81}"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504000" y="180000"/>
            <a:ext cx="907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What can GIS offer?</a:t>
            </a:r>
            <a:endParaRPr b="0" lang="en-AU" sz="4400" spc="-1" strike="noStrike">
              <a:solidFill>
                <a:srgbClr val="000000"/>
              </a:solidFill>
              <a:latin typeface="Arial"/>
            </a:endParaRPr>
          </a:p>
        </p:txBody>
      </p:sp>
      <p:sp>
        <p:nvSpPr>
          <p:cNvPr id="196" name="PlaceHolder 2"/>
          <p:cNvSpPr>
            <a:spLocks noGrp="1"/>
          </p:cNvSpPr>
          <p:nvPr>
            <p:ph/>
          </p:nvPr>
        </p:nvSpPr>
        <p:spPr>
          <a:xfrm>
            <a:off x="504000" y="1146600"/>
            <a:ext cx="9070560" cy="2452680"/>
          </a:xfrm>
          <a:prstGeom prst="rect">
            <a:avLst/>
          </a:prstGeom>
          <a:noFill/>
          <a:ln w="0">
            <a:noFill/>
          </a:ln>
        </p:spPr>
        <p:txBody>
          <a:bodyPr lIns="0" rIns="0" tIns="0" bIns="0" anchor="t">
            <a:normAutofit fontScale="89999"/>
          </a:bodyPr>
          <a:p>
            <a:pPr marL="432000" indent="-324000">
              <a:lnSpc>
                <a:spcPct val="100000"/>
              </a:lnSpc>
              <a:spcBef>
                <a:spcPts val="1417"/>
              </a:spcBef>
              <a:buClr>
                <a:srgbClr val="000000"/>
              </a:buClr>
              <a:buSzPct val="45000"/>
              <a:buFont typeface="Wingdings" charset="2"/>
              <a:buChar char=""/>
            </a:pPr>
            <a:r>
              <a:rPr b="1" lang="en-AU" sz="2800" spc="-1" strike="noStrike">
                <a:solidFill>
                  <a:srgbClr val="000099"/>
                </a:solidFill>
                <a:latin typeface="Gentium Book Basic"/>
              </a:rPr>
              <a:t>Relating different data sets</a:t>
            </a:r>
            <a:r>
              <a:rPr b="0" lang="en-AU" sz="2800" spc="-1" strike="noStrike">
                <a:solidFill>
                  <a:srgbClr val="000099"/>
                </a:solidFill>
                <a:latin typeface="Gentium Book Basic"/>
              </a:rPr>
              <a:t>, e.g. geographic features can be combined with political/social data, or a company’s own data</a:t>
            </a:r>
            <a:endParaRPr b="0" lang="en-AU" sz="2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2800" spc="-1" strike="noStrike">
                <a:solidFill>
                  <a:srgbClr val="000099"/>
                </a:solidFill>
                <a:latin typeface="Gentium Book Basic"/>
              </a:rPr>
              <a:t>e.g. Local council could use its </a:t>
            </a:r>
            <a:r>
              <a:rPr b="1" lang="en-AU" sz="2800" spc="-1" strike="noStrike">
                <a:solidFill>
                  <a:srgbClr val="000099"/>
                </a:solidFill>
                <a:latin typeface="Gentium Book Basic"/>
              </a:rPr>
              <a:t>dog registration data</a:t>
            </a:r>
            <a:r>
              <a:rPr b="0" lang="en-AU" sz="2800" spc="-1" strike="noStrike">
                <a:solidFill>
                  <a:srgbClr val="000099"/>
                </a:solidFill>
                <a:latin typeface="Gentium Book Basic"/>
              </a:rPr>
              <a:t> to map on local geography suitable for dog walking (green areas, beaches, rivers etc) to see where to put dog poo signs, rubbish bins and doggy poo bags.</a:t>
            </a:r>
            <a:endParaRPr b="0" lang="en-AU" sz="2800" spc="-1" strike="noStrike">
              <a:solidFill>
                <a:srgbClr val="000000"/>
              </a:solidFill>
              <a:latin typeface="Arial"/>
            </a:endParaRPr>
          </a:p>
        </p:txBody>
      </p:sp>
      <p:sp>
        <p:nvSpPr>
          <p:cNvPr id="197"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4F443A4B-EA2E-451C-8DDF-811A02964D61}"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8525FB67-70B8-40F1-9BB7-72DBD6EBE9EB}"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198" name="" descr=""/>
          <p:cNvPicPr/>
          <p:nvPr/>
        </p:nvPicPr>
        <p:blipFill>
          <a:blip r:embed="rId1"/>
          <a:stretch/>
        </p:blipFill>
        <p:spPr>
          <a:xfrm>
            <a:off x="6120000" y="3312000"/>
            <a:ext cx="3215520" cy="19792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 descr=""/>
          <p:cNvPicPr/>
          <p:nvPr/>
        </p:nvPicPr>
        <p:blipFill>
          <a:blip r:embed="rId1"/>
          <a:stretch/>
        </p:blipFill>
        <p:spPr>
          <a:xfrm>
            <a:off x="4104000" y="148680"/>
            <a:ext cx="6856920" cy="5142600"/>
          </a:xfrm>
          <a:prstGeom prst="rect">
            <a:avLst/>
          </a:prstGeom>
          <a:ln w="0">
            <a:noFill/>
          </a:ln>
        </p:spPr>
      </p:pic>
      <p:sp>
        <p:nvSpPr>
          <p:cNvPr id="134" name="PlaceHolder 1"/>
          <p:cNvSpPr>
            <a:spLocks noGrp="1"/>
          </p:cNvSpPr>
          <p:nvPr>
            <p:ph type="title"/>
          </p:nvPr>
        </p:nvSpPr>
        <p:spPr>
          <a:xfrm>
            <a:off x="504000" y="180000"/>
            <a:ext cx="2915280" cy="71928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GIS WOT?</a:t>
            </a:r>
            <a:endParaRPr b="0" lang="en-AU" sz="4400" spc="-1" strike="noStrike">
              <a:solidFill>
                <a:srgbClr val="000000"/>
              </a:solidFill>
              <a:latin typeface="Arial"/>
            </a:endParaRPr>
          </a:p>
        </p:txBody>
      </p:sp>
      <p:sp>
        <p:nvSpPr>
          <p:cNvPr id="135" name="PlaceHolder 2"/>
          <p:cNvSpPr>
            <a:spLocks noGrp="1"/>
          </p:cNvSpPr>
          <p:nvPr>
            <p:ph/>
          </p:nvPr>
        </p:nvSpPr>
        <p:spPr>
          <a:xfrm>
            <a:off x="540000" y="1326600"/>
            <a:ext cx="9070560" cy="328716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What is GIS?</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Who wants GIS?</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How does GIS work?</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Is my cat a psychopath?</a:t>
            </a:r>
            <a:endParaRPr b="0" lang="en-AU" sz="3200" spc="-1" strike="noStrike">
              <a:solidFill>
                <a:srgbClr val="000000"/>
              </a:solidFill>
              <a:latin typeface="Arial"/>
            </a:endParaRPr>
          </a:p>
        </p:txBody>
      </p:sp>
      <p:sp>
        <p:nvSpPr>
          <p:cNvPr id="136"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6D8F0FF5-9BB6-42A7-B4BE-2886088C6EB0}"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7C192F3C-2C77-47EA-B85D-A1BD5B14B217}"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288720" y="360000"/>
            <a:ext cx="4210560" cy="94536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Where do I get GIS?</a:t>
            </a:r>
            <a:endParaRPr b="0" lang="en-AU" sz="3600" spc="-1" strike="noStrike">
              <a:solidFill>
                <a:srgbClr val="000000"/>
              </a:solidFill>
              <a:latin typeface="Arial"/>
            </a:endParaRPr>
          </a:p>
        </p:txBody>
      </p:sp>
      <p:sp>
        <p:nvSpPr>
          <p:cNvPr id="200" name="PlaceHolder 2"/>
          <p:cNvSpPr>
            <a:spLocks noGrp="1"/>
          </p:cNvSpPr>
          <p:nvPr>
            <p:ph/>
          </p:nvPr>
        </p:nvSpPr>
        <p:spPr>
          <a:xfrm>
            <a:off x="180000" y="1392120"/>
            <a:ext cx="3635280" cy="328716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Google Maps – free for you: paid for by companies adverting their stores overlaid on maps</a:t>
            </a:r>
            <a:endParaRPr b="0" lang="en-AU" sz="3200" spc="-1" strike="noStrike">
              <a:solidFill>
                <a:srgbClr val="000000"/>
              </a:solidFill>
              <a:latin typeface="Arial"/>
            </a:endParaRPr>
          </a:p>
        </p:txBody>
      </p:sp>
      <p:sp>
        <p:nvSpPr>
          <p:cNvPr id="201"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C4348C6E-D1DF-4026-93A4-F3A9826E8A66}"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8740BC5A-F657-4EBA-8ED1-F70866E5A684}"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202" name="" descr=""/>
          <p:cNvPicPr/>
          <p:nvPr/>
        </p:nvPicPr>
        <p:blipFill>
          <a:blip r:embed="rId1"/>
          <a:stretch/>
        </p:blipFill>
        <p:spPr>
          <a:xfrm>
            <a:off x="4426200" y="360"/>
            <a:ext cx="5653800" cy="5669640"/>
          </a:xfrm>
          <a:prstGeom prst="rect">
            <a:avLst/>
          </a:prstGeom>
          <a:ln w="0">
            <a:noFill/>
          </a:ln>
        </p:spPr>
      </p:pic>
      <p:sp>
        <p:nvSpPr>
          <p:cNvPr id="203" name=""/>
          <p:cNvSpPr/>
          <p:nvPr/>
        </p:nvSpPr>
        <p:spPr>
          <a:xfrm>
            <a:off x="2664000" y="4860000"/>
            <a:ext cx="1905480" cy="539280"/>
          </a:xfrm>
          <a:custGeom>
            <a:avLst/>
            <a:gdLst>
              <a:gd name="textAreaLeft" fmla="*/ 0 w 1905480"/>
              <a:gd name="textAreaRight" fmla="*/ 1905840 w 1905480"/>
              <a:gd name="textAreaTop" fmla="*/ 0 h 539280"/>
              <a:gd name="textAreaBottom" fmla="*/ 539640 h 539280"/>
            </a:gdLst>
            <a:ahLst/>
            <a:rect l="textAreaLeft" t="textAreaTop" r="textAreaRight" b="textAreaBottom"/>
            <a:pathLst>
              <a:path w="5297" h="1502">
                <a:moveTo>
                  <a:pt x="0" y="375"/>
                </a:moveTo>
                <a:lnTo>
                  <a:pt x="3972" y="375"/>
                </a:lnTo>
                <a:lnTo>
                  <a:pt x="3972" y="0"/>
                </a:lnTo>
                <a:lnTo>
                  <a:pt x="5296" y="750"/>
                </a:lnTo>
                <a:lnTo>
                  <a:pt x="3972" y="1501"/>
                </a:lnTo>
                <a:lnTo>
                  <a:pt x="3972" y="1125"/>
                </a:lnTo>
                <a:lnTo>
                  <a:pt x="0" y="1125"/>
                </a:lnTo>
                <a:lnTo>
                  <a:pt x="0" y="375"/>
                </a:lnTo>
              </a:path>
            </a:pathLst>
          </a:custGeom>
          <a:solidFill>
            <a:srgbClr val="ffffcc"/>
          </a:solidFill>
          <a:ln w="0">
            <a:solidFill>
              <a:srgbClr val="3465a4"/>
            </a:solidFill>
          </a:ln>
        </p:spPr>
        <p:style>
          <a:lnRef idx="0"/>
          <a:fillRef idx="0"/>
          <a:effectRef idx="0"/>
          <a:fontRef idx="minor"/>
        </p:style>
        <p:txBody>
          <a:bodyPr lIns="90000" rIns="90000" tIns="45000" bIns="45000" anchor="ctr">
            <a:noAutofit/>
          </a:bodyPr>
          <a:p>
            <a:pPr algn="ctr">
              <a:lnSpc>
                <a:spcPct val="100000"/>
              </a:lnSpc>
            </a:pPr>
            <a:r>
              <a:rPr b="0" lang="en-AU" sz="1800" spc="-1" strike="noStrike">
                <a:solidFill>
                  <a:srgbClr val="000000"/>
                </a:solidFill>
                <a:latin typeface="Arial"/>
                <a:ea typeface="DejaVu Sans"/>
              </a:rPr>
              <a:t>Data layers</a:t>
            </a:r>
            <a:endParaRPr b="0" lang="en-A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 name="" descr=""/>
          <p:cNvPicPr/>
          <p:nvPr/>
        </p:nvPicPr>
        <p:blipFill>
          <a:blip r:embed="rId1"/>
          <a:stretch/>
        </p:blipFill>
        <p:spPr>
          <a:xfrm>
            <a:off x="3960000" y="3149280"/>
            <a:ext cx="3600000" cy="2430720"/>
          </a:xfrm>
          <a:prstGeom prst="rect">
            <a:avLst/>
          </a:prstGeom>
          <a:ln w="0">
            <a:noFill/>
          </a:ln>
        </p:spPr>
      </p:pic>
      <p:sp>
        <p:nvSpPr>
          <p:cNvPr id="205" name="PlaceHolder 1"/>
          <p:cNvSpPr>
            <a:spLocks noGrp="1"/>
          </p:cNvSpPr>
          <p:nvPr>
            <p:ph type="title"/>
          </p:nvPr>
        </p:nvSpPr>
        <p:spPr>
          <a:xfrm>
            <a:off x="180000" y="18000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Commercial GIS suppliers advertising</a:t>
            </a:r>
            <a:endParaRPr b="0" lang="en-AU" sz="3600" spc="-1" strike="noStrike">
              <a:solidFill>
                <a:srgbClr val="000000"/>
              </a:solidFill>
              <a:latin typeface="Arial"/>
            </a:endParaRPr>
          </a:p>
        </p:txBody>
      </p:sp>
      <p:sp>
        <p:nvSpPr>
          <p:cNvPr id="206" name="PlaceHolder 2"/>
          <p:cNvSpPr>
            <a:spLocks noGrp="1"/>
          </p:cNvSpPr>
          <p:nvPr>
            <p:ph/>
          </p:nvPr>
        </p:nvSpPr>
        <p:spPr>
          <a:xfrm>
            <a:off x="180000" y="900000"/>
            <a:ext cx="9540000" cy="2520000"/>
          </a:xfrm>
          <a:prstGeom prst="rect">
            <a:avLst/>
          </a:prstGeom>
          <a:noFill/>
          <a:ln w="0">
            <a:noFill/>
          </a:ln>
        </p:spPr>
        <p:txBody>
          <a:bodyPr lIns="0" rIns="0" tIns="0" bIns="0" anchor="t">
            <a:normAutofit/>
          </a:bodyPr>
          <a:p>
            <a:pPr indent="0">
              <a:lnSpc>
                <a:spcPct val="100000"/>
              </a:lnSpc>
              <a:buNone/>
            </a:pPr>
            <a:r>
              <a:rPr b="0" i="1" lang="en-AU" sz="2800" spc="-1" strike="noStrike">
                <a:solidFill>
                  <a:srgbClr val="000080"/>
                </a:solidFill>
                <a:latin typeface="Gentium Book Basic"/>
              </a:rPr>
              <a:t>- (We) deliver the power of location data in your hand.</a:t>
            </a:r>
            <a:endParaRPr b="0" i="1" lang="en-AU" sz="2800" spc="-1" strike="noStrike">
              <a:solidFill>
                <a:srgbClr val="000000"/>
              </a:solidFill>
              <a:latin typeface="Arial"/>
            </a:endParaRPr>
          </a:p>
          <a:p>
            <a:pPr indent="0">
              <a:lnSpc>
                <a:spcPct val="100000"/>
              </a:lnSpc>
              <a:buNone/>
            </a:pPr>
            <a:r>
              <a:rPr b="0" i="1" lang="en-AU" sz="2800" spc="-1" strike="noStrike">
                <a:solidFill>
                  <a:srgbClr val="000080"/>
                </a:solidFill>
                <a:latin typeface="Gentium Book Basic"/>
              </a:rPr>
              <a:t>- Our reliable, affordable, accessible, high-quality location data covers Australia's 7.6 million km</a:t>
            </a:r>
            <a:r>
              <a:rPr b="0" i="1" lang="en-AU" sz="2800" spc="-1" strike="noStrike" baseline="33000">
                <a:solidFill>
                  <a:srgbClr val="000080"/>
                </a:solidFill>
                <a:latin typeface="Gentium Book Basic"/>
              </a:rPr>
              <a:t>2</a:t>
            </a:r>
            <a:r>
              <a:rPr b="0" i="1" lang="en-AU" sz="2800" spc="-1" strike="noStrike">
                <a:solidFill>
                  <a:srgbClr val="000080"/>
                </a:solidFill>
                <a:latin typeface="Gentium Book Basic"/>
              </a:rPr>
              <a:t>. </a:t>
            </a:r>
            <a:endParaRPr b="0" i="1" lang="en-AU" sz="2800" spc="-1" strike="noStrike">
              <a:solidFill>
                <a:srgbClr val="000000"/>
              </a:solidFill>
              <a:latin typeface="Arial"/>
            </a:endParaRPr>
          </a:p>
          <a:p>
            <a:pPr indent="0">
              <a:lnSpc>
                <a:spcPct val="100000"/>
              </a:lnSpc>
              <a:buNone/>
            </a:pPr>
            <a:r>
              <a:rPr b="0" i="1" lang="en-AU" sz="2800" spc="-1" strike="noStrike">
                <a:solidFill>
                  <a:srgbClr val="000080"/>
                </a:solidFill>
                <a:latin typeface="Gentium Book Basic"/>
              </a:rPr>
              <a:t>- It powers new technologies, products and processes that help improve productivity and stimulate growth. </a:t>
            </a:r>
            <a:endParaRPr b="0" i="1" lang="en-AU" sz="2800" spc="-1" strike="noStrike">
              <a:solidFill>
                <a:srgbClr val="000000"/>
              </a:solidFill>
              <a:latin typeface="Arial"/>
            </a:endParaRPr>
          </a:p>
        </p:txBody>
      </p:sp>
      <p:sp>
        <p:nvSpPr>
          <p:cNvPr id="207"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B405B5DD-0DE6-4DDD-A3D4-2D14494496EB}"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1C5E773E-24F7-4B3B-BC6F-B72B5835BB49}"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180000" y="18000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Commercial GIS suppliers advertising</a:t>
            </a:r>
            <a:endParaRPr b="0" lang="en-AU" sz="3600" spc="-1" strike="noStrike">
              <a:solidFill>
                <a:srgbClr val="000000"/>
              </a:solidFill>
              <a:latin typeface="Arial"/>
            </a:endParaRPr>
          </a:p>
        </p:txBody>
      </p:sp>
      <p:sp>
        <p:nvSpPr>
          <p:cNvPr id="209" name="PlaceHolder 2"/>
          <p:cNvSpPr>
            <a:spLocks noGrp="1"/>
          </p:cNvSpPr>
          <p:nvPr>
            <p:ph/>
          </p:nvPr>
        </p:nvSpPr>
        <p:spPr>
          <a:xfrm>
            <a:off x="180000" y="900000"/>
            <a:ext cx="7919280" cy="3779280"/>
          </a:xfrm>
          <a:prstGeom prst="rect">
            <a:avLst/>
          </a:prstGeom>
          <a:noFill/>
          <a:ln w="0">
            <a:noFill/>
          </a:ln>
        </p:spPr>
        <p:txBody>
          <a:bodyPr lIns="0" rIns="0" tIns="0" bIns="0" anchor="t">
            <a:normAutofit/>
          </a:bodyPr>
          <a:p>
            <a:pPr indent="0">
              <a:lnSpc>
                <a:spcPct val="100000"/>
              </a:lnSpc>
              <a:buNone/>
            </a:pPr>
            <a:r>
              <a:rPr b="0" lang="en-AU" sz="2800" spc="-1" strike="noStrike">
                <a:solidFill>
                  <a:srgbClr val="000080"/>
                </a:solidFill>
                <a:latin typeface="Gentium Book Basic"/>
              </a:rPr>
              <a:t>- fuel better business decisions, </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rPr>
              <a:t>- increase efficiency, </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rPr>
              <a:t>- improve communications or </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rPr>
              <a:t>- unlock new revenue streams</a:t>
            </a:r>
            <a:endParaRPr b="0" lang="en-AU" sz="2800" spc="-1" strike="noStrike">
              <a:solidFill>
                <a:srgbClr val="000000"/>
              </a:solidFill>
              <a:latin typeface="Arial"/>
            </a:endParaRPr>
          </a:p>
        </p:txBody>
      </p:sp>
      <p:sp>
        <p:nvSpPr>
          <p:cNvPr id="210"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E2124A1A-9C50-48D7-B4A1-2302B0A6E876}"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975585E3-6CBD-4A59-9AED-DA3A986E4EAA}"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211" name="" descr=""/>
          <p:cNvPicPr/>
          <p:nvPr/>
        </p:nvPicPr>
        <p:blipFill>
          <a:blip r:embed="rId1"/>
          <a:stretch/>
        </p:blipFill>
        <p:spPr>
          <a:xfrm>
            <a:off x="4860000" y="2700000"/>
            <a:ext cx="5220720" cy="288000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180000" y="18000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Commercial GIS suppliers advertising</a:t>
            </a:r>
            <a:endParaRPr b="0" lang="en-AU" sz="3600" spc="-1" strike="noStrike">
              <a:solidFill>
                <a:srgbClr val="000000"/>
              </a:solidFill>
              <a:latin typeface="Arial"/>
            </a:endParaRPr>
          </a:p>
        </p:txBody>
      </p:sp>
      <p:sp>
        <p:nvSpPr>
          <p:cNvPr id="213" name="PlaceHolder 2"/>
          <p:cNvSpPr>
            <a:spLocks noGrp="1"/>
          </p:cNvSpPr>
          <p:nvPr>
            <p:ph/>
          </p:nvPr>
        </p:nvSpPr>
        <p:spPr>
          <a:xfrm>
            <a:off x="180000" y="900000"/>
            <a:ext cx="7919280" cy="3779280"/>
          </a:xfrm>
          <a:prstGeom prst="rect">
            <a:avLst/>
          </a:prstGeom>
          <a:noFill/>
          <a:ln w="0">
            <a:noFill/>
          </a:ln>
        </p:spPr>
        <p:txBody>
          <a:bodyPr lIns="0" rIns="0" tIns="0" bIns="0" anchor="t">
            <a:normAutofit fontScale="96666"/>
          </a:bodyPr>
          <a:p>
            <a:pPr indent="0">
              <a:lnSpc>
                <a:spcPct val="100000"/>
              </a:lnSpc>
              <a:buNone/>
            </a:pPr>
            <a:r>
              <a:rPr b="0" lang="en-AU" sz="2800" spc="-1" strike="noStrike">
                <a:solidFill>
                  <a:srgbClr val="000080"/>
                </a:solidFill>
                <a:latin typeface="Gentium Book Basic"/>
              </a:rPr>
              <a:t>- fuel better business decisions, </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rPr>
              <a:t>- increase efficiency, </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rPr>
              <a:t>- improve communications or </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rPr>
              <a:t>- unlock new revenue streams</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rPr>
              <a:t>- (we) are reputable, Australian with</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rPr>
              <a:t> </a:t>
            </a:r>
            <a:r>
              <a:rPr b="0" lang="en-AU" sz="2800" spc="-1" strike="noStrike">
                <a:solidFill>
                  <a:srgbClr val="000080"/>
                </a:solidFill>
                <a:latin typeface="Gentium Book Basic"/>
              </a:rPr>
              <a:t>ready-to-use data, formatted for GIS. </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rPr>
              <a:t>- our GIS data lets you map &amp; analyse data to understand patterns, correlations and geographic context to improve business outcomes. </a:t>
            </a:r>
            <a:endParaRPr b="0" lang="en-AU" sz="2800" spc="-1" strike="noStrike">
              <a:solidFill>
                <a:srgbClr val="000000"/>
              </a:solidFill>
              <a:latin typeface="Arial"/>
            </a:endParaRPr>
          </a:p>
        </p:txBody>
      </p:sp>
      <p:sp>
        <p:nvSpPr>
          <p:cNvPr id="214"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F1064FDA-0E37-427C-8C64-3DA50139BC85}"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E5A51B44-809F-44C1-B184-73C58A14BAD5}"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215" name="" descr=""/>
          <p:cNvPicPr/>
          <p:nvPr/>
        </p:nvPicPr>
        <p:blipFill>
          <a:blip r:embed="rId1"/>
          <a:stretch/>
        </p:blipFill>
        <p:spPr>
          <a:xfrm>
            <a:off x="5760000" y="929160"/>
            <a:ext cx="4140000" cy="231084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180000" y="18000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Commercial GIS suppliers advertising</a:t>
            </a:r>
            <a:endParaRPr b="0" lang="en-AU" sz="3600" spc="-1" strike="noStrike">
              <a:solidFill>
                <a:srgbClr val="000000"/>
              </a:solidFill>
              <a:latin typeface="Arial"/>
            </a:endParaRPr>
          </a:p>
        </p:txBody>
      </p:sp>
      <p:sp>
        <p:nvSpPr>
          <p:cNvPr id="217" name="PlaceHolder 2"/>
          <p:cNvSpPr>
            <a:spLocks noGrp="1"/>
          </p:cNvSpPr>
          <p:nvPr>
            <p:ph/>
          </p:nvPr>
        </p:nvSpPr>
        <p:spPr>
          <a:xfrm>
            <a:off x="180000" y="900000"/>
            <a:ext cx="7919280" cy="3779280"/>
          </a:xfrm>
          <a:prstGeom prst="rect">
            <a:avLst/>
          </a:prstGeom>
          <a:noFill/>
          <a:ln w="0">
            <a:noFill/>
          </a:ln>
        </p:spPr>
        <p:txBody>
          <a:bodyPr lIns="0" rIns="0" tIns="0" bIns="0" anchor="t">
            <a:normAutofit/>
          </a:bodyPr>
          <a:p>
            <a:pPr indent="0">
              <a:lnSpc>
                <a:spcPct val="100000"/>
              </a:lnSpc>
              <a:buNone/>
            </a:pPr>
            <a:r>
              <a:rPr b="0" lang="en-AU" sz="2800" spc="-1" strike="noStrike">
                <a:solidFill>
                  <a:srgbClr val="000080"/>
                </a:solidFill>
                <a:latin typeface="Gentium Book Basic"/>
              </a:rPr>
              <a:t>- our data describes the addresses, land, buildings and transport networks across Australia's 7.6 million km</a:t>
            </a:r>
            <a:r>
              <a:rPr b="0" lang="en-AU" sz="2800" spc="-1" strike="noStrike" baseline="33000">
                <a:solidFill>
                  <a:srgbClr val="000080"/>
                </a:solidFill>
                <a:latin typeface="Gentium Book Basic"/>
              </a:rPr>
              <a:t>2</a:t>
            </a:r>
            <a:r>
              <a:rPr b="0" lang="en-AU" sz="2800" spc="-1" strike="noStrike">
                <a:solidFill>
                  <a:srgbClr val="000080"/>
                </a:solidFill>
                <a:latin typeface="Gentium Book Basic"/>
              </a:rPr>
              <a:t>. </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rPr>
              <a:t>- We continuously source, process and deliver data, including </a:t>
            </a:r>
            <a:r>
              <a:rPr b="1" lang="en-AU" sz="2800" spc="-1" strike="noStrike">
                <a:solidFill>
                  <a:srgbClr val="000080"/>
                </a:solidFill>
                <a:latin typeface="Gentium Book Basic"/>
              </a:rPr>
              <a:t>API</a:t>
            </a:r>
            <a:r>
              <a:rPr b="0" lang="en-AU" sz="2800" spc="-1" strike="noStrike">
                <a:solidFill>
                  <a:srgbClr val="000080"/>
                </a:solidFill>
                <a:latin typeface="Gentium Book Basic"/>
              </a:rPr>
              <a:t>s and a </a:t>
            </a:r>
            <a:r>
              <a:rPr b="1" lang="en-AU" sz="2800" spc="-1" strike="noStrike">
                <a:solidFill>
                  <a:srgbClr val="000080"/>
                </a:solidFill>
                <a:latin typeface="Gentium Book Basic"/>
              </a:rPr>
              <a:t>self-service portal</a:t>
            </a:r>
            <a:endParaRPr b="0" lang="en-AU" sz="2800" spc="-1" strike="noStrike">
              <a:solidFill>
                <a:srgbClr val="000000"/>
              </a:solidFill>
              <a:latin typeface="Arial"/>
            </a:endParaRPr>
          </a:p>
          <a:p>
            <a:pPr indent="0">
              <a:lnSpc>
                <a:spcPct val="100000"/>
              </a:lnSpc>
              <a:buNone/>
            </a:pPr>
            <a:endParaRPr b="0" lang="en-AU" sz="2800" spc="-1" strike="noStrike">
              <a:solidFill>
                <a:srgbClr val="000000"/>
              </a:solidFill>
              <a:latin typeface="Arial"/>
            </a:endParaRPr>
          </a:p>
          <a:p>
            <a:pPr indent="0">
              <a:lnSpc>
                <a:spcPct val="100000"/>
              </a:lnSpc>
              <a:buNone/>
            </a:pPr>
            <a:r>
              <a:rPr b="0" lang="en-AU" sz="2200" spc="-1" strike="noStrike">
                <a:solidFill>
                  <a:srgbClr val="000080"/>
                </a:solidFill>
                <a:latin typeface="Gentium Book Basic"/>
              </a:rPr>
              <a:t>*API = </a:t>
            </a:r>
            <a:r>
              <a:rPr b="1" lang="en-AU" sz="2800" spc="-1" strike="noStrike">
                <a:solidFill>
                  <a:srgbClr val="000080"/>
                </a:solidFill>
                <a:latin typeface="Gentium Book Basic"/>
              </a:rPr>
              <a:t> </a:t>
            </a:r>
            <a:r>
              <a:rPr b="0" i="1" lang="en-AU" sz="1800" spc="-1" strike="noStrike">
                <a:solidFill>
                  <a:srgbClr val="000080"/>
                </a:solidFill>
                <a:latin typeface="Gentium Book Basic"/>
              </a:rPr>
              <a:t>Application Programming Interface</a:t>
            </a:r>
            <a:r>
              <a:rPr b="0" lang="en-AU" sz="1800" spc="-1" strike="noStrike">
                <a:solidFill>
                  <a:srgbClr val="000080"/>
                </a:solidFill>
                <a:latin typeface="Gentium Book Basic"/>
              </a:rPr>
              <a:t> – a way of sharing your database with outsiders - on your own terms.</a:t>
            </a:r>
            <a:endParaRPr b="0" lang="en-AU" sz="1800" spc="-1" strike="noStrike">
              <a:solidFill>
                <a:srgbClr val="000000"/>
              </a:solidFill>
              <a:latin typeface="Arial"/>
            </a:endParaRPr>
          </a:p>
        </p:txBody>
      </p:sp>
      <p:sp>
        <p:nvSpPr>
          <p:cNvPr id="218"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6E7C28DF-ABC6-471D-9279-18D8E31471BA}"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9D9B6B56-6F93-49F3-AB29-5AB518021C7A}"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9" name="" descr=""/>
          <p:cNvPicPr/>
          <p:nvPr/>
        </p:nvPicPr>
        <p:blipFill>
          <a:blip r:embed="rId1"/>
          <a:stretch/>
        </p:blipFill>
        <p:spPr>
          <a:xfrm>
            <a:off x="1260000" y="3060000"/>
            <a:ext cx="8876880" cy="2636280"/>
          </a:xfrm>
          <a:prstGeom prst="rect">
            <a:avLst/>
          </a:prstGeom>
          <a:ln w="0">
            <a:noFill/>
          </a:ln>
        </p:spPr>
      </p:pic>
      <p:sp>
        <p:nvSpPr>
          <p:cNvPr id="220" name="PlaceHolder 1"/>
          <p:cNvSpPr>
            <a:spLocks noGrp="1"/>
          </p:cNvSpPr>
          <p:nvPr>
            <p:ph type="title"/>
          </p:nvPr>
        </p:nvSpPr>
        <p:spPr>
          <a:xfrm>
            <a:off x="180000" y="18000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Commercial GIS suppliers advertising</a:t>
            </a:r>
            <a:endParaRPr b="0" lang="en-AU" sz="3600" spc="-1" strike="noStrike">
              <a:solidFill>
                <a:srgbClr val="000000"/>
              </a:solidFill>
              <a:latin typeface="Arial"/>
            </a:endParaRPr>
          </a:p>
        </p:txBody>
      </p:sp>
      <p:sp>
        <p:nvSpPr>
          <p:cNvPr id="221" name="PlaceHolder 2"/>
          <p:cNvSpPr>
            <a:spLocks noGrp="1"/>
          </p:cNvSpPr>
          <p:nvPr>
            <p:ph/>
          </p:nvPr>
        </p:nvSpPr>
        <p:spPr>
          <a:xfrm>
            <a:off x="180000" y="900000"/>
            <a:ext cx="7919280" cy="2700000"/>
          </a:xfrm>
          <a:prstGeom prst="rect">
            <a:avLst/>
          </a:prstGeom>
          <a:noFill/>
          <a:ln w="0">
            <a:noFill/>
          </a:ln>
        </p:spPr>
        <p:txBody>
          <a:bodyPr lIns="0" rIns="0" tIns="0" bIns="0" anchor="t">
            <a:normAutofit/>
          </a:bodyPr>
          <a:p>
            <a:pPr indent="0">
              <a:lnSpc>
                <a:spcPct val="100000"/>
              </a:lnSpc>
              <a:buNone/>
            </a:pPr>
            <a:r>
              <a:rPr b="0" i="1" lang="en-AU" sz="2800" spc="-1" strike="noStrike">
                <a:solidFill>
                  <a:srgbClr val="000080"/>
                </a:solidFill>
                <a:latin typeface="Gentium Book Basic"/>
              </a:rPr>
              <a:t>Our data includes:</a:t>
            </a:r>
            <a:endParaRPr b="0" i="1" lang="en-AU" sz="2800" spc="-1" strike="noStrike">
              <a:solidFill>
                <a:srgbClr val="000000"/>
              </a:solidFill>
              <a:latin typeface="Arial"/>
            </a:endParaRPr>
          </a:p>
          <a:p>
            <a:pPr indent="0">
              <a:lnSpc>
                <a:spcPct val="100000"/>
              </a:lnSpc>
              <a:buNone/>
            </a:pPr>
            <a:r>
              <a:rPr b="0" i="1" lang="en-AU" sz="2800" spc="-1" strike="noStrike">
                <a:solidFill>
                  <a:srgbClr val="000080"/>
                </a:solidFill>
                <a:latin typeface="Gentium Book Basic"/>
                <a:ea typeface="Microsoft YaHei"/>
              </a:rPr>
              <a:t>- Buildings - building outlines for all (15 million+) Australian buildings with a roof area at least 9m</a:t>
            </a:r>
            <a:r>
              <a:rPr b="0" i="1" lang="en-AU" sz="2800" spc="-1" strike="noStrike" baseline="33000">
                <a:solidFill>
                  <a:srgbClr val="000080"/>
                </a:solidFill>
                <a:latin typeface="Gentium Book Basic"/>
                <a:ea typeface="Microsoft YaHei"/>
              </a:rPr>
              <a:t>2</a:t>
            </a:r>
            <a:r>
              <a:rPr b="0" i="1" lang="en-AU" sz="2800" spc="-1" strike="noStrike">
                <a:solidFill>
                  <a:srgbClr val="000080"/>
                </a:solidFill>
                <a:latin typeface="Gentium Book Basic"/>
                <a:ea typeface="Microsoft YaHei"/>
              </a:rPr>
              <a:t> </a:t>
            </a:r>
            <a:endParaRPr b="0" i="1" lang="en-AU" sz="2800" spc="-1" strike="noStrike">
              <a:solidFill>
                <a:srgbClr val="000000"/>
              </a:solidFill>
              <a:latin typeface="Arial"/>
            </a:endParaRPr>
          </a:p>
          <a:p>
            <a:pPr indent="0">
              <a:lnSpc>
                <a:spcPct val="100000"/>
              </a:lnSpc>
              <a:buNone/>
            </a:pPr>
            <a:r>
              <a:rPr b="0" i="1" lang="en-AU" sz="2800" spc="-1" strike="noStrike">
                <a:solidFill>
                  <a:srgbClr val="000080"/>
                </a:solidFill>
                <a:latin typeface="Gentium Book Basic"/>
                <a:ea typeface="Microsoft YaHei"/>
              </a:rPr>
              <a:t>- You can also select attributes for the buildings, including; Heights, Addresses, Pools, Solar panelling and building footprints.</a:t>
            </a:r>
            <a:endParaRPr b="0" i="1" lang="en-AU" sz="2800" spc="-1" strike="noStrike">
              <a:solidFill>
                <a:srgbClr val="000000"/>
              </a:solidFill>
              <a:latin typeface="Arial"/>
            </a:endParaRPr>
          </a:p>
          <a:p>
            <a:pPr indent="0">
              <a:lnSpc>
                <a:spcPct val="100000"/>
              </a:lnSpc>
              <a:buNone/>
            </a:pPr>
            <a:endParaRPr b="0" i="1" lang="en-AU" sz="2800" spc="-1" strike="noStrike">
              <a:solidFill>
                <a:srgbClr val="000000"/>
              </a:solidFill>
              <a:latin typeface="Arial"/>
            </a:endParaRPr>
          </a:p>
        </p:txBody>
      </p:sp>
      <p:sp>
        <p:nvSpPr>
          <p:cNvPr id="222"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B17BD091-5A3F-4CE8-8DDF-A24FFF94D458}"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5CE6CFA6-BF22-4829-9D7F-7D8D5619B524}"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180000" y="18000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Commercial GIS suppliers advertising</a:t>
            </a:r>
            <a:endParaRPr b="0" lang="en-AU" sz="3600" spc="-1" strike="noStrike">
              <a:solidFill>
                <a:srgbClr val="000000"/>
              </a:solidFill>
              <a:latin typeface="Arial"/>
            </a:endParaRPr>
          </a:p>
        </p:txBody>
      </p:sp>
      <p:sp>
        <p:nvSpPr>
          <p:cNvPr id="224" name="PlaceHolder 2"/>
          <p:cNvSpPr>
            <a:spLocks noGrp="1"/>
          </p:cNvSpPr>
          <p:nvPr>
            <p:ph/>
          </p:nvPr>
        </p:nvSpPr>
        <p:spPr>
          <a:xfrm>
            <a:off x="180000" y="900000"/>
            <a:ext cx="7919280" cy="2339280"/>
          </a:xfrm>
          <a:prstGeom prst="rect">
            <a:avLst/>
          </a:prstGeom>
          <a:noFill/>
          <a:ln w="0">
            <a:noFill/>
          </a:ln>
        </p:spPr>
        <p:txBody>
          <a:bodyPr lIns="0" rIns="0" tIns="0" bIns="0" anchor="t">
            <a:normAutofit/>
          </a:bodyPr>
          <a:p>
            <a:pPr indent="0">
              <a:lnSpc>
                <a:spcPct val="100000"/>
              </a:lnSpc>
              <a:buNone/>
            </a:pPr>
            <a:r>
              <a:rPr b="0" lang="en-AU" sz="2800" spc="-1" strike="noStrike">
                <a:solidFill>
                  <a:srgbClr val="000080"/>
                </a:solidFill>
                <a:latin typeface="Gentium Book Basic"/>
              </a:rPr>
              <a:t>Our data includes:</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ea typeface="Microsoft YaHei"/>
              </a:rPr>
              <a:t>- Planning data - we provide the Planning attribute for each </a:t>
            </a:r>
            <a:r>
              <a:rPr b="0" i="1" lang="en-AU" sz="2800" spc="-1" strike="noStrike">
                <a:solidFill>
                  <a:srgbClr val="000080"/>
                </a:solidFill>
                <a:latin typeface="Gentium Book Basic"/>
                <a:ea typeface="Microsoft YaHei"/>
              </a:rPr>
              <a:t>cadastral parcel</a:t>
            </a:r>
            <a:r>
              <a:rPr b="0" lang="en-AU" sz="2800" spc="-1" strike="noStrike">
                <a:solidFill>
                  <a:srgbClr val="000080"/>
                </a:solidFill>
                <a:latin typeface="Gentium Book Basic"/>
                <a:ea typeface="Microsoft YaHei"/>
              </a:rPr>
              <a:t>* in any selected area.</a:t>
            </a:r>
            <a:endParaRPr b="0" lang="en-AU" sz="2800" spc="-1" strike="noStrike">
              <a:solidFill>
                <a:srgbClr val="000000"/>
              </a:solidFill>
              <a:latin typeface="Arial"/>
            </a:endParaRPr>
          </a:p>
          <a:p>
            <a:pPr indent="0">
              <a:lnSpc>
                <a:spcPct val="100000"/>
              </a:lnSpc>
              <a:buNone/>
            </a:pPr>
            <a:r>
              <a:rPr b="0" lang="en-AU" sz="2800" spc="-1" strike="noStrike">
                <a:solidFill>
                  <a:srgbClr val="000080"/>
                </a:solidFill>
                <a:latin typeface="Gentium Book Basic"/>
                <a:ea typeface="Microsoft YaHei"/>
              </a:rPr>
              <a:t>- It includes information such as Zone Type and Zone Descriptions.</a:t>
            </a:r>
            <a:endParaRPr b="0" lang="en-AU" sz="2800" spc="-1" strike="noStrike">
              <a:solidFill>
                <a:srgbClr val="000000"/>
              </a:solidFill>
              <a:latin typeface="Arial"/>
            </a:endParaRPr>
          </a:p>
        </p:txBody>
      </p:sp>
      <p:sp>
        <p:nvSpPr>
          <p:cNvPr id="225"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E5C061C6-394C-4E89-BD6B-7D4AC21A7909}"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D8CAD590-CA8A-4546-AC78-9DA8F44BDD4C}"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
        <p:nvSpPr>
          <p:cNvPr id="226" name=""/>
          <p:cNvSpPr/>
          <p:nvPr/>
        </p:nvSpPr>
        <p:spPr>
          <a:xfrm>
            <a:off x="180000" y="4617720"/>
            <a:ext cx="449928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AU" sz="1800" spc="-1" strike="noStrike">
                <a:solidFill>
                  <a:srgbClr val="000000"/>
                </a:solidFill>
                <a:latin typeface="Arial"/>
                <a:ea typeface="DejaVu Sans"/>
              </a:rPr>
              <a:t>* a public record showing details of land ownership, value, size etc for tax purposes</a:t>
            </a:r>
            <a:endParaRPr b="0" lang="en-A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180000" y="18000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Commercial GIS suppliers advertising</a:t>
            </a:r>
            <a:endParaRPr b="0" lang="en-AU" sz="3600" spc="-1" strike="noStrike">
              <a:solidFill>
                <a:srgbClr val="000000"/>
              </a:solidFill>
              <a:latin typeface="Arial"/>
            </a:endParaRPr>
          </a:p>
        </p:txBody>
      </p:sp>
      <p:sp>
        <p:nvSpPr>
          <p:cNvPr id="228" name="PlaceHolder 2"/>
          <p:cNvSpPr>
            <a:spLocks noGrp="1"/>
          </p:cNvSpPr>
          <p:nvPr>
            <p:ph/>
          </p:nvPr>
        </p:nvSpPr>
        <p:spPr>
          <a:xfrm>
            <a:off x="180000" y="900720"/>
            <a:ext cx="6660000" cy="3239280"/>
          </a:xfrm>
          <a:prstGeom prst="rect">
            <a:avLst/>
          </a:prstGeom>
          <a:noFill/>
          <a:ln w="0">
            <a:noFill/>
          </a:ln>
        </p:spPr>
        <p:txBody>
          <a:bodyPr lIns="0" rIns="0" tIns="0" bIns="0" anchor="t">
            <a:normAutofit/>
          </a:bodyPr>
          <a:p>
            <a:pPr indent="0">
              <a:lnSpc>
                <a:spcPct val="100000"/>
              </a:lnSpc>
              <a:buNone/>
            </a:pPr>
            <a:r>
              <a:rPr b="0" i="1" lang="en-AU" sz="2800" spc="-1" strike="noStrike">
                <a:solidFill>
                  <a:srgbClr val="000080"/>
                </a:solidFill>
                <a:latin typeface="Gentium Book Basic"/>
              </a:rPr>
              <a:t>Our APIs* provide:</a:t>
            </a:r>
            <a:endParaRPr b="0" i="1" lang="en-AU" sz="2800" spc="-1" strike="noStrike">
              <a:solidFill>
                <a:srgbClr val="000000"/>
              </a:solidFill>
              <a:latin typeface="Arial"/>
            </a:endParaRPr>
          </a:p>
          <a:p>
            <a:pPr indent="0">
              <a:lnSpc>
                <a:spcPct val="100000"/>
              </a:lnSpc>
              <a:buNone/>
            </a:pPr>
            <a:endParaRPr b="0" i="1" lang="en-AU" sz="2800" spc="-1" strike="noStrike">
              <a:solidFill>
                <a:srgbClr val="000000"/>
              </a:solidFill>
              <a:latin typeface="Arial"/>
            </a:endParaRPr>
          </a:p>
          <a:p>
            <a:pPr indent="0">
              <a:lnSpc>
                <a:spcPct val="100000"/>
              </a:lnSpc>
              <a:buNone/>
            </a:pPr>
            <a:r>
              <a:rPr b="0" i="1" lang="en-AU" sz="2800" spc="-1" strike="noStrike">
                <a:solidFill>
                  <a:srgbClr val="000080"/>
                </a:solidFill>
                <a:latin typeface="Gentium Book Basic"/>
                <a:ea typeface="Microsoft YaHei"/>
              </a:rPr>
              <a:t>- Essential location APIs for property developers. </a:t>
            </a:r>
            <a:endParaRPr b="0" i="1" lang="en-AU" sz="2800" spc="-1" strike="noStrike">
              <a:solidFill>
                <a:srgbClr val="000000"/>
              </a:solidFill>
              <a:latin typeface="Arial"/>
            </a:endParaRPr>
          </a:p>
          <a:p>
            <a:pPr indent="0">
              <a:lnSpc>
                <a:spcPct val="100000"/>
              </a:lnSpc>
              <a:buNone/>
            </a:pPr>
            <a:r>
              <a:rPr b="0" i="1" lang="en-AU" sz="2800" spc="-1" strike="noStrike">
                <a:solidFill>
                  <a:srgbClr val="000080"/>
                </a:solidFill>
                <a:latin typeface="Gentium Book Basic"/>
                <a:ea typeface="Microsoft YaHei"/>
              </a:rPr>
              <a:t>- Our APIs make it easy to spatially enable your applications through address validation and linkage to one of a kind building data.</a:t>
            </a:r>
            <a:endParaRPr b="0" i="1" lang="en-AU" sz="2800" spc="-1" strike="noStrike">
              <a:solidFill>
                <a:srgbClr val="000000"/>
              </a:solidFill>
              <a:latin typeface="Arial"/>
            </a:endParaRPr>
          </a:p>
        </p:txBody>
      </p:sp>
      <p:sp>
        <p:nvSpPr>
          <p:cNvPr id="229"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290B6C7E-7066-4403-8C59-EACBD00BC250}"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D3C8293F-E870-4B11-914E-9F20A352FB87}"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
        <p:nvSpPr>
          <p:cNvPr id="230" name=""/>
          <p:cNvSpPr/>
          <p:nvPr/>
        </p:nvSpPr>
        <p:spPr>
          <a:xfrm>
            <a:off x="180000" y="4617720"/>
            <a:ext cx="449928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AU" sz="1800" spc="-1" strike="noStrike">
                <a:solidFill>
                  <a:srgbClr val="000000"/>
                </a:solidFill>
                <a:latin typeface="Arial"/>
                <a:ea typeface="DejaVu Sans"/>
              </a:rPr>
              <a:t>* Application Program Interface</a:t>
            </a:r>
            <a:endParaRPr b="0" lang="en-AU" sz="1800" spc="-1" strike="noStrike">
              <a:solidFill>
                <a:srgbClr val="000000"/>
              </a:solidFill>
              <a:latin typeface="Arial"/>
            </a:endParaRPr>
          </a:p>
        </p:txBody>
      </p:sp>
      <p:pic>
        <p:nvPicPr>
          <p:cNvPr id="231" name="" descr=""/>
          <p:cNvPicPr/>
          <p:nvPr/>
        </p:nvPicPr>
        <p:blipFill>
          <a:blip r:embed="rId1"/>
          <a:stretch/>
        </p:blipFill>
        <p:spPr>
          <a:xfrm>
            <a:off x="6949080" y="900000"/>
            <a:ext cx="3131640" cy="369540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180000" y="18000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Commercial GIS suppliers advertising</a:t>
            </a:r>
            <a:endParaRPr b="0" lang="en-AU" sz="3600" spc="-1" strike="noStrike">
              <a:solidFill>
                <a:srgbClr val="000000"/>
              </a:solidFill>
              <a:latin typeface="Arial"/>
            </a:endParaRPr>
          </a:p>
        </p:txBody>
      </p:sp>
      <p:sp>
        <p:nvSpPr>
          <p:cNvPr id="233" name="PlaceHolder 2"/>
          <p:cNvSpPr>
            <a:spLocks noGrp="1"/>
          </p:cNvSpPr>
          <p:nvPr>
            <p:ph/>
          </p:nvPr>
        </p:nvSpPr>
        <p:spPr>
          <a:xfrm>
            <a:off x="180000" y="900000"/>
            <a:ext cx="9900720" cy="1080000"/>
          </a:xfrm>
          <a:prstGeom prst="rect">
            <a:avLst/>
          </a:prstGeom>
          <a:noFill/>
          <a:ln w="0">
            <a:noFill/>
          </a:ln>
        </p:spPr>
        <p:txBody>
          <a:bodyPr lIns="0" rIns="0" tIns="0" bIns="0" anchor="t">
            <a:normAutofit fontScale="64999"/>
          </a:bodyPr>
          <a:p>
            <a:pPr indent="0">
              <a:lnSpc>
                <a:spcPct val="100000"/>
              </a:lnSpc>
              <a:buNone/>
            </a:pPr>
            <a:r>
              <a:rPr b="0" i="1" lang="en-AU" sz="2800" spc="-1" strike="noStrike">
                <a:solidFill>
                  <a:srgbClr val="000080"/>
                </a:solidFill>
                <a:latin typeface="Gentium Book Basic"/>
              </a:rPr>
              <a:t>Our APIs* provide:</a:t>
            </a:r>
            <a:endParaRPr b="0" i="1" lang="en-AU" sz="2800" spc="-1" strike="noStrike">
              <a:solidFill>
                <a:srgbClr val="000000"/>
              </a:solidFill>
              <a:latin typeface="Arial"/>
            </a:endParaRPr>
          </a:p>
          <a:p>
            <a:pPr indent="0">
              <a:lnSpc>
                <a:spcPct val="100000"/>
              </a:lnSpc>
              <a:buNone/>
            </a:pPr>
            <a:endParaRPr b="0" i="1" lang="en-AU" sz="2800" spc="-1" strike="noStrike">
              <a:solidFill>
                <a:srgbClr val="000000"/>
              </a:solidFill>
              <a:latin typeface="Arial"/>
            </a:endParaRPr>
          </a:p>
          <a:p>
            <a:pPr indent="0">
              <a:lnSpc>
                <a:spcPct val="100000"/>
              </a:lnSpc>
              <a:buNone/>
            </a:pPr>
            <a:r>
              <a:rPr b="0" i="1" lang="en-AU" sz="2800" spc="-1" strike="noStrike">
                <a:solidFill>
                  <a:srgbClr val="000080"/>
                </a:solidFill>
                <a:latin typeface="Gentium Book Basic"/>
                <a:ea typeface="Microsoft YaHei"/>
              </a:rPr>
              <a:t>- Buildings API - Overcome your data sourcing challenges for a multitude of applications including modelling, 3D visualisations and analysis of the built environment. </a:t>
            </a:r>
            <a:endParaRPr b="0" i="1" lang="en-AU" sz="2800" spc="-1" strike="noStrike">
              <a:solidFill>
                <a:srgbClr val="000000"/>
              </a:solidFill>
              <a:latin typeface="Arial"/>
            </a:endParaRPr>
          </a:p>
          <a:p>
            <a:pPr indent="0">
              <a:lnSpc>
                <a:spcPct val="100000"/>
              </a:lnSpc>
              <a:buNone/>
            </a:pPr>
            <a:endParaRPr b="0" i="1" lang="en-AU" sz="2800" spc="-1" strike="noStrike">
              <a:solidFill>
                <a:srgbClr val="000000"/>
              </a:solidFill>
              <a:latin typeface="Arial"/>
            </a:endParaRPr>
          </a:p>
        </p:txBody>
      </p:sp>
      <p:sp>
        <p:nvSpPr>
          <p:cNvPr id="234"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6DA049AC-33D3-4D91-B102-927379004843}"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397CB4DF-1165-4EA7-9485-7CA0B80D54EC}"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235" name="" descr=""/>
          <p:cNvPicPr/>
          <p:nvPr/>
        </p:nvPicPr>
        <p:blipFill>
          <a:blip r:embed="rId1"/>
          <a:stretch/>
        </p:blipFill>
        <p:spPr>
          <a:xfrm>
            <a:off x="1979280" y="2154960"/>
            <a:ext cx="5580720" cy="288504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180000" y="18000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Commercial GIS suppliers advertising</a:t>
            </a:r>
            <a:endParaRPr b="0" lang="en-AU" sz="3600" spc="-1" strike="noStrike">
              <a:solidFill>
                <a:srgbClr val="000000"/>
              </a:solidFill>
              <a:latin typeface="Arial"/>
            </a:endParaRPr>
          </a:p>
        </p:txBody>
      </p:sp>
      <p:sp>
        <p:nvSpPr>
          <p:cNvPr id="237" name="PlaceHolder 2"/>
          <p:cNvSpPr>
            <a:spLocks noGrp="1"/>
          </p:cNvSpPr>
          <p:nvPr>
            <p:ph/>
          </p:nvPr>
        </p:nvSpPr>
        <p:spPr>
          <a:xfrm>
            <a:off x="180000" y="900000"/>
            <a:ext cx="7919280" cy="3779280"/>
          </a:xfrm>
          <a:prstGeom prst="rect">
            <a:avLst/>
          </a:prstGeom>
          <a:noFill/>
          <a:ln w="0">
            <a:noFill/>
          </a:ln>
        </p:spPr>
        <p:txBody>
          <a:bodyPr lIns="0" rIns="0" tIns="0" bIns="0" anchor="t">
            <a:normAutofit fontScale="87222"/>
          </a:bodyPr>
          <a:p>
            <a:pPr marL="432000" indent="-324000">
              <a:lnSpc>
                <a:spcPct val="100000"/>
              </a:lnSpc>
              <a:spcBef>
                <a:spcPts val="1417"/>
              </a:spcBef>
              <a:buClr>
                <a:srgbClr val="000000"/>
              </a:buClr>
              <a:buSzPct val="45000"/>
              <a:buFont typeface="Wingdings" charset="2"/>
              <a:buChar char=""/>
            </a:pPr>
            <a:r>
              <a:rPr b="0" i="1" lang="en-AU" sz="2200" spc="-1" strike="noStrike">
                <a:solidFill>
                  <a:srgbClr val="000000"/>
                </a:solidFill>
                <a:latin typeface="Arial"/>
              </a:rPr>
              <a:t>(We) help people transform data into actionable insights. Explore with limitless visual analytics.</a:t>
            </a:r>
            <a:endParaRPr b="0" i="1" lang="en-AU" sz="2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i="1" lang="en-AU" sz="2200" spc="-1" strike="noStrike">
                <a:solidFill>
                  <a:srgbClr val="000000"/>
                </a:solidFill>
                <a:latin typeface="Arial"/>
              </a:rPr>
              <a:t>Build dashboards and perform ad hoc analyses in just a few clicks. </a:t>
            </a:r>
            <a:endParaRPr b="0" i="1" lang="en-AU" sz="2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i="1" lang="en-AU" sz="2200" spc="-1" strike="noStrike">
                <a:solidFill>
                  <a:srgbClr val="000000"/>
                </a:solidFill>
                <a:latin typeface="Arial"/>
              </a:rPr>
              <a:t>Share your work with anyone and make an impact on your business. </a:t>
            </a:r>
            <a:endParaRPr b="0" i="1" lang="en-AU" sz="2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i="1" lang="en-AU" sz="2200" spc="-1" strike="noStrike">
                <a:solidFill>
                  <a:srgbClr val="000000"/>
                </a:solidFill>
                <a:latin typeface="Arial"/>
              </a:rPr>
              <a:t>From global enterprises to early-stage startups and small businesses, people everywhere use (us) to see and understand their data.</a:t>
            </a:r>
            <a:endParaRPr b="0" i="1" lang="en-AU" sz="2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i="1" lang="en-AU" sz="2200" spc="-1" strike="noStrike">
                <a:solidFill>
                  <a:srgbClr val="000000"/>
                </a:solidFill>
                <a:latin typeface="Arial"/>
              </a:rPr>
              <a:t>Perform detailed analysis using demographic data and built-in mapping capabilities </a:t>
            </a:r>
            <a:endParaRPr b="0" i="1" lang="en-AU" sz="2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i="1" lang="en-AU" sz="2200" spc="-1" strike="noStrike">
                <a:solidFill>
                  <a:srgbClr val="000000"/>
                </a:solidFill>
                <a:latin typeface="Arial"/>
              </a:rPr>
              <a:t>Present enormous countrywide datasets clearly and allow drill-down to local areas </a:t>
            </a:r>
            <a:endParaRPr b="0" i="1" lang="en-AU" sz="2200" spc="-1" strike="noStrike">
              <a:solidFill>
                <a:srgbClr val="000000"/>
              </a:solidFill>
              <a:latin typeface="Arial"/>
            </a:endParaRPr>
          </a:p>
        </p:txBody>
      </p:sp>
      <p:sp>
        <p:nvSpPr>
          <p:cNvPr id="238"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9E6C09A7-011C-48CC-8408-2BF9E8AF8359}"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B4F696D9-82E3-4706-97D1-E039FBE5A9C1}"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180000"/>
            <a:ext cx="907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What is a Geographic Information System (GIS)?</a:t>
            </a:r>
            <a:endParaRPr b="0" lang="en-AU" sz="4400" spc="-1" strike="noStrike">
              <a:solidFill>
                <a:srgbClr val="000000"/>
              </a:solidFill>
              <a:latin typeface="Arial"/>
            </a:endParaRPr>
          </a:p>
        </p:txBody>
      </p:sp>
      <p:sp>
        <p:nvSpPr>
          <p:cNvPr id="138" name="PlaceHolder 2"/>
          <p:cNvSpPr>
            <a:spLocks noGrp="1"/>
          </p:cNvSpPr>
          <p:nvPr>
            <p:ph/>
          </p:nvPr>
        </p:nvSpPr>
        <p:spPr>
          <a:xfrm>
            <a:off x="504000" y="1440000"/>
            <a:ext cx="9070560" cy="3287160"/>
          </a:xfrm>
          <a:prstGeom prst="rect">
            <a:avLst/>
          </a:prstGeom>
          <a:noFill/>
          <a:ln w="0">
            <a:noFill/>
          </a:ln>
        </p:spPr>
        <p:txBody>
          <a:bodyPr lIns="0" rIns="0" tIns="0" bIns="0" anchor="t">
            <a:normAutofit fontScale="93333"/>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A database of geographic or spatial* data </a:t>
            </a:r>
            <a:r>
              <a:rPr b="1" lang="en-AU" sz="3200" spc="-1" strike="noStrike">
                <a:solidFill>
                  <a:srgbClr val="000099"/>
                </a:solidFill>
                <a:latin typeface="Gentium Book Basic"/>
              </a:rPr>
              <a:t>integrated with</a:t>
            </a:r>
            <a:r>
              <a:rPr b="0" lang="en-AU" sz="3200" spc="-1" strike="noStrike">
                <a:solidFill>
                  <a:srgbClr val="000099"/>
                </a:solidFill>
                <a:latin typeface="Gentium Book Basic"/>
              </a:rPr>
              <a:t> other data sets</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Software tools to manipulate that spatial data</a:t>
            </a:r>
            <a:endParaRPr b="0" lang="en-AU"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search, sort, visualise, analyse, combine</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Related tools and systems, e.g. GPS, satellites, remote sensing</a:t>
            </a:r>
            <a:endParaRPr b="0" lang="en-AU" sz="3200" spc="-1" strike="noStrike">
              <a:solidFill>
                <a:srgbClr val="000000"/>
              </a:solidFill>
              <a:latin typeface="Arial"/>
            </a:endParaRPr>
          </a:p>
        </p:txBody>
      </p:sp>
      <p:sp>
        <p:nvSpPr>
          <p:cNvPr id="139"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4B9F48AB-AE0C-4EA0-A637-A64510084805}"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34F642E3-488F-4DC7-8BE7-C1BA44046701}"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
        <p:nvSpPr>
          <p:cNvPr id="140" name=""/>
          <p:cNvSpPr/>
          <p:nvPr/>
        </p:nvSpPr>
        <p:spPr>
          <a:xfrm>
            <a:off x="5220000" y="4873680"/>
            <a:ext cx="413928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AU" sz="1800" spc="-1" strike="noStrike">
                <a:solidFill>
                  <a:srgbClr val="000000"/>
                </a:solidFill>
                <a:latin typeface="Arial"/>
                <a:ea typeface="DejaVu Sans"/>
              </a:rPr>
              <a:t>* Spatial data – data related to position</a:t>
            </a:r>
            <a:endParaRPr b="0" lang="en-A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180000" y="18000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Commercial GIS suppliers advertising</a:t>
            </a:r>
            <a:endParaRPr b="0" lang="en-AU" sz="3600" spc="-1" strike="noStrike">
              <a:solidFill>
                <a:srgbClr val="000000"/>
              </a:solidFill>
              <a:latin typeface="Arial"/>
            </a:endParaRPr>
          </a:p>
        </p:txBody>
      </p:sp>
      <p:sp>
        <p:nvSpPr>
          <p:cNvPr id="240" name="PlaceHolder 2"/>
          <p:cNvSpPr>
            <a:spLocks noGrp="1"/>
          </p:cNvSpPr>
          <p:nvPr>
            <p:ph/>
          </p:nvPr>
        </p:nvSpPr>
        <p:spPr>
          <a:xfrm>
            <a:off x="180000" y="1800000"/>
            <a:ext cx="4140000" cy="2340000"/>
          </a:xfrm>
          <a:prstGeom prst="rect">
            <a:avLst/>
          </a:prstGeom>
          <a:noFill/>
          <a:ln w="0">
            <a:noFill/>
          </a:ln>
        </p:spPr>
        <p:txBody>
          <a:bodyPr lIns="0" rIns="0" tIns="0" bIns="0" anchor="t">
            <a:normAutofit fontScale="93333" lnSpcReduction="20000"/>
          </a:bodyPr>
          <a:p>
            <a:pPr marL="432000" indent="-324000">
              <a:lnSpc>
                <a:spcPct val="100000"/>
              </a:lnSpc>
              <a:spcBef>
                <a:spcPts val="1417"/>
              </a:spcBef>
              <a:buClr>
                <a:srgbClr val="000000"/>
              </a:buClr>
              <a:buSzPct val="45000"/>
              <a:buFont typeface="Wingdings" charset="2"/>
              <a:buChar char=""/>
            </a:pPr>
            <a:r>
              <a:rPr b="0" i="1" lang="en-AU" sz="2200" spc="-1" strike="noStrike">
                <a:solidFill>
                  <a:srgbClr val="000000"/>
                </a:solidFill>
                <a:latin typeface="Arial"/>
              </a:rPr>
              <a:t>Analyse geographical buying behaviour based on product types </a:t>
            </a:r>
            <a:endParaRPr b="0" i="1" lang="en-AU" sz="2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i="1" lang="en-AU" sz="2200" spc="-1" strike="noStrike">
                <a:solidFill>
                  <a:srgbClr val="000000"/>
                </a:solidFill>
                <a:latin typeface="Arial"/>
              </a:rPr>
              <a:t>Identify and mitigate risk and efficiencies across geographies </a:t>
            </a:r>
            <a:endParaRPr b="0" i="1" lang="en-AU" sz="2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i="1" lang="en-AU" sz="2200" spc="-1" strike="noStrike">
                <a:solidFill>
                  <a:srgbClr val="000000"/>
                </a:solidFill>
                <a:latin typeface="Arial"/>
              </a:rPr>
              <a:t>Analyse revenue and profit by region</a:t>
            </a:r>
            <a:endParaRPr b="0" i="1" lang="en-AU" sz="2200" spc="-1" strike="noStrike">
              <a:solidFill>
                <a:srgbClr val="000000"/>
              </a:solidFill>
              <a:latin typeface="Arial"/>
            </a:endParaRPr>
          </a:p>
        </p:txBody>
      </p:sp>
      <p:sp>
        <p:nvSpPr>
          <p:cNvPr id="241"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30385163-5D1C-4DCC-B523-D65927FC9A22}"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5A84D9BE-CB0B-4E50-A884-A0F91B18F45D}"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242" name="" descr=""/>
          <p:cNvPicPr/>
          <p:nvPr/>
        </p:nvPicPr>
        <p:blipFill>
          <a:blip r:embed="rId1"/>
          <a:stretch/>
        </p:blipFill>
        <p:spPr>
          <a:xfrm>
            <a:off x="4500000" y="1440000"/>
            <a:ext cx="5580720" cy="298116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180000" y="18000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Commercial GIS suppliers advertising</a:t>
            </a:r>
            <a:endParaRPr b="0" lang="en-AU" sz="3600" spc="-1" strike="noStrike">
              <a:solidFill>
                <a:srgbClr val="000000"/>
              </a:solidFill>
              <a:latin typeface="Arial"/>
            </a:endParaRPr>
          </a:p>
        </p:txBody>
      </p:sp>
      <p:sp>
        <p:nvSpPr>
          <p:cNvPr id="244" name="PlaceHolder 2"/>
          <p:cNvSpPr>
            <a:spLocks noGrp="1"/>
          </p:cNvSpPr>
          <p:nvPr>
            <p:ph/>
          </p:nvPr>
        </p:nvSpPr>
        <p:spPr>
          <a:xfrm>
            <a:off x="180000" y="900000"/>
            <a:ext cx="4320000" cy="377928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i="1" lang="en-AU" sz="2200" spc="-1" strike="noStrike">
                <a:solidFill>
                  <a:srgbClr val="000000"/>
                </a:solidFill>
                <a:latin typeface="Arial"/>
              </a:rPr>
              <a:t>A happy customer said:</a:t>
            </a:r>
            <a:endParaRPr b="0" i="1" lang="en-AU" sz="2200" spc="-1" strike="noStrike">
              <a:solidFill>
                <a:srgbClr val="000000"/>
              </a:solidFill>
              <a:latin typeface="Arial"/>
            </a:endParaRPr>
          </a:p>
          <a:p>
            <a:pPr marL="432000" indent="0">
              <a:lnSpc>
                <a:spcPct val="100000"/>
              </a:lnSpc>
              <a:spcBef>
                <a:spcPts val="1417"/>
              </a:spcBef>
              <a:buNone/>
            </a:pPr>
            <a:r>
              <a:rPr b="0" i="1" lang="en-AU" sz="2200" spc="-1" strike="noStrike">
                <a:solidFill>
                  <a:srgbClr val="000000"/>
                </a:solidFill>
                <a:latin typeface="Arial"/>
              </a:rPr>
              <a:t>When you see the data on the map, you can actually see what it means and what the different regions are</a:t>
            </a:r>
            <a:endParaRPr b="0" i="1" lang="en-AU" sz="2200" spc="-1" strike="noStrike">
              <a:solidFill>
                <a:srgbClr val="000000"/>
              </a:solidFill>
              <a:latin typeface="Arial"/>
            </a:endParaRPr>
          </a:p>
        </p:txBody>
      </p:sp>
      <p:sp>
        <p:nvSpPr>
          <p:cNvPr id="245"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F345DCFE-704F-4C31-9EF9-BE445E0958E9}"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A397A250-0207-4D42-BB77-EFB9685FEE63}"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246" name="" descr=""/>
          <p:cNvPicPr/>
          <p:nvPr/>
        </p:nvPicPr>
        <p:blipFill>
          <a:blip r:embed="rId1"/>
          <a:stretch/>
        </p:blipFill>
        <p:spPr>
          <a:xfrm>
            <a:off x="4739400" y="2026800"/>
            <a:ext cx="5341320" cy="364212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58CD4811-11A4-4FEA-AE9E-1112FADDD3ED}"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018E5E38-B3B3-4512-8963-43F1D5895F2D}"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
        <p:nvSpPr>
          <p:cNvPr id="248" name=""/>
          <p:cNvSpPr/>
          <p:nvPr/>
        </p:nvSpPr>
        <p:spPr>
          <a:xfrm>
            <a:off x="540000" y="180000"/>
            <a:ext cx="7379640" cy="503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AU" sz="2200" spc="-1" strike="noStrike">
                <a:solidFill>
                  <a:srgbClr val="0000ff"/>
                </a:solidFill>
                <a:latin typeface="Arial"/>
              </a:rPr>
              <a:t>Some interesting GIS videos – commercial and otherwise </a:t>
            </a:r>
            <a:endParaRPr b="0" lang="en-AU" sz="2200" spc="-1" strike="noStrike">
              <a:solidFill>
                <a:srgbClr val="000000"/>
              </a:solidFill>
              <a:latin typeface="Arial"/>
            </a:endParaRPr>
          </a:p>
          <a:p>
            <a:pPr>
              <a:lnSpc>
                <a:spcPct val="100000"/>
              </a:lnSpc>
            </a:pPr>
            <a:r>
              <a:rPr b="0" lang="en-AU" sz="2200" spc="-1" strike="noStrike">
                <a:solidFill>
                  <a:srgbClr val="0000ff"/>
                </a:solidFill>
                <a:latin typeface="Arial"/>
              </a:rPr>
              <a:t>(internet required)</a:t>
            </a:r>
            <a:endParaRPr b="0" lang="en-AU" sz="2200" spc="-1" strike="noStrike">
              <a:solidFill>
                <a:srgbClr val="000000"/>
              </a:solidFill>
              <a:latin typeface="Arial"/>
            </a:endParaRPr>
          </a:p>
          <a:p>
            <a:pPr>
              <a:lnSpc>
                <a:spcPct val="100000"/>
              </a:lnSpc>
            </a:pPr>
            <a:endParaRPr b="0" lang="en-AU" sz="2200" spc="-1" strike="noStrike">
              <a:solidFill>
                <a:srgbClr val="000000"/>
              </a:solidFill>
              <a:latin typeface="Arial"/>
            </a:endParaRPr>
          </a:p>
          <a:p>
            <a:pPr>
              <a:lnSpc>
                <a:spcPct val="100000"/>
              </a:lnSpc>
            </a:pPr>
            <a:r>
              <a:rPr b="0" lang="en-AU" sz="1800" spc="-1" strike="noStrike">
                <a:solidFill>
                  <a:srgbClr val="000000"/>
                </a:solidFill>
                <a:latin typeface="Arial"/>
              </a:rPr>
              <a:t>- </a:t>
            </a:r>
            <a:r>
              <a:rPr b="0" lang="en-AU" sz="1800" spc="-1" strike="noStrike" u="sng">
                <a:solidFill>
                  <a:srgbClr val="0000ff"/>
                </a:solidFill>
                <a:uFillTx/>
                <a:latin typeface="Arial"/>
                <a:hlinkClick r:id="rId1"/>
              </a:rPr>
              <a:t>satellite imagery and remote access</a:t>
            </a:r>
            <a:r>
              <a:rPr b="0" lang="en-AU" sz="1800" spc="-1" strike="noStrike">
                <a:solidFill>
                  <a:srgbClr val="000000"/>
                </a:solidFill>
                <a:latin typeface="Arial"/>
              </a:rPr>
              <a:t> (Length 2:34) (Dated 2019)</a:t>
            </a:r>
            <a:endParaRPr b="0" lang="en-AU" sz="1800" spc="-1" strike="noStrike">
              <a:solidFill>
                <a:srgbClr val="000000"/>
              </a:solidFill>
              <a:latin typeface="Arial"/>
            </a:endParaRPr>
          </a:p>
          <a:p>
            <a:pPr>
              <a:lnSpc>
                <a:spcPct val="100000"/>
              </a:lnSpc>
            </a:pPr>
            <a:endParaRPr b="0" lang="en-AU" sz="1800" spc="-1" strike="noStrike">
              <a:solidFill>
                <a:srgbClr val="000000"/>
              </a:solidFill>
              <a:latin typeface="Arial"/>
            </a:endParaRPr>
          </a:p>
          <a:p>
            <a:pPr>
              <a:lnSpc>
                <a:spcPct val="100000"/>
              </a:lnSpc>
            </a:pPr>
            <a:r>
              <a:rPr b="0" lang="en-AU" sz="1800" spc="-1" strike="noStrike">
                <a:solidFill>
                  <a:srgbClr val="000000"/>
                </a:solidFill>
                <a:latin typeface="Arial"/>
              </a:rPr>
              <a:t>- </a:t>
            </a:r>
            <a:r>
              <a:rPr b="0" lang="en-AU" sz="1800" spc="-1" strike="noStrike" u="sng">
                <a:solidFill>
                  <a:srgbClr val="0000ff"/>
                </a:solidFill>
                <a:uFillTx/>
                <a:latin typeface="Arial"/>
                <a:hlinkClick r:id="rId2"/>
              </a:rPr>
              <a:t>Spatial analysis with Arc GIS</a:t>
            </a:r>
            <a:r>
              <a:rPr b="0" lang="en-AU" sz="1800" spc="-1" strike="noStrike">
                <a:solidFill>
                  <a:srgbClr val="000000"/>
                </a:solidFill>
                <a:latin typeface="Arial"/>
              </a:rPr>
              <a:t> (2:20) (2018)</a:t>
            </a:r>
            <a:endParaRPr b="0" lang="en-AU" sz="1800" spc="-1" strike="noStrike">
              <a:solidFill>
                <a:srgbClr val="000000"/>
              </a:solidFill>
              <a:latin typeface="Arial"/>
            </a:endParaRPr>
          </a:p>
          <a:p>
            <a:pPr>
              <a:lnSpc>
                <a:spcPct val="100000"/>
              </a:lnSpc>
            </a:pPr>
            <a:endParaRPr b="0" lang="en-AU" sz="1800" spc="-1" strike="noStrike">
              <a:solidFill>
                <a:srgbClr val="000000"/>
              </a:solidFill>
              <a:latin typeface="Arial"/>
            </a:endParaRPr>
          </a:p>
          <a:p>
            <a:pPr>
              <a:lnSpc>
                <a:spcPct val="100000"/>
              </a:lnSpc>
            </a:pPr>
            <a:r>
              <a:rPr b="0" lang="en-AU" sz="1800" spc="-1" strike="noStrike">
                <a:solidFill>
                  <a:srgbClr val="000000"/>
                </a:solidFill>
                <a:latin typeface="Arial"/>
              </a:rPr>
              <a:t>- </a:t>
            </a:r>
            <a:r>
              <a:rPr b="0" lang="en-AU" sz="1800" spc="-1" strike="noStrike" u="sng">
                <a:solidFill>
                  <a:srgbClr val="0000ff"/>
                </a:solidFill>
                <a:uFillTx/>
                <a:latin typeface="Arial"/>
                <a:hlinkClick r:id="rId3"/>
              </a:rPr>
              <a:t>Intro to GIS: Geo Info Systems Fundamentals</a:t>
            </a:r>
            <a:r>
              <a:rPr b="0" lang="en-AU" sz="1800" spc="-1" strike="noStrike">
                <a:solidFill>
                  <a:srgbClr val="000000"/>
                </a:solidFill>
                <a:latin typeface="Arial"/>
              </a:rPr>
              <a:t> (2:46) (2014)</a:t>
            </a:r>
            <a:endParaRPr b="0" lang="en-AU" sz="1800" spc="-1" strike="noStrike">
              <a:solidFill>
                <a:srgbClr val="000000"/>
              </a:solidFill>
              <a:latin typeface="Arial"/>
            </a:endParaRPr>
          </a:p>
          <a:p>
            <a:pPr>
              <a:lnSpc>
                <a:spcPct val="100000"/>
              </a:lnSpc>
            </a:pPr>
            <a:endParaRPr b="0" lang="en-AU" sz="1800" spc="-1" strike="noStrike">
              <a:solidFill>
                <a:srgbClr val="000000"/>
              </a:solidFill>
              <a:latin typeface="Arial"/>
            </a:endParaRPr>
          </a:p>
          <a:p>
            <a:pPr>
              <a:lnSpc>
                <a:spcPct val="100000"/>
              </a:lnSpc>
            </a:pPr>
            <a:r>
              <a:rPr b="0" lang="en-AU" sz="1800" spc="-1" strike="noStrike">
                <a:solidFill>
                  <a:srgbClr val="000000"/>
                </a:solidFill>
                <a:latin typeface="Arial"/>
              </a:rPr>
              <a:t>- </a:t>
            </a:r>
            <a:r>
              <a:rPr b="0" lang="en-AU" sz="1800" spc="-1" strike="noStrike" u="sng">
                <a:solidFill>
                  <a:srgbClr val="0000ff"/>
                </a:solidFill>
                <a:uFillTx/>
                <a:latin typeface="Arial"/>
                <a:hlinkClick r:id="rId4"/>
              </a:rPr>
              <a:t>How one NASA image tells dozens of stories</a:t>
            </a:r>
            <a:r>
              <a:rPr b="0" lang="en-AU" sz="1800" spc="-1" strike="noStrike">
                <a:solidFill>
                  <a:srgbClr val="000000"/>
                </a:solidFill>
                <a:latin typeface="Arial"/>
              </a:rPr>
              <a:t> (5:42) (2019)</a:t>
            </a:r>
            <a:endParaRPr b="0" lang="en-AU" sz="1800" spc="-1" strike="noStrike">
              <a:solidFill>
                <a:srgbClr val="000000"/>
              </a:solidFill>
              <a:latin typeface="Arial"/>
            </a:endParaRPr>
          </a:p>
          <a:p>
            <a:pPr>
              <a:lnSpc>
                <a:spcPct val="100000"/>
              </a:lnSpc>
            </a:pPr>
            <a:endParaRPr b="0" lang="en-AU" sz="1800" spc="-1" strike="noStrike">
              <a:solidFill>
                <a:srgbClr val="000000"/>
              </a:solidFill>
              <a:latin typeface="Arial"/>
            </a:endParaRPr>
          </a:p>
          <a:p>
            <a:pPr>
              <a:lnSpc>
                <a:spcPct val="100000"/>
              </a:lnSpc>
            </a:pPr>
            <a:r>
              <a:rPr b="0" lang="en-AU" sz="1800" spc="-1" strike="noStrike">
                <a:solidFill>
                  <a:srgbClr val="000000"/>
                </a:solidFill>
                <a:latin typeface="Arial"/>
              </a:rPr>
              <a:t>- </a:t>
            </a:r>
            <a:r>
              <a:rPr b="0" lang="en-AU" sz="1800" spc="-1" strike="noStrike" u="sng">
                <a:solidFill>
                  <a:srgbClr val="0000ff"/>
                </a:solidFill>
                <a:uFillTx/>
                <a:latin typeface="Arial"/>
                <a:hlinkClick r:id="rId5"/>
              </a:rPr>
              <a:t>How To Do Aerial Archaeology From Your Home</a:t>
            </a:r>
            <a:r>
              <a:rPr b="0" lang="en-AU" sz="1800" spc="-1" strike="noStrike">
                <a:solidFill>
                  <a:srgbClr val="000000"/>
                </a:solidFill>
                <a:latin typeface="Arial"/>
              </a:rPr>
              <a:t> (6:34) (2020)</a:t>
            </a:r>
            <a:endParaRPr b="0" lang="en-AU" sz="1800" spc="-1" strike="noStrike">
              <a:solidFill>
                <a:srgbClr val="000000"/>
              </a:solidFill>
              <a:latin typeface="Arial"/>
            </a:endParaRPr>
          </a:p>
          <a:p>
            <a:pPr>
              <a:lnSpc>
                <a:spcPct val="100000"/>
              </a:lnSpc>
            </a:pPr>
            <a:endParaRPr b="0" lang="en-AU" sz="1800" spc="-1" strike="noStrike">
              <a:solidFill>
                <a:srgbClr val="000000"/>
              </a:solidFill>
              <a:latin typeface="Arial"/>
            </a:endParaRPr>
          </a:p>
          <a:p>
            <a:pPr>
              <a:lnSpc>
                <a:spcPct val="100000"/>
              </a:lnSpc>
            </a:pPr>
            <a:r>
              <a:rPr b="0" lang="en-AU" sz="1800" spc="-1" strike="noStrike">
                <a:solidFill>
                  <a:srgbClr val="000000"/>
                </a:solidFill>
                <a:latin typeface="Arial"/>
              </a:rPr>
              <a:t>- </a:t>
            </a:r>
            <a:r>
              <a:rPr b="0" lang="en-AU" sz="1800" spc="-1" strike="noStrike" u="sng">
                <a:solidFill>
                  <a:srgbClr val="0000ff"/>
                </a:solidFill>
                <a:uFillTx/>
                <a:latin typeface="Arial"/>
                <a:hlinkClick r:id="rId6"/>
              </a:rPr>
              <a:t>Intro to GIS and Science</a:t>
            </a:r>
            <a:r>
              <a:rPr b="0" lang="en-AU" sz="1800" spc="-1" strike="noStrike">
                <a:solidFill>
                  <a:srgbClr val="000000"/>
                </a:solidFill>
                <a:latin typeface="Arial"/>
              </a:rPr>
              <a:t> (9:59) (2012)</a:t>
            </a:r>
            <a:endParaRPr b="0" lang="en-AU" sz="1800" spc="-1" strike="noStrike">
              <a:solidFill>
                <a:srgbClr val="000000"/>
              </a:solidFill>
              <a:latin typeface="Arial"/>
            </a:endParaRPr>
          </a:p>
          <a:p>
            <a:pPr>
              <a:lnSpc>
                <a:spcPct val="100000"/>
              </a:lnSpc>
            </a:pPr>
            <a:endParaRPr b="0" lang="en-AU" sz="1800" spc="-1" strike="noStrike">
              <a:solidFill>
                <a:srgbClr val="000000"/>
              </a:solidFill>
              <a:latin typeface="Arial"/>
            </a:endParaRPr>
          </a:p>
          <a:p>
            <a:pPr>
              <a:lnSpc>
                <a:spcPct val="100000"/>
              </a:lnSpc>
            </a:pPr>
            <a:r>
              <a:rPr b="0" i="1" lang="en-AU" sz="1300" spc="-1" strike="noStrike">
                <a:solidFill>
                  <a:srgbClr val="000000"/>
                </a:solidFill>
                <a:latin typeface="Arial"/>
              </a:rPr>
              <a:t>Email mark@vcedata.com to let me know of other good, short GIS videos</a:t>
            </a:r>
            <a:endParaRPr b="0" lang="en-AU" sz="1300" spc="-1" strike="noStrike">
              <a:solidFill>
                <a:srgbClr val="000000"/>
              </a:solidFill>
              <a:latin typeface="Arial"/>
            </a:endParaRPr>
          </a:p>
          <a:p>
            <a:pPr>
              <a:lnSpc>
                <a:spcPct val="100000"/>
              </a:lnSpc>
            </a:pPr>
            <a:r>
              <a:rPr b="0" i="1" lang="en-AU" sz="1300" spc="-1" strike="noStrike">
                <a:solidFill>
                  <a:srgbClr val="000000"/>
                </a:solidFill>
                <a:latin typeface="Arial"/>
              </a:rPr>
              <a:t>Also please tell me if any of the above links die</a:t>
            </a:r>
            <a:endParaRPr b="0" lang="en-AU" sz="1300" spc="-1" strike="noStrike">
              <a:solidFill>
                <a:srgbClr val="000000"/>
              </a:solidFill>
              <a:latin typeface="Arial"/>
            </a:endParaRPr>
          </a:p>
          <a:p>
            <a:pPr>
              <a:lnSpc>
                <a:spcPct val="100000"/>
              </a:lnSpc>
            </a:pPr>
            <a:endParaRPr b="0" lang="en-AU" sz="1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540360" y="36036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ea typeface="Microsoft YaHei"/>
              </a:rPr>
              <a:t>Places for further research and datasets</a:t>
            </a:r>
            <a:endParaRPr b="0" lang="en-AU" sz="3600" spc="-1" strike="noStrike">
              <a:solidFill>
                <a:srgbClr val="000000"/>
              </a:solidFill>
              <a:latin typeface="Arial"/>
            </a:endParaRPr>
          </a:p>
        </p:txBody>
      </p:sp>
      <p:sp>
        <p:nvSpPr>
          <p:cNvPr id="250"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C2839EA7-68D4-462B-9262-181E13A63EC8}"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88B67938-1C66-4E1C-9956-D4EC947FDC33}"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
        <p:nvSpPr>
          <p:cNvPr id="251" name=""/>
          <p:cNvSpPr/>
          <p:nvPr/>
        </p:nvSpPr>
        <p:spPr>
          <a:xfrm>
            <a:off x="540000" y="1080000"/>
            <a:ext cx="8999640" cy="1881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AU" sz="1800" spc="-1" strike="noStrike">
                <a:solidFill>
                  <a:srgbClr val="000000"/>
                </a:solidFill>
                <a:latin typeface="Arial"/>
              </a:rPr>
              <a:t>http://services.ga.gov.au – Aust govt geoscience data services</a:t>
            </a:r>
            <a:endParaRPr b="0" lang="en-AU" sz="1800" spc="-1" strike="noStrike">
              <a:solidFill>
                <a:srgbClr val="000000"/>
              </a:solidFill>
              <a:latin typeface="Arial"/>
            </a:endParaRPr>
          </a:p>
          <a:p>
            <a:pPr>
              <a:lnSpc>
                <a:spcPct val="100000"/>
              </a:lnSpc>
            </a:pPr>
            <a:r>
              <a:rPr b="0" lang="en-AU" sz="1800" spc="-1" strike="noStrike">
                <a:solidFill>
                  <a:srgbClr val="000000"/>
                </a:solidFill>
                <a:latin typeface="Arial"/>
              </a:rPr>
              <a:t>https://data.gov.au/ - govt data sets online</a:t>
            </a:r>
            <a:endParaRPr b="0" lang="en-AU" sz="1800" spc="-1" strike="noStrike">
              <a:solidFill>
                <a:srgbClr val="000000"/>
              </a:solidFill>
              <a:latin typeface="Arial"/>
            </a:endParaRPr>
          </a:p>
          <a:p>
            <a:pPr>
              <a:lnSpc>
                <a:spcPct val="100000"/>
              </a:lnSpc>
            </a:pPr>
            <a:r>
              <a:rPr b="0" lang="en-AU" sz="1800" spc="-1" strike="noStrike">
                <a:solidFill>
                  <a:srgbClr val="000000"/>
                </a:solidFill>
                <a:latin typeface="Arial"/>
              </a:rPr>
              <a:t>https://www.gislounge.com/ - GIS data introduction</a:t>
            </a:r>
            <a:endParaRPr b="0" lang="en-AU" sz="1800" spc="-1" strike="noStrike">
              <a:solidFill>
                <a:srgbClr val="000000"/>
              </a:solidFill>
              <a:latin typeface="Arial"/>
            </a:endParaRPr>
          </a:p>
          <a:p>
            <a:pPr>
              <a:lnSpc>
                <a:spcPct val="100000"/>
              </a:lnSpc>
            </a:pPr>
            <a:r>
              <a:rPr b="0" lang="en-AU" sz="1800" spc="-1" strike="noStrike">
                <a:solidFill>
                  <a:srgbClr val="000000"/>
                </a:solidFill>
                <a:latin typeface="Arial"/>
              </a:rPr>
              <a:t>https://www.geoscience.gov.au/web-services</a:t>
            </a:r>
            <a:endParaRPr b="0" lang="en-AU" sz="1800" spc="-1" strike="noStrike">
              <a:solidFill>
                <a:srgbClr val="000000"/>
              </a:solidFill>
              <a:latin typeface="Arial"/>
            </a:endParaRPr>
          </a:p>
          <a:p>
            <a:pPr>
              <a:lnSpc>
                <a:spcPct val="100000"/>
              </a:lnSpc>
            </a:pPr>
            <a:r>
              <a:rPr b="0" lang="en-AU" sz="1800" spc="-1" strike="noStrike">
                <a:solidFill>
                  <a:srgbClr val="000000"/>
                </a:solidFill>
                <a:latin typeface="Arial"/>
              </a:rPr>
              <a:t>https://esriaustralia.com.au – a sample GIS software supplier</a:t>
            </a:r>
            <a:endParaRPr b="0" lang="en-AU" sz="1800" spc="-1" strike="noStrike">
              <a:solidFill>
                <a:srgbClr val="000000"/>
              </a:solidFill>
              <a:latin typeface="Arial"/>
            </a:endParaRPr>
          </a:p>
          <a:p>
            <a:pPr>
              <a:lnSpc>
                <a:spcPct val="100000"/>
              </a:lnSpc>
            </a:pPr>
            <a:endParaRPr b="0" lang="en-AU" sz="1800" spc="-1" strike="noStrike">
              <a:solidFill>
                <a:srgbClr val="000000"/>
              </a:solidFill>
              <a:latin typeface="Arial"/>
            </a:endParaRPr>
          </a:p>
          <a:p>
            <a:pPr>
              <a:lnSpc>
                <a:spcPct val="100000"/>
              </a:lnSpc>
            </a:pPr>
            <a:endParaRPr b="0" lang="en-A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 name="" descr=""/>
          <p:cNvPicPr/>
          <p:nvPr/>
        </p:nvPicPr>
        <p:blipFill>
          <a:blip r:embed="rId1"/>
          <a:stretch/>
        </p:blipFill>
        <p:spPr>
          <a:xfrm>
            <a:off x="5472000" y="1296000"/>
            <a:ext cx="4500360" cy="3483720"/>
          </a:xfrm>
          <a:prstGeom prst="rect">
            <a:avLst/>
          </a:prstGeom>
          <a:ln w="0">
            <a:noFill/>
          </a:ln>
        </p:spPr>
      </p:pic>
      <p:sp>
        <p:nvSpPr>
          <p:cNvPr id="253" name="PlaceHolder 1"/>
          <p:cNvSpPr>
            <a:spLocks noGrp="1"/>
          </p:cNvSpPr>
          <p:nvPr>
            <p:ph type="title"/>
          </p:nvPr>
        </p:nvSpPr>
        <p:spPr>
          <a:xfrm>
            <a:off x="540360" y="360360"/>
            <a:ext cx="7919280" cy="539280"/>
          </a:xfrm>
          <a:prstGeom prst="rect">
            <a:avLst/>
          </a:prstGeom>
          <a:noFill/>
          <a:ln w="0">
            <a:noFill/>
          </a:ln>
        </p:spPr>
        <p:txBody>
          <a:bodyPr lIns="0" rIns="0" tIns="0" bIns="0" anchor="ctr">
            <a:noAutofit/>
          </a:bodyPr>
          <a:p>
            <a:pPr indent="0">
              <a:lnSpc>
                <a:spcPct val="100000"/>
              </a:lnSpc>
              <a:buNone/>
            </a:pPr>
            <a:r>
              <a:rPr b="0" lang="en-AU" sz="3600" spc="-1" strike="noStrike">
                <a:solidFill>
                  <a:srgbClr val="000080"/>
                </a:solidFill>
                <a:latin typeface="Gentium Book Basic"/>
              </a:rPr>
              <a:t>A final thought...</a:t>
            </a:r>
            <a:endParaRPr b="0" lang="en-AU" sz="3600" spc="-1" strike="noStrike">
              <a:solidFill>
                <a:srgbClr val="000000"/>
              </a:solidFill>
              <a:latin typeface="Arial"/>
            </a:endParaRPr>
          </a:p>
        </p:txBody>
      </p:sp>
      <p:sp>
        <p:nvSpPr>
          <p:cNvPr id="254" name=""/>
          <p:cNvSpPr/>
          <p:nvPr/>
        </p:nvSpPr>
        <p:spPr>
          <a:xfrm>
            <a:off x="-1044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7684C405-A6C6-4B99-98DD-D05A1795AB8E}"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1CF1CD00-FAD6-4B64-B469-66367B001122}"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
        <p:nvSpPr>
          <p:cNvPr id="255" name=""/>
          <p:cNvSpPr/>
          <p:nvPr/>
        </p:nvSpPr>
        <p:spPr>
          <a:xfrm>
            <a:off x="252000" y="972000"/>
            <a:ext cx="5939640" cy="4168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AU" sz="2400" spc="-1" strike="noStrike">
                <a:solidFill>
                  <a:srgbClr val="000000"/>
                </a:solidFill>
                <a:latin typeface="Arial"/>
              </a:rPr>
              <a:t>GIS seems to be the elephant in the ICT room.</a:t>
            </a:r>
            <a:endParaRPr b="0" lang="en-AU" sz="2400" spc="-1" strike="noStrike">
              <a:solidFill>
                <a:srgbClr val="000000"/>
              </a:solidFill>
              <a:latin typeface="Arial"/>
            </a:endParaRPr>
          </a:p>
          <a:p>
            <a:pPr>
              <a:lnSpc>
                <a:spcPct val="100000"/>
              </a:lnSpc>
            </a:pPr>
            <a:endParaRPr b="0" lang="en-AU" sz="2400" spc="-1" strike="noStrike">
              <a:solidFill>
                <a:srgbClr val="000000"/>
              </a:solidFill>
              <a:latin typeface="Arial"/>
            </a:endParaRPr>
          </a:p>
          <a:p>
            <a:pPr>
              <a:lnSpc>
                <a:spcPct val="100000"/>
              </a:lnSpc>
            </a:pPr>
            <a:r>
              <a:rPr b="0" lang="en-AU" sz="2400" spc="-1" strike="noStrike">
                <a:solidFill>
                  <a:srgbClr val="000000"/>
                </a:solidFill>
                <a:latin typeface="Arial"/>
              </a:rPr>
              <a:t>It includes nearly all computer/communication/scientific/social areas of study and expertise.</a:t>
            </a:r>
            <a:endParaRPr b="0" lang="en-AU" sz="2400" spc="-1" strike="noStrike">
              <a:solidFill>
                <a:srgbClr val="000000"/>
              </a:solidFill>
              <a:latin typeface="Arial"/>
            </a:endParaRPr>
          </a:p>
          <a:p>
            <a:pPr>
              <a:lnSpc>
                <a:spcPct val="100000"/>
              </a:lnSpc>
            </a:pPr>
            <a:endParaRPr b="0" lang="en-AU" sz="2400" spc="-1" strike="noStrike">
              <a:solidFill>
                <a:srgbClr val="000000"/>
              </a:solidFill>
              <a:latin typeface="Arial"/>
            </a:endParaRPr>
          </a:p>
          <a:p>
            <a:pPr>
              <a:lnSpc>
                <a:spcPct val="100000"/>
              </a:lnSpc>
            </a:pPr>
            <a:r>
              <a:rPr b="0" lang="en-AU" sz="2400" spc="-1" strike="noStrike">
                <a:solidFill>
                  <a:srgbClr val="000000"/>
                </a:solidFill>
                <a:latin typeface="Arial"/>
              </a:rPr>
              <a:t>It is BIG BUSINESS, and is growing.</a:t>
            </a:r>
            <a:endParaRPr b="0" lang="en-AU" sz="2400" spc="-1" strike="noStrike">
              <a:solidFill>
                <a:srgbClr val="000000"/>
              </a:solidFill>
              <a:latin typeface="Arial"/>
            </a:endParaRPr>
          </a:p>
          <a:p>
            <a:pPr>
              <a:lnSpc>
                <a:spcPct val="100000"/>
              </a:lnSpc>
            </a:pPr>
            <a:r>
              <a:rPr b="0" lang="en-AU" sz="2400" spc="-1" strike="noStrike">
                <a:solidFill>
                  <a:srgbClr val="000000"/>
                </a:solidFill>
                <a:latin typeface="Arial"/>
              </a:rPr>
              <a:t>And people are </a:t>
            </a:r>
            <a:r>
              <a:rPr b="0" i="1" lang="en-AU" sz="2400" spc="-1" strike="noStrike">
                <a:solidFill>
                  <a:srgbClr val="000000"/>
                </a:solidFill>
                <a:latin typeface="Arial"/>
              </a:rPr>
              <a:t>passionate</a:t>
            </a:r>
            <a:r>
              <a:rPr b="0" lang="en-AU" sz="2400" spc="-1" strike="noStrike">
                <a:solidFill>
                  <a:srgbClr val="000000"/>
                </a:solidFill>
                <a:latin typeface="Arial"/>
              </a:rPr>
              <a:t> about it.</a:t>
            </a:r>
            <a:endParaRPr b="0" lang="en-AU" sz="2400" spc="-1" strike="noStrike">
              <a:solidFill>
                <a:srgbClr val="000000"/>
              </a:solidFill>
              <a:latin typeface="Arial"/>
            </a:endParaRPr>
          </a:p>
          <a:p>
            <a:pPr>
              <a:lnSpc>
                <a:spcPct val="100000"/>
              </a:lnSpc>
            </a:pPr>
            <a:endParaRPr b="0" lang="en-AU" sz="2400" spc="-1" strike="noStrike">
              <a:solidFill>
                <a:srgbClr val="000000"/>
              </a:solidFill>
              <a:latin typeface="Arial"/>
            </a:endParaRPr>
          </a:p>
          <a:p>
            <a:pPr>
              <a:lnSpc>
                <a:spcPct val="100000"/>
              </a:lnSpc>
            </a:pPr>
            <a:r>
              <a:rPr b="0" lang="en-AU" sz="2400" spc="-1" strike="noStrike">
                <a:solidFill>
                  <a:srgbClr val="000000"/>
                </a:solidFill>
                <a:latin typeface="Arial"/>
              </a:rPr>
              <a:t>You might want to consider it as a career path, regardless of your skill set</a:t>
            </a:r>
            <a:r>
              <a:rPr b="0" lang="en-AU" sz="1800" spc="-1" strike="noStrike">
                <a:solidFill>
                  <a:srgbClr val="000000"/>
                </a:solidFill>
                <a:latin typeface="Arial"/>
              </a:rPr>
              <a:t>.</a:t>
            </a:r>
            <a:endParaRPr b="0" lang="en-A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
          <p:cNvSpPr/>
          <p:nvPr/>
        </p:nvSpPr>
        <p:spPr>
          <a:xfrm>
            <a:off x="864000" y="1836000"/>
            <a:ext cx="4175280" cy="2879280"/>
          </a:xfrm>
          <a:prstGeom prst="rect">
            <a:avLst/>
          </a:prstGeom>
          <a:noFill/>
          <a:ln w="0">
            <a:noFill/>
          </a:ln>
        </p:spPr>
        <p:style>
          <a:lnRef idx="0"/>
          <a:fillRef idx="0"/>
          <a:effectRef idx="0"/>
          <a:fontRef idx="minor"/>
        </p:style>
        <p:txBody>
          <a:bodyPr lIns="0" rIns="0" tIns="0" bIns="0" anchor="t">
            <a:noAutofit/>
          </a:bodyPr>
          <a:p>
            <a:pPr algn="ctr">
              <a:lnSpc>
                <a:spcPct val="100000"/>
              </a:lnSpc>
            </a:pPr>
            <a:r>
              <a:rPr b="0" lang="en-AU" sz="1200" spc="-1" strike="noStrike">
                <a:solidFill>
                  <a:srgbClr val="0000cc"/>
                </a:solidFill>
                <a:latin typeface="Calibri Light"/>
                <a:ea typeface="DejaVu Sans"/>
              </a:rPr>
              <a:t>These slideshows may be freely used, modified or distributed by teachers and students anywhere.</a:t>
            </a:r>
            <a:endParaRPr b="0" lang="en-AU" sz="1200" spc="-1" strike="noStrike">
              <a:solidFill>
                <a:srgbClr val="000000"/>
              </a:solidFill>
              <a:latin typeface="Arial"/>
            </a:endParaRPr>
          </a:p>
          <a:p>
            <a:pPr algn="ctr">
              <a:lnSpc>
                <a:spcPct val="100000"/>
              </a:lnSpc>
            </a:pPr>
            <a:endParaRPr b="0" lang="en-AU" sz="1200" spc="-1" strike="noStrike">
              <a:solidFill>
                <a:srgbClr val="000000"/>
              </a:solidFill>
              <a:latin typeface="Arial"/>
            </a:endParaRPr>
          </a:p>
          <a:p>
            <a:pPr algn="ctr">
              <a:lnSpc>
                <a:spcPct val="100000"/>
              </a:lnSpc>
            </a:pPr>
            <a:r>
              <a:rPr b="0" lang="en-AU" sz="1200" spc="-1" strike="noStrike">
                <a:solidFill>
                  <a:srgbClr val="0000cc"/>
                </a:solidFill>
                <a:latin typeface="Calibri Light"/>
                <a:ea typeface="DejaVu Sans"/>
              </a:rPr>
              <a:t>They may </a:t>
            </a:r>
            <a:r>
              <a:rPr b="1" lang="en-AU" sz="1200" spc="-1" strike="noStrike">
                <a:solidFill>
                  <a:srgbClr val="0000cc"/>
                </a:solidFill>
                <a:latin typeface="Calibri Light"/>
                <a:ea typeface="DejaVu Sans"/>
              </a:rPr>
              <a:t>not</a:t>
            </a:r>
            <a:r>
              <a:rPr b="0" lang="en-AU" sz="1200" spc="-1" strike="noStrike">
                <a:solidFill>
                  <a:srgbClr val="0000cc"/>
                </a:solidFill>
                <a:latin typeface="Calibri Light"/>
                <a:ea typeface="DejaVu Sans"/>
              </a:rPr>
              <a:t> be sold</a:t>
            </a:r>
            <a:endParaRPr b="0" lang="en-AU" sz="1200" spc="-1" strike="noStrike">
              <a:solidFill>
                <a:srgbClr val="000000"/>
              </a:solidFill>
              <a:latin typeface="Arial"/>
            </a:endParaRPr>
          </a:p>
          <a:p>
            <a:pPr algn="ctr">
              <a:lnSpc>
                <a:spcPct val="100000"/>
              </a:lnSpc>
            </a:pPr>
            <a:r>
              <a:rPr b="0" lang="en-AU" sz="1200" spc="-1" strike="noStrike">
                <a:solidFill>
                  <a:srgbClr val="0000cc"/>
                </a:solidFill>
                <a:latin typeface="Calibri Light"/>
                <a:ea typeface="DejaVu Sans"/>
              </a:rPr>
              <a:t>You must </a:t>
            </a:r>
            <a:r>
              <a:rPr b="1" lang="en-AU" sz="1200" spc="-1" strike="noStrike">
                <a:solidFill>
                  <a:srgbClr val="0000cc"/>
                </a:solidFill>
                <a:latin typeface="Calibri Light"/>
                <a:ea typeface="DejaVu Sans"/>
              </a:rPr>
              <a:t>not</a:t>
            </a:r>
            <a:r>
              <a:rPr b="0" lang="en-AU" sz="1200" spc="-1" strike="noStrike">
                <a:solidFill>
                  <a:srgbClr val="0000cc"/>
                </a:solidFill>
                <a:latin typeface="Calibri Light"/>
                <a:ea typeface="DejaVu Sans"/>
              </a:rPr>
              <a:t> change or remove their authorship information or copyright notices.</a:t>
            </a:r>
            <a:endParaRPr b="0" lang="en-AU" sz="1200" spc="-1" strike="noStrike">
              <a:solidFill>
                <a:srgbClr val="000000"/>
              </a:solidFill>
              <a:latin typeface="Arial"/>
            </a:endParaRPr>
          </a:p>
          <a:p>
            <a:pPr algn="ctr">
              <a:lnSpc>
                <a:spcPct val="100000"/>
              </a:lnSpc>
            </a:pPr>
            <a:r>
              <a:rPr b="0" lang="en-AU" sz="1200" spc="-1" strike="noStrike">
                <a:solidFill>
                  <a:srgbClr val="0000cc"/>
                </a:solidFill>
                <a:latin typeface="Calibri Light"/>
                <a:ea typeface="DejaVu Sans"/>
              </a:rPr>
              <a:t>You must </a:t>
            </a:r>
            <a:r>
              <a:rPr b="1" lang="en-AU" sz="1200" spc="-1" strike="noStrike">
                <a:solidFill>
                  <a:srgbClr val="0000cc"/>
                </a:solidFill>
                <a:latin typeface="Calibri Light"/>
                <a:ea typeface="DejaVu Sans"/>
              </a:rPr>
              <a:t>not</a:t>
            </a:r>
            <a:r>
              <a:rPr b="0" lang="en-AU" sz="1200" spc="-1" strike="noStrike">
                <a:solidFill>
                  <a:srgbClr val="0000cc"/>
                </a:solidFill>
                <a:latin typeface="Calibri Light"/>
                <a:ea typeface="DejaVu Sans"/>
              </a:rPr>
              <a:t> redistribute them if you modify them.</a:t>
            </a:r>
            <a:endParaRPr b="0" lang="en-AU" sz="1200" spc="-1" strike="noStrike">
              <a:solidFill>
                <a:srgbClr val="000000"/>
              </a:solidFill>
              <a:latin typeface="Arial"/>
            </a:endParaRPr>
          </a:p>
          <a:p>
            <a:pPr algn="ctr">
              <a:lnSpc>
                <a:spcPct val="100000"/>
              </a:lnSpc>
            </a:pPr>
            <a:endParaRPr b="0" lang="en-AU" sz="1200" spc="-1" strike="noStrike">
              <a:solidFill>
                <a:srgbClr val="000000"/>
              </a:solidFill>
              <a:latin typeface="Arial"/>
            </a:endParaRPr>
          </a:p>
          <a:p>
            <a:pPr algn="ctr">
              <a:lnSpc>
                <a:spcPct val="100000"/>
              </a:lnSpc>
            </a:pPr>
            <a:r>
              <a:rPr b="0" lang="en-AU" sz="1200" spc="-1" strike="noStrike">
                <a:solidFill>
                  <a:srgbClr val="0000cc"/>
                </a:solidFill>
                <a:latin typeface="Calibri Light"/>
                <a:ea typeface="DejaVu Sans"/>
              </a:rPr>
              <a:t>This is not a VCAA publication and does not speak for VCAA.</a:t>
            </a:r>
            <a:r>
              <a:rPr b="0" lang="en-US" sz="1200" spc="-1" strike="noStrike">
                <a:solidFill>
                  <a:srgbClr val="0000cc"/>
                </a:solidFill>
                <a:latin typeface="Calibri Light"/>
                <a:ea typeface="DejaVu Sans"/>
              </a:rPr>
              <a:t> </a:t>
            </a:r>
            <a:endParaRPr b="0" lang="en-AU" sz="1200" spc="-1" strike="noStrike">
              <a:solidFill>
                <a:srgbClr val="000000"/>
              </a:solidFill>
              <a:latin typeface="Arial"/>
            </a:endParaRPr>
          </a:p>
          <a:p>
            <a:pPr algn="ctr">
              <a:lnSpc>
                <a:spcPct val="100000"/>
              </a:lnSpc>
            </a:pPr>
            <a:r>
              <a:rPr b="0" lang="en-US" sz="1200" spc="-1" strike="noStrike">
                <a:solidFill>
                  <a:srgbClr val="0000cc"/>
                </a:solidFill>
                <a:latin typeface="Calibri Light"/>
                <a:ea typeface="DejaVu Sans"/>
              </a:rPr>
              <a:t>Portions (e.g. exam questions, study design extracts, glossary terms) may be copyright </a:t>
            </a:r>
            <a:r>
              <a:rPr b="0" lang="en-AU" sz="1200" spc="-1" strike="noStrike">
                <a:solidFill>
                  <a:srgbClr val="0000cc"/>
                </a:solidFill>
                <a:latin typeface="Calibri Light"/>
                <a:ea typeface="DejaVu Sans"/>
              </a:rPr>
              <a:t>Victorian Curriculum and Assessment Authority and are used with permission for educational purposes.</a:t>
            </a:r>
            <a:endParaRPr b="0" lang="en-AU" sz="1200" spc="-1" strike="noStrike">
              <a:solidFill>
                <a:srgbClr val="000000"/>
              </a:solidFill>
              <a:latin typeface="Arial"/>
            </a:endParaRPr>
          </a:p>
        </p:txBody>
      </p:sp>
      <p:pic>
        <p:nvPicPr>
          <p:cNvPr id="257" name="" descr=""/>
          <p:cNvPicPr/>
          <p:nvPr/>
        </p:nvPicPr>
        <p:blipFill>
          <a:blip r:embed="rId1"/>
          <a:stretch/>
        </p:blipFill>
        <p:spPr>
          <a:xfrm>
            <a:off x="3942720" y="180000"/>
            <a:ext cx="2284560" cy="684360"/>
          </a:xfrm>
          <a:prstGeom prst="rect">
            <a:avLst/>
          </a:prstGeom>
          <a:ln w="0">
            <a:noFill/>
          </a:ln>
        </p:spPr>
      </p:pic>
      <p:pic>
        <p:nvPicPr>
          <p:cNvPr id="258" name="" descr=""/>
          <p:cNvPicPr/>
          <p:nvPr/>
        </p:nvPicPr>
        <p:blipFill>
          <a:blip r:embed="rId2"/>
          <a:stretch/>
        </p:blipFill>
        <p:spPr>
          <a:xfrm>
            <a:off x="4248360" y="865440"/>
            <a:ext cx="1694160" cy="246240"/>
          </a:xfrm>
          <a:prstGeom prst="rect">
            <a:avLst/>
          </a:prstGeom>
          <a:ln w="0">
            <a:noFill/>
          </a:ln>
        </p:spPr>
      </p:pic>
      <p:pic>
        <p:nvPicPr>
          <p:cNvPr id="259" name="" descr=""/>
          <p:cNvPicPr/>
          <p:nvPr/>
        </p:nvPicPr>
        <p:blipFill>
          <a:blip r:embed="rId3"/>
          <a:stretch/>
        </p:blipFill>
        <p:spPr>
          <a:xfrm>
            <a:off x="6120000" y="1620000"/>
            <a:ext cx="3808800" cy="38088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180000"/>
            <a:ext cx="907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What is a Geographic Information System (GIS)?</a:t>
            </a:r>
            <a:endParaRPr b="0" lang="en-AU" sz="4400" spc="-1" strike="noStrike">
              <a:solidFill>
                <a:srgbClr val="000000"/>
              </a:solidFill>
              <a:latin typeface="Arial"/>
            </a:endParaRPr>
          </a:p>
        </p:txBody>
      </p:sp>
      <p:sp>
        <p:nvSpPr>
          <p:cNvPr id="142"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55FF81D9-6169-41B3-A92C-A58F120979F7}"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27565295-74EA-4F29-8EFF-12CFEB1F6EFE}"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
        <p:nvSpPr>
          <p:cNvPr id="143" name=""/>
          <p:cNvSpPr/>
          <p:nvPr/>
        </p:nvSpPr>
        <p:spPr>
          <a:xfrm>
            <a:off x="187560" y="1440000"/>
            <a:ext cx="9927360" cy="3840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en-AU" sz="2400" spc="-1" strike="noStrike">
                <a:solidFill>
                  <a:srgbClr val="000000"/>
                </a:solidFill>
                <a:latin typeface="Arial"/>
                <a:ea typeface="DejaVu Sans"/>
              </a:rPr>
              <a:t>GIS allows users to </a:t>
            </a:r>
            <a:endParaRPr b="0" lang="en-AU" sz="2400" spc="-1" strike="noStrike">
              <a:solidFill>
                <a:srgbClr val="000000"/>
              </a:solidFill>
              <a:latin typeface="Arial"/>
            </a:endParaRPr>
          </a:p>
          <a:p>
            <a:pPr>
              <a:lnSpc>
                <a:spcPct val="100000"/>
              </a:lnSpc>
            </a:pPr>
            <a:r>
              <a:rPr b="0" i="1" lang="en-AU" sz="2400" spc="-1" strike="noStrike">
                <a:solidFill>
                  <a:srgbClr val="000000"/>
                </a:solidFill>
                <a:latin typeface="Arial"/>
                <a:ea typeface="DejaVu Sans"/>
              </a:rPr>
              <a:t>view, understand, </a:t>
            </a:r>
            <a:endParaRPr b="0" lang="en-AU" sz="2400" spc="-1" strike="noStrike">
              <a:solidFill>
                <a:srgbClr val="000000"/>
              </a:solidFill>
              <a:latin typeface="Arial"/>
            </a:endParaRPr>
          </a:p>
          <a:p>
            <a:pPr>
              <a:lnSpc>
                <a:spcPct val="100000"/>
              </a:lnSpc>
            </a:pPr>
            <a:r>
              <a:rPr b="0" i="1" lang="en-AU" sz="2400" spc="-1" strike="noStrike">
                <a:solidFill>
                  <a:srgbClr val="000000"/>
                </a:solidFill>
                <a:latin typeface="Arial"/>
                <a:ea typeface="DejaVu Sans"/>
              </a:rPr>
              <a:t>question, interpret, and </a:t>
            </a:r>
            <a:endParaRPr b="0" lang="en-AU" sz="2400" spc="-1" strike="noStrike">
              <a:solidFill>
                <a:srgbClr val="000000"/>
              </a:solidFill>
              <a:latin typeface="Arial"/>
            </a:endParaRPr>
          </a:p>
          <a:p>
            <a:pPr>
              <a:lnSpc>
                <a:spcPct val="100000"/>
              </a:lnSpc>
            </a:pPr>
            <a:r>
              <a:rPr b="0" i="1" lang="en-AU" sz="2400" spc="-1" strike="noStrike">
                <a:solidFill>
                  <a:srgbClr val="000000"/>
                </a:solidFill>
                <a:latin typeface="Arial"/>
                <a:ea typeface="DejaVu Sans"/>
              </a:rPr>
              <a:t>visualize data </a:t>
            </a:r>
            <a:endParaRPr b="0" lang="en-AU" sz="2400" spc="-1" strike="noStrike">
              <a:solidFill>
                <a:srgbClr val="000000"/>
              </a:solidFill>
              <a:latin typeface="Arial"/>
            </a:endParaRPr>
          </a:p>
          <a:p>
            <a:pPr>
              <a:lnSpc>
                <a:spcPct val="100000"/>
              </a:lnSpc>
            </a:pPr>
            <a:r>
              <a:rPr b="0" i="1" lang="en-AU" sz="2400" spc="-1" strike="noStrike">
                <a:solidFill>
                  <a:srgbClr val="000000"/>
                </a:solidFill>
                <a:latin typeface="Arial"/>
                <a:ea typeface="DejaVu Sans"/>
              </a:rPr>
              <a:t>in many ways that reveal relationships, patterns, and trends in the form of maps, globes, reports, and charts.  </a:t>
            </a:r>
            <a:endParaRPr b="0" lang="en-AU" sz="2400" spc="-1" strike="noStrike">
              <a:solidFill>
                <a:srgbClr val="000000"/>
              </a:solidFill>
              <a:latin typeface="Arial"/>
            </a:endParaRPr>
          </a:p>
          <a:p>
            <a:pPr>
              <a:lnSpc>
                <a:spcPct val="100000"/>
              </a:lnSpc>
            </a:pPr>
            <a:endParaRPr b="0" lang="en-AU" sz="2400" spc="-1" strike="noStrike">
              <a:solidFill>
                <a:srgbClr val="000000"/>
              </a:solidFill>
              <a:latin typeface="Arial"/>
            </a:endParaRPr>
          </a:p>
          <a:p>
            <a:pPr>
              <a:lnSpc>
                <a:spcPct val="100000"/>
              </a:lnSpc>
            </a:pPr>
            <a:r>
              <a:rPr b="0" i="1" lang="en-AU" sz="2400" spc="-1" strike="noStrike">
                <a:solidFill>
                  <a:srgbClr val="000000"/>
                </a:solidFill>
                <a:latin typeface="Arial"/>
                <a:ea typeface="DejaVu Sans"/>
              </a:rPr>
              <a:t>A GIS helps users answer questions and solve problems by looking at data in a way that is quickly understood and easily shared</a:t>
            </a:r>
            <a:endParaRPr b="0" lang="en-AU" sz="2400" spc="-1" strike="noStrike">
              <a:solidFill>
                <a:srgbClr val="000000"/>
              </a:solidFill>
              <a:latin typeface="Arial"/>
            </a:endParaRPr>
          </a:p>
          <a:p>
            <a:pPr>
              <a:lnSpc>
                <a:spcPct val="100000"/>
              </a:lnSpc>
            </a:pPr>
            <a:endParaRPr b="0" lang="en-AU" sz="2400" spc="-1" strike="noStrike">
              <a:solidFill>
                <a:srgbClr val="000000"/>
              </a:solidFill>
              <a:latin typeface="Arial"/>
            </a:endParaRPr>
          </a:p>
          <a:p>
            <a:pPr>
              <a:lnSpc>
                <a:spcPct val="100000"/>
              </a:lnSpc>
            </a:pPr>
            <a:endParaRPr b="0" lang="en-AU" sz="2400" spc="-1" strike="noStrike">
              <a:solidFill>
                <a:srgbClr val="000000"/>
              </a:solidFill>
              <a:latin typeface="Arial"/>
            </a:endParaRPr>
          </a:p>
        </p:txBody>
      </p:sp>
      <p:sp>
        <p:nvSpPr>
          <p:cNvPr id="144" name=""/>
          <p:cNvSpPr/>
          <p:nvPr/>
        </p:nvSpPr>
        <p:spPr>
          <a:xfrm>
            <a:off x="214200" y="4934160"/>
            <a:ext cx="42850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AU" sz="1500" spc="-1" strike="noStrike">
                <a:solidFill>
                  <a:srgbClr val="000000"/>
                </a:solidFill>
                <a:latin typeface="Arial"/>
                <a:ea typeface="DejaVu Sans"/>
              </a:rPr>
              <a:t>LEENA KANICKARAJ, https://www.arcweb.com</a:t>
            </a:r>
            <a:endParaRPr b="0" lang="en-AU"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180000"/>
            <a:ext cx="907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What is a Geographic Information System (GIS)?</a:t>
            </a:r>
            <a:endParaRPr b="0" lang="en-AU" sz="4400" spc="-1" strike="noStrike">
              <a:solidFill>
                <a:srgbClr val="000000"/>
              </a:solidFill>
              <a:latin typeface="Arial"/>
            </a:endParaRPr>
          </a:p>
        </p:txBody>
      </p:sp>
      <p:sp>
        <p:nvSpPr>
          <p:cNvPr id="146"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16B0D66D-948A-46CE-9E82-BC537938E7B7}"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E606D62B-B20E-440F-BB6F-D3CEE247FCC9}"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
        <p:nvSpPr>
          <p:cNvPr id="147" name=""/>
          <p:cNvSpPr/>
          <p:nvPr/>
        </p:nvSpPr>
        <p:spPr>
          <a:xfrm>
            <a:off x="187560" y="1440000"/>
            <a:ext cx="9927360" cy="3840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en-AU" sz="2400" spc="-1" strike="noStrike">
                <a:solidFill>
                  <a:srgbClr val="000000"/>
                </a:solidFill>
                <a:latin typeface="Arial"/>
                <a:ea typeface="DejaVu Sans"/>
              </a:rPr>
              <a:t>Database information (</a:t>
            </a:r>
            <a:r>
              <a:rPr b="1" i="1" lang="en-AU" sz="2400" spc="-1" strike="noStrike">
                <a:solidFill>
                  <a:srgbClr val="000000"/>
                </a:solidFill>
                <a:latin typeface="Arial"/>
                <a:ea typeface="DejaVu Sans"/>
              </a:rPr>
              <a:t>attribute data</a:t>
            </a:r>
            <a:r>
              <a:rPr b="0" i="1" lang="en-AU" sz="2400" spc="-1" strike="noStrike">
                <a:solidFill>
                  <a:srgbClr val="000000"/>
                </a:solidFill>
                <a:latin typeface="Arial"/>
                <a:ea typeface="DejaVu Sans"/>
              </a:rPr>
              <a:t>) is linked to </a:t>
            </a:r>
            <a:r>
              <a:rPr b="1" i="1" lang="en-AU" sz="2400" spc="-1" strike="noStrike">
                <a:solidFill>
                  <a:srgbClr val="000000"/>
                </a:solidFill>
                <a:latin typeface="Arial"/>
                <a:ea typeface="DejaVu Sans"/>
              </a:rPr>
              <a:t>spatial data</a:t>
            </a:r>
            <a:r>
              <a:rPr b="0" i="1" lang="en-AU" sz="2400" spc="-1" strike="noStrike">
                <a:solidFill>
                  <a:srgbClr val="000000"/>
                </a:solidFill>
                <a:latin typeface="Arial"/>
                <a:ea typeface="DejaVu Sans"/>
              </a:rPr>
              <a:t> (feature layers) – e.g. schools.</a:t>
            </a:r>
            <a:endParaRPr b="0" lang="en-AU" sz="2400" spc="-1" strike="noStrike">
              <a:solidFill>
                <a:srgbClr val="000000"/>
              </a:solidFill>
              <a:latin typeface="Arial"/>
            </a:endParaRPr>
          </a:p>
          <a:p>
            <a:pPr>
              <a:lnSpc>
                <a:spcPct val="100000"/>
              </a:lnSpc>
            </a:pPr>
            <a:r>
              <a:rPr b="0" i="1" lang="en-AU" sz="2400" spc="-1" strike="noStrike">
                <a:solidFill>
                  <a:srgbClr val="000000"/>
                </a:solidFill>
                <a:latin typeface="Arial"/>
                <a:ea typeface="DejaVu Sans"/>
              </a:rPr>
              <a:t>School location = </a:t>
            </a:r>
            <a:r>
              <a:rPr b="1" i="1" lang="en-AU" sz="2400" spc="-1" strike="noStrike">
                <a:solidFill>
                  <a:srgbClr val="000000"/>
                </a:solidFill>
                <a:latin typeface="Arial"/>
                <a:ea typeface="DejaVu Sans"/>
              </a:rPr>
              <a:t>spatial data</a:t>
            </a:r>
            <a:r>
              <a:rPr b="0" i="1" lang="en-AU" sz="2400" spc="-1" strike="noStrike">
                <a:solidFill>
                  <a:srgbClr val="000000"/>
                </a:solidFill>
                <a:latin typeface="Arial"/>
                <a:ea typeface="DejaVu Sans"/>
              </a:rPr>
              <a:t>.  </a:t>
            </a:r>
            <a:endParaRPr b="0" lang="en-AU" sz="2400" spc="-1" strike="noStrike">
              <a:solidFill>
                <a:srgbClr val="000000"/>
              </a:solidFill>
              <a:latin typeface="Arial"/>
            </a:endParaRPr>
          </a:p>
          <a:p>
            <a:pPr>
              <a:lnSpc>
                <a:spcPct val="100000"/>
              </a:lnSpc>
            </a:pPr>
            <a:r>
              <a:rPr b="0" i="1" lang="en-AU" sz="2400" spc="-1" strike="noStrike">
                <a:solidFill>
                  <a:srgbClr val="000000"/>
                </a:solidFill>
                <a:latin typeface="Arial"/>
                <a:ea typeface="DejaVu Sans"/>
              </a:rPr>
              <a:t>School name, type, size etc = </a:t>
            </a:r>
            <a:r>
              <a:rPr b="1" i="1" lang="en-AU" sz="2400" spc="-1" strike="noStrike">
                <a:solidFill>
                  <a:srgbClr val="000000"/>
                </a:solidFill>
                <a:latin typeface="Arial"/>
                <a:ea typeface="DejaVu Sans"/>
              </a:rPr>
              <a:t>attribute data</a:t>
            </a:r>
            <a:r>
              <a:rPr b="0" i="1" lang="en-AU" sz="2400" spc="-1" strike="noStrike">
                <a:solidFill>
                  <a:srgbClr val="000000"/>
                </a:solidFill>
                <a:latin typeface="Arial"/>
                <a:ea typeface="DejaVu Sans"/>
              </a:rPr>
              <a:t>.  </a:t>
            </a:r>
            <a:endParaRPr b="0" lang="en-AU" sz="2400" spc="-1" strike="noStrike">
              <a:solidFill>
                <a:srgbClr val="000000"/>
              </a:solidFill>
              <a:latin typeface="Arial"/>
            </a:endParaRPr>
          </a:p>
          <a:p>
            <a:pPr>
              <a:lnSpc>
                <a:spcPct val="100000"/>
              </a:lnSpc>
            </a:pPr>
            <a:endParaRPr b="0" lang="en-AU" sz="2400" spc="-1" strike="noStrike">
              <a:solidFill>
                <a:srgbClr val="000000"/>
              </a:solidFill>
              <a:latin typeface="Arial"/>
            </a:endParaRPr>
          </a:p>
          <a:p>
            <a:pPr>
              <a:lnSpc>
                <a:spcPct val="100000"/>
              </a:lnSpc>
            </a:pPr>
            <a:r>
              <a:rPr b="0" i="1" lang="en-AU" sz="2400" spc="-1" strike="noStrike">
                <a:solidFill>
                  <a:srgbClr val="000000"/>
                </a:solidFill>
                <a:latin typeface="Arial"/>
                <a:ea typeface="DejaVu Sans"/>
              </a:rPr>
              <a:t>Combining the two data types makes GIS a problem solving tool.  </a:t>
            </a:r>
            <a:endParaRPr b="0" lang="en-AU" sz="2400" spc="-1" strike="noStrike">
              <a:solidFill>
                <a:srgbClr val="000000"/>
              </a:solidFill>
              <a:latin typeface="Arial"/>
            </a:endParaRPr>
          </a:p>
          <a:p>
            <a:pPr>
              <a:lnSpc>
                <a:spcPct val="100000"/>
              </a:lnSpc>
            </a:pPr>
            <a:r>
              <a:rPr b="0" i="1" lang="en-AU" sz="2400" spc="-1" strike="noStrike">
                <a:solidFill>
                  <a:srgbClr val="000000"/>
                </a:solidFill>
                <a:latin typeface="Arial"/>
                <a:ea typeface="DejaVu Sans"/>
              </a:rPr>
              <a:t>By merging and querying the different </a:t>
            </a:r>
            <a:r>
              <a:rPr b="1" i="1" lang="en-AU" sz="2400" spc="-1" strike="noStrike">
                <a:solidFill>
                  <a:srgbClr val="000000"/>
                </a:solidFill>
                <a:latin typeface="Arial"/>
                <a:ea typeface="DejaVu Sans"/>
              </a:rPr>
              <a:t>layers</a:t>
            </a:r>
            <a:r>
              <a:rPr b="0" i="1" lang="en-AU" sz="2400" spc="-1" strike="noStrike">
                <a:solidFill>
                  <a:srgbClr val="000000"/>
                </a:solidFill>
                <a:latin typeface="Arial"/>
                <a:ea typeface="DejaVu Sans"/>
              </a:rPr>
              <a:t> of the data database, the GIS lets users perform "why" and "what if" scenarios and create a new map showing a visual analysis.</a:t>
            </a:r>
            <a:endParaRPr b="0" lang="en-AU" sz="2400" spc="-1" strike="noStrike">
              <a:solidFill>
                <a:srgbClr val="000000"/>
              </a:solidFill>
              <a:latin typeface="Arial"/>
            </a:endParaRPr>
          </a:p>
          <a:p>
            <a:pPr>
              <a:lnSpc>
                <a:spcPct val="100000"/>
              </a:lnSpc>
            </a:pPr>
            <a:endParaRPr b="0" lang="en-AU" sz="2400" spc="-1" strike="noStrike">
              <a:solidFill>
                <a:srgbClr val="000000"/>
              </a:solidFill>
              <a:latin typeface="Arial"/>
            </a:endParaRPr>
          </a:p>
          <a:p>
            <a:pPr>
              <a:lnSpc>
                <a:spcPct val="100000"/>
              </a:lnSpc>
            </a:pPr>
            <a:endParaRPr b="0" lang="en-AU" sz="2400" spc="-1" strike="noStrike">
              <a:solidFill>
                <a:srgbClr val="000000"/>
              </a:solidFill>
              <a:latin typeface="Arial"/>
            </a:endParaRPr>
          </a:p>
        </p:txBody>
      </p:sp>
      <p:sp>
        <p:nvSpPr>
          <p:cNvPr id="148" name=""/>
          <p:cNvSpPr/>
          <p:nvPr/>
        </p:nvSpPr>
        <p:spPr>
          <a:xfrm>
            <a:off x="214200" y="4934160"/>
            <a:ext cx="42850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AU" sz="1500" spc="-1" strike="noStrike">
                <a:solidFill>
                  <a:srgbClr val="000000"/>
                </a:solidFill>
                <a:latin typeface="Arial"/>
                <a:ea typeface="DejaVu Sans"/>
              </a:rPr>
              <a:t>LEENA KANICKARAJ, https://www.arcweb.com</a:t>
            </a:r>
            <a:endParaRPr b="0" lang="en-AU"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180000"/>
            <a:ext cx="907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What does a GIS need?</a:t>
            </a:r>
            <a:endParaRPr b="0" lang="en-AU" sz="4400" spc="-1" strike="noStrike">
              <a:solidFill>
                <a:srgbClr val="000000"/>
              </a:solidFill>
              <a:latin typeface="Arial"/>
            </a:endParaRPr>
          </a:p>
        </p:txBody>
      </p:sp>
      <p:sp>
        <p:nvSpPr>
          <p:cNvPr id="150" name="PlaceHolder 2"/>
          <p:cNvSpPr>
            <a:spLocks noGrp="1"/>
          </p:cNvSpPr>
          <p:nvPr>
            <p:ph/>
          </p:nvPr>
        </p:nvSpPr>
        <p:spPr>
          <a:xfrm>
            <a:off x="504000" y="1440000"/>
            <a:ext cx="9070560" cy="3287160"/>
          </a:xfrm>
          <a:prstGeom prst="rect">
            <a:avLst/>
          </a:prstGeom>
          <a:noFill/>
          <a:ln w="0">
            <a:noFill/>
          </a:ln>
        </p:spPr>
        <p:txBody>
          <a:bodyPr lIns="0" rIns="0" tIns="0" bIns="0" anchor="t">
            <a:normAutofit/>
          </a:bodyPr>
          <a:p>
            <a:pPr marL="432000" indent="-324000">
              <a:lnSpc>
                <a:spcPct val="100000"/>
              </a:lnSpc>
              <a:spcBef>
                <a:spcPts val="1417"/>
              </a:spcBef>
              <a:buClr>
                <a:srgbClr val="000000"/>
              </a:buClr>
              <a:buFont typeface="Wingdings" charset="2"/>
              <a:buAutoNum type="arabicParenR"/>
            </a:pPr>
            <a:r>
              <a:rPr b="0" lang="en-AU" sz="3200" spc="-1" strike="noStrike">
                <a:solidFill>
                  <a:srgbClr val="000099"/>
                </a:solidFill>
                <a:latin typeface="Gentium Book Basic"/>
              </a:rPr>
              <a:t> </a:t>
            </a:r>
            <a:r>
              <a:rPr b="0" lang="en-AU" sz="3200" spc="-1" strike="noStrike">
                <a:solidFill>
                  <a:srgbClr val="000099"/>
                </a:solidFill>
                <a:latin typeface="Gentium Book Basic"/>
              </a:rPr>
              <a:t>Data input</a:t>
            </a:r>
            <a:endParaRPr b="0" lang="en-AU" sz="3200" spc="-1" strike="noStrike">
              <a:solidFill>
                <a:srgbClr val="000000"/>
              </a:solidFill>
              <a:latin typeface="Arial"/>
            </a:endParaRPr>
          </a:p>
          <a:p>
            <a:pPr marL="432000" indent="-324000">
              <a:lnSpc>
                <a:spcPct val="100000"/>
              </a:lnSpc>
              <a:spcBef>
                <a:spcPts val="1417"/>
              </a:spcBef>
              <a:buClr>
                <a:srgbClr val="000000"/>
              </a:buClr>
              <a:buFont typeface="Wingdings" charset="2"/>
              <a:buAutoNum type="arabicParenR"/>
            </a:pPr>
            <a:r>
              <a:rPr b="0" lang="en-AU" sz="3200" spc="-1" strike="noStrike">
                <a:solidFill>
                  <a:srgbClr val="000099"/>
                </a:solidFill>
                <a:latin typeface="Gentium Book Basic"/>
              </a:rPr>
              <a:t> </a:t>
            </a:r>
            <a:r>
              <a:rPr b="0" lang="en-AU" sz="3200" spc="-1" strike="noStrike">
                <a:solidFill>
                  <a:srgbClr val="000099"/>
                </a:solidFill>
                <a:latin typeface="Gentium Book Basic"/>
              </a:rPr>
              <a:t>Data storage, retrieval, and query</a:t>
            </a:r>
            <a:endParaRPr b="0" lang="en-AU" sz="3200" spc="-1" strike="noStrike">
              <a:solidFill>
                <a:srgbClr val="000000"/>
              </a:solidFill>
              <a:latin typeface="Arial"/>
            </a:endParaRPr>
          </a:p>
          <a:p>
            <a:pPr marL="432000" indent="-324000">
              <a:lnSpc>
                <a:spcPct val="100000"/>
              </a:lnSpc>
              <a:spcBef>
                <a:spcPts val="1417"/>
              </a:spcBef>
              <a:buClr>
                <a:srgbClr val="000000"/>
              </a:buClr>
              <a:buFont typeface="Wingdings" charset="2"/>
              <a:buAutoNum type="arabicParenR"/>
            </a:pPr>
            <a:r>
              <a:rPr b="0" lang="en-AU" sz="3200" spc="-1" strike="noStrike">
                <a:solidFill>
                  <a:srgbClr val="000099"/>
                </a:solidFill>
                <a:latin typeface="Gentium Book Basic"/>
              </a:rPr>
              <a:t> </a:t>
            </a:r>
            <a:r>
              <a:rPr b="0" lang="en-AU" sz="3200" spc="-1" strike="noStrike">
                <a:solidFill>
                  <a:srgbClr val="000099"/>
                </a:solidFill>
                <a:latin typeface="Gentium Book Basic"/>
              </a:rPr>
              <a:t>Data transformation, analysis, and modeling, including spatial statistics</a:t>
            </a:r>
            <a:endParaRPr b="0" lang="en-AU" sz="3200" spc="-1" strike="noStrike">
              <a:solidFill>
                <a:srgbClr val="000000"/>
              </a:solidFill>
              <a:latin typeface="Arial"/>
            </a:endParaRPr>
          </a:p>
          <a:p>
            <a:pPr marL="432000" indent="-324000">
              <a:lnSpc>
                <a:spcPct val="100000"/>
              </a:lnSpc>
              <a:spcBef>
                <a:spcPts val="1417"/>
              </a:spcBef>
              <a:buClr>
                <a:srgbClr val="000000"/>
              </a:buClr>
              <a:buFont typeface="Wingdings" charset="2"/>
              <a:buAutoNum type="arabicParenR"/>
            </a:pPr>
            <a:r>
              <a:rPr b="0" lang="en-AU" sz="3200" spc="-1" strike="noStrike">
                <a:solidFill>
                  <a:srgbClr val="000099"/>
                </a:solidFill>
                <a:latin typeface="Gentium Book Basic"/>
              </a:rPr>
              <a:t> </a:t>
            </a:r>
            <a:r>
              <a:rPr b="0" lang="en-AU" sz="3200" spc="-1" strike="noStrike">
                <a:solidFill>
                  <a:srgbClr val="000099"/>
                </a:solidFill>
                <a:latin typeface="Gentium Book Basic"/>
              </a:rPr>
              <a:t>Data reporting, such as maps, reports, and plans</a:t>
            </a:r>
            <a:endParaRPr b="0" lang="en-AU" sz="3200" spc="-1" strike="noStrike">
              <a:solidFill>
                <a:srgbClr val="000000"/>
              </a:solidFill>
              <a:latin typeface="Arial"/>
            </a:endParaRPr>
          </a:p>
        </p:txBody>
      </p:sp>
      <p:sp>
        <p:nvSpPr>
          <p:cNvPr id="151"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053D44EC-AD20-49E8-84DF-48576F09BB87}"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5EE80960-8A8C-484E-A7F2-27E0EB05D359}"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180000"/>
            <a:ext cx="5075280" cy="899280"/>
          </a:xfrm>
          <a:prstGeom prst="rect">
            <a:avLst/>
          </a:prstGeom>
          <a:noFill/>
          <a:ln w="0">
            <a:noFill/>
          </a:ln>
        </p:spPr>
        <p:txBody>
          <a:bodyPr lIns="0" rIns="0" tIns="0" bIns="0" anchor="ctr">
            <a:noAutofit/>
          </a:bodyPr>
          <a:p>
            <a:pPr marL="432000" indent="-324000">
              <a:lnSpc>
                <a:spcPct val="100000"/>
              </a:lnSpc>
              <a:spcBef>
                <a:spcPts val="1417"/>
              </a:spcBef>
              <a:buClr>
                <a:srgbClr val="000000"/>
              </a:buClr>
              <a:buFont typeface="StarSymbol"/>
              <a:buAutoNum type="arabicParenR"/>
            </a:pPr>
            <a:r>
              <a:rPr b="0" lang="en-AU" sz="4000" spc="-1" strike="noStrike">
                <a:solidFill>
                  <a:srgbClr val="000099"/>
                </a:solidFill>
                <a:latin typeface="Gentium Book Basic"/>
              </a:rPr>
              <a:t>Data input from... ?</a:t>
            </a:r>
            <a:endParaRPr b="0" lang="en-AU" sz="4000" spc="-1" strike="noStrike">
              <a:solidFill>
                <a:srgbClr val="000000"/>
              </a:solidFill>
              <a:latin typeface="Arial"/>
            </a:endParaRPr>
          </a:p>
        </p:txBody>
      </p:sp>
      <p:sp>
        <p:nvSpPr>
          <p:cNvPr id="153" name="PlaceHolder 2"/>
          <p:cNvSpPr>
            <a:spLocks noGrp="1"/>
          </p:cNvSpPr>
          <p:nvPr>
            <p:ph/>
          </p:nvPr>
        </p:nvSpPr>
        <p:spPr>
          <a:xfrm>
            <a:off x="36000" y="1440000"/>
            <a:ext cx="5255280" cy="3287160"/>
          </a:xfrm>
          <a:prstGeom prst="rect">
            <a:avLst/>
          </a:prstGeom>
          <a:noFill/>
          <a:ln w="0">
            <a:noFill/>
          </a:ln>
        </p:spPr>
        <p:txBody>
          <a:bodyPr lIns="0" rIns="0" tIns="0" bIns="0" anchor="t">
            <a:normAutofit fontScale="93333"/>
          </a:bodyPr>
          <a:p>
            <a:pPr marL="432000" indent="-324000">
              <a:lnSpc>
                <a:spcPct val="100000"/>
              </a:lnSpc>
              <a:spcBef>
                <a:spcPts val="1417"/>
              </a:spcBef>
              <a:buClr>
                <a:srgbClr val="000000"/>
              </a:buClr>
              <a:buFont typeface="Wingdings" charset="2"/>
              <a:buAutoNum type="arabicParenR"/>
            </a:pPr>
            <a:r>
              <a:rPr b="0" lang="en-AU" sz="3200" spc="-1" strike="noStrike">
                <a:solidFill>
                  <a:srgbClr val="000099"/>
                </a:solidFill>
                <a:latin typeface="Gentium Book Basic"/>
              </a:rPr>
              <a:t>maps, aerial photos, satellites, surveys, censuses, submarine sensors, GPS data embedded in digital photos, user-supplied data e.g. delivery addresses, radio collars or tags put on wild animals etc</a:t>
            </a:r>
            <a:endParaRPr b="0" lang="en-AU" sz="3200" spc="-1" strike="noStrike">
              <a:solidFill>
                <a:srgbClr val="000000"/>
              </a:solidFill>
              <a:latin typeface="Arial"/>
            </a:endParaRPr>
          </a:p>
        </p:txBody>
      </p:sp>
      <p:sp>
        <p:nvSpPr>
          <p:cNvPr id="154"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1DE8D9C2-6DAD-4094-B38C-5CCAC0F09B2A}"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589AB804-BE68-4F30-B6DB-0384E0432FE3}"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pic>
        <p:nvPicPr>
          <p:cNvPr id="155" name="" descr=""/>
          <p:cNvPicPr/>
          <p:nvPr/>
        </p:nvPicPr>
        <p:blipFill>
          <a:blip r:embed="rId1"/>
          <a:stretch/>
        </p:blipFill>
        <p:spPr>
          <a:xfrm>
            <a:off x="5436000" y="676800"/>
            <a:ext cx="4591080" cy="42184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72000" y="144000"/>
            <a:ext cx="4715280" cy="1259280"/>
          </a:xfrm>
          <a:prstGeom prst="rect">
            <a:avLst/>
          </a:prstGeom>
          <a:noFill/>
          <a:ln w="0">
            <a:noFill/>
          </a:ln>
        </p:spPr>
        <p:txBody>
          <a:bodyPr lIns="0" rIns="0" tIns="0" bIns="0" anchor="ctr">
            <a:noAutofit/>
          </a:bodyPr>
          <a:p>
            <a:pPr marL="432000" indent="-324000">
              <a:lnSpc>
                <a:spcPct val="100000"/>
              </a:lnSpc>
              <a:spcBef>
                <a:spcPts val="1417"/>
              </a:spcBef>
              <a:buClr>
                <a:srgbClr val="000000"/>
              </a:buClr>
              <a:buFont typeface="StarSymbol"/>
              <a:buAutoNum type="arabicParenR"/>
            </a:pPr>
            <a:r>
              <a:rPr b="1" lang="en-AU" sz="4000" spc="-1" strike="noStrike">
                <a:solidFill>
                  <a:srgbClr val="000099"/>
                </a:solidFill>
                <a:latin typeface="Gentium Book Basic"/>
              </a:rPr>
              <a:t>Data from remote sensing</a:t>
            </a:r>
            <a:r>
              <a:rPr b="0" lang="en-AU" sz="4000" spc="-1" strike="noStrike">
                <a:solidFill>
                  <a:srgbClr val="000099"/>
                </a:solidFill>
                <a:latin typeface="Gentium Book Basic"/>
              </a:rPr>
              <a:t>*</a:t>
            </a:r>
            <a:endParaRPr b="0" lang="en-AU" sz="4000" spc="-1" strike="noStrike">
              <a:solidFill>
                <a:srgbClr val="000000"/>
              </a:solidFill>
              <a:latin typeface="Arial"/>
            </a:endParaRPr>
          </a:p>
        </p:txBody>
      </p:sp>
      <p:sp>
        <p:nvSpPr>
          <p:cNvPr id="157" name="PlaceHolder 2"/>
          <p:cNvSpPr>
            <a:spLocks noGrp="1"/>
          </p:cNvSpPr>
          <p:nvPr>
            <p:ph/>
          </p:nvPr>
        </p:nvSpPr>
        <p:spPr>
          <a:xfrm>
            <a:off x="540000" y="1620000"/>
            <a:ext cx="5255280" cy="3287160"/>
          </a:xfrm>
          <a:prstGeom prst="rect">
            <a:avLst/>
          </a:prstGeom>
          <a:noFill/>
          <a:ln w="0">
            <a:noFill/>
          </a:ln>
        </p:spPr>
        <p:txBody>
          <a:bodyPr lIns="0" rIns="0" tIns="0" bIns="0" anchor="t">
            <a:normAutofit fontScale="50000"/>
          </a:bodyPr>
          <a:p>
            <a:pPr marL="216000" indent="-216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aerial photography,</a:t>
            </a:r>
            <a:endParaRPr b="0" lang="en-AU" sz="3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spacecraft (e.g. Skylab, ISS), space probes</a:t>
            </a:r>
            <a:endParaRPr b="0" lang="en-AU" sz="3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satellites, </a:t>
            </a:r>
            <a:endParaRPr b="0" lang="en-AU" sz="3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spy planes, </a:t>
            </a:r>
            <a:endParaRPr b="0" lang="en-AU" sz="3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drones, </a:t>
            </a:r>
            <a:endParaRPr b="0" lang="en-AU" sz="3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ea typeface="Microsoft YaHei"/>
              </a:rPr>
              <a:t>weather balloons, unmanned weather stations</a:t>
            </a:r>
            <a:endParaRPr b="0" lang="en-AU" sz="3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ea typeface="Microsoft YaHei"/>
              </a:rPr>
              <a:t>web cams,</a:t>
            </a:r>
            <a:endParaRPr b="0" lang="en-AU" sz="3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ea typeface="Microsoft YaHei"/>
              </a:rPr>
              <a:t>tap on/tap off data from public transport</a:t>
            </a:r>
            <a:endParaRPr b="0" lang="en-AU" sz="3200" spc="-1" strike="noStrike">
              <a:solidFill>
                <a:srgbClr val="000000"/>
              </a:solidFill>
              <a:latin typeface="Arial"/>
            </a:endParaRPr>
          </a:p>
        </p:txBody>
      </p:sp>
      <p:sp>
        <p:nvSpPr>
          <p:cNvPr id="158"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28D5CC1F-DD55-4988-AC1A-06C53804B926}"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10A0AD45-720C-4CBC-B1A5-6E95FD1C5F96}"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
        <p:nvSpPr>
          <p:cNvPr id="159" name=""/>
          <p:cNvSpPr/>
          <p:nvPr/>
        </p:nvSpPr>
        <p:spPr>
          <a:xfrm>
            <a:off x="507960" y="5040000"/>
            <a:ext cx="903132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AU" sz="1400" spc="-1" strike="noStrike">
                <a:solidFill>
                  <a:srgbClr val="000000"/>
                </a:solidFill>
                <a:latin typeface="Arial"/>
                <a:ea typeface="DejaVu Sans"/>
              </a:rPr>
              <a:t>* identifying, observing, measuring an object without coming into direct contact with it</a:t>
            </a:r>
            <a:endParaRPr b="0" lang="en-AU" sz="1400" spc="-1" strike="noStrike">
              <a:solidFill>
                <a:srgbClr val="000000"/>
              </a:solidFill>
              <a:latin typeface="Arial"/>
            </a:endParaRPr>
          </a:p>
        </p:txBody>
      </p:sp>
      <p:pic>
        <p:nvPicPr>
          <p:cNvPr id="160" name="" descr=""/>
          <p:cNvPicPr/>
          <p:nvPr/>
        </p:nvPicPr>
        <p:blipFill>
          <a:blip r:embed="rId1"/>
          <a:stretch/>
        </p:blipFill>
        <p:spPr>
          <a:xfrm>
            <a:off x="5760000" y="720000"/>
            <a:ext cx="3780000" cy="41392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180000"/>
            <a:ext cx="9070560" cy="945360"/>
          </a:xfrm>
          <a:prstGeom prst="rect">
            <a:avLst/>
          </a:prstGeom>
          <a:noFill/>
          <a:ln w="0">
            <a:noFill/>
          </a:ln>
        </p:spPr>
        <p:txBody>
          <a:bodyPr lIns="0" rIns="0" tIns="0" bIns="0" anchor="ctr">
            <a:noAutofit/>
          </a:bodyPr>
          <a:p>
            <a:pPr indent="0" algn="ctr">
              <a:lnSpc>
                <a:spcPct val="100000"/>
              </a:lnSpc>
              <a:buNone/>
            </a:pPr>
            <a:r>
              <a:rPr b="0" lang="en-AU" sz="4400" spc="-1" strike="noStrike">
                <a:solidFill>
                  <a:srgbClr val="000080"/>
                </a:solidFill>
                <a:latin typeface="Gentium Book Basic"/>
              </a:rPr>
              <a:t>Who uses GIS?</a:t>
            </a:r>
            <a:endParaRPr b="0" lang="en-AU" sz="4400" spc="-1" strike="noStrike">
              <a:solidFill>
                <a:srgbClr val="000000"/>
              </a:solidFill>
              <a:latin typeface="Arial"/>
            </a:endParaRPr>
          </a:p>
        </p:txBody>
      </p:sp>
      <p:sp>
        <p:nvSpPr>
          <p:cNvPr id="162" name="PlaceHolder 2"/>
          <p:cNvSpPr>
            <a:spLocks noGrp="1"/>
          </p:cNvSpPr>
          <p:nvPr>
            <p:ph/>
          </p:nvPr>
        </p:nvSpPr>
        <p:spPr>
          <a:xfrm>
            <a:off x="504000" y="1326600"/>
            <a:ext cx="9070560" cy="3287160"/>
          </a:xfrm>
          <a:prstGeom prst="rect">
            <a:avLst/>
          </a:prstGeom>
          <a:noFill/>
          <a:ln w="0">
            <a:noFill/>
          </a:ln>
        </p:spPr>
        <p:txBody>
          <a:bodyPr lIns="0" rIns="0" tIns="0" bIns="0" anchor="t">
            <a:normAutofit fontScale="71666" lnSpcReduction="10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Map makers, GPS systems, military drones, self-driving cars </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Insurance companies – want to know where floods, bushfires, avalanches, car accidents etc will be most likely, and set premiums accordingly</a:t>
            </a:r>
            <a:endParaRPr b="0" lang="en-AU"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Companies planning to set up new shops – where are likely customers living? </a:t>
            </a:r>
            <a:endParaRPr b="0" lang="en-AU"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e.g. they can estimate a suburb’s wealth by automated counting of swimming pools from satellite photos, or mapping luxury car sales to particular suburbs</a:t>
            </a:r>
            <a:endParaRPr b="0" lang="en-AU" sz="3200" spc="-1" strike="noStrike">
              <a:solidFill>
                <a:srgbClr val="000000"/>
              </a:solidFill>
              <a:latin typeface="Arial"/>
            </a:endParaRPr>
          </a:p>
          <a:p>
            <a:pPr indent="0">
              <a:lnSpc>
                <a:spcPct val="100000"/>
              </a:lnSpc>
              <a:spcBef>
                <a:spcPts val="1417"/>
              </a:spcBef>
              <a:buNone/>
            </a:pPr>
            <a:endParaRPr b="0" lang="en-AU" sz="3200" spc="-1" strike="noStrike">
              <a:solidFill>
                <a:srgbClr val="000000"/>
              </a:solidFill>
              <a:latin typeface="Arial"/>
            </a:endParaRPr>
          </a:p>
        </p:txBody>
      </p:sp>
      <p:sp>
        <p:nvSpPr>
          <p:cNvPr id="163" name=""/>
          <p:cNvSpPr/>
          <p:nvPr/>
        </p:nvSpPr>
        <p:spPr>
          <a:xfrm>
            <a:off x="2160000" y="5400000"/>
            <a:ext cx="5938920" cy="26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AU" sz="1100" spc="-1" strike="noStrike">
                <a:solidFill>
                  <a:srgbClr val="cccccc"/>
                </a:solidFill>
                <a:latin typeface="Arial"/>
                <a:ea typeface="DejaVu Sans"/>
              </a:rPr>
              <a:t>vcedata.com slideshow © Mark Kelly 2022 - </a:t>
            </a:r>
            <a:fld id="{A5DB8474-990A-4A75-B9D6-D3257A133498}"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96A7B347-BD3C-43B7-84FF-443EB6DC0178}" type="slidecount">
              <a:rPr b="0" lang="en-AU" sz="1100" spc="-1" strike="noStrike">
                <a:solidFill>
                  <a:srgbClr val="cccccc"/>
                </a:solidFill>
                <a:latin typeface="Arial"/>
                <a:ea typeface="DejaVu Sans"/>
              </a:rPr>
              <a:t>35</a:t>
            </a:fld>
            <a:endParaRPr b="0" lang="en-A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TotalTime>
  <Application>LibreOffice/24.2.0.3$Windows_X86_64 LibreOffice_project/da48488a73ddd66ea24cf16bbc4f7b9c08e9bea1</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2022-01-19T13:21:46Z</dcterms:created>
  <dc:creator>Mark Kelly</dc:creator>
  <dc:description/>
  <dc:language>en-AU</dc:language>
  <cp:lastModifiedBy/>
  <dcterms:modified xsi:type="dcterms:W3CDTF">2024-03-07T13:55:27Z</dcterms:modified>
  <cp:revision>4</cp:revision>
  <dc:subject/>
  <dc:title/>
</cp:coreProperties>
</file>

<file path=docProps/custom.xml><?xml version="1.0" encoding="utf-8"?>
<Properties xmlns="http://schemas.openxmlformats.org/officeDocument/2006/custom-properties" xmlns:vt="http://schemas.openxmlformats.org/officeDocument/2006/docPropsVTypes"/>
</file>