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11.xml.rels" ContentType="application/vnd.openxmlformats-package.relationships+xml"/>
  <Override PartName="/ppt/slideMasters/_rels/slideMaster1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presProps.xml" ContentType="application/vnd.openxmlformats-officedocument.presentationml.presProps+xml"/>
  <Override PartName="/ppt/media/image1.jpeg" ContentType="image/jpeg"/>
  <Override PartName="/ppt/media/image3.png" ContentType="image/png"/>
  <Override PartName="/ppt/media/image2.png" ContentType="image/png"/>
  <Override PartName="/ppt/media/image4.png" ContentType="image/png"/>
  <Override PartName="/ppt/media/image5.png" ContentType="image/png"/>
  <Override PartName="/ppt/media/image6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  <p:sldMasterId id="2147483658" r:id="rId7"/>
    <p:sldMasterId id="2147483660" r:id="rId8"/>
    <p:sldMasterId id="2147483662" r:id="rId9"/>
    <p:sldMasterId id="2147483664" r:id="rId10"/>
    <p:sldMasterId id="2147483666" r:id="rId11"/>
    <p:sldMasterId id="2147483668" r:id="rId12"/>
    <p:sldMasterId id="2147483670" r:id="rId13"/>
  </p:sldMasterIdLst>
  <p:sldIdLst>
    <p:sldId id="256" r:id="rId14"/>
    <p:sldId id="257" r:id="rId15"/>
    <p:sldId id="258" r:id="rId16"/>
    <p:sldId id="259" r:id="rId17"/>
    <p:sldId id="260" r:id="rId18"/>
    <p:sldId id="261" r:id="rId19"/>
    <p:sldId id="262" r:id="rId20"/>
    <p:sldId id="263" r:id="rId21"/>
    <p:sldId id="264" r:id="rId22"/>
    <p:sldId id="265" r:id="rId23"/>
    <p:sldId id="266" r:id="rId24"/>
    <p:sldId id="267" r:id="rId25"/>
    <p:sldId id="268" r:id="rId26"/>
  </p:sldIdLst>
  <p:sldSz cx="9144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Master" Target="slideMasters/slideMaster12.xml"/><Relationship Id="rId14" Type="http://schemas.openxmlformats.org/officeDocument/2006/relationships/slide" Target="slides/slide1.xml"/><Relationship Id="rId15" Type="http://schemas.openxmlformats.org/officeDocument/2006/relationships/slide" Target="slides/slide2.xml"/><Relationship Id="rId16" Type="http://schemas.openxmlformats.org/officeDocument/2006/relationships/slide" Target="slides/slide3.xml"/><Relationship Id="rId17" Type="http://schemas.openxmlformats.org/officeDocument/2006/relationships/slide" Target="slides/slide4.xml"/><Relationship Id="rId18" Type="http://schemas.openxmlformats.org/officeDocument/2006/relationships/slide" Target="slides/slide5.xml"/><Relationship Id="rId19" Type="http://schemas.openxmlformats.org/officeDocument/2006/relationships/slide" Target="slides/slide6.xml"/><Relationship Id="rId20" Type="http://schemas.openxmlformats.org/officeDocument/2006/relationships/slide" Target="slides/slide7.xml"/><Relationship Id="rId21" Type="http://schemas.openxmlformats.org/officeDocument/2006/relationships/slide" Target="slides/slide8.xml"/><Relationship Id="rId22" Type="http://schemas.openxmlformats.org/officeDocument/2006/relationships/slide" Target="slides/slide9.xml"/><Relationship Id="rId23" Type="http://schemas.openxmlformats.org/officeDocument/2006/relationships/slide" Target="slides/slide10.xml"/><Relationship Id="rId24" Type="http://schemas.openxmlformats.org/officeDocument/2006/relationships/slide" Target="slides/slide11.xml"/><Relationship Id="rId25" Type="http://schemas.openxmlformats.org/officeDocument/2006/relationships/slide" Target="slides/slide12.xml"/><Relationship Id="rId26" Type="http://schemas.openxmlformats.org/officeDocument/2006/relationships/slide" Target="slides/slide13.xml"/><Relationship Id="rId27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slideLayout" Target="../slideLayouts/slideLayout11.xml"/>
</Relationships>
</file>

<file path=ppt/slideMasters/_rels/slideMaster12.xml.rels><?xml version="1.0" encoding="UTF-8"?>
<Relationships xmlns="http://schemas.openxmlformats.org/package/2006/relationships"><Relationship Id="rId1" Type="http://schemas.openxmlformats.org/officeDocument/2006/relationships/theme" Target="../theme/theme12.xml"/><Relationship Id="rId2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3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4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5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9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333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333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667" r:id="rId2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333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333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9" r:id="rId2"/>
  </p:sldLayoutIdLst>
</p:sldMaster>
</file>

<file path=ppt/slideMasters/slideMaster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333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333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1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1" r:id="rId2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333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333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333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333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3" r:id="rId2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2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333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2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333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2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333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2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333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2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333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2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333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5" r:id="rId2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AU" sz="4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2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7" r:id="rId2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9" r:id="rId2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1" r:id="rId2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3" r:id="rId2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5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5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slideLayout" Target="../slideLayouts/slideLayout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5" descr=""/>
          <p:cNvPicPr/>
          <p:nvPr/>
        </p:nvPicPr>
        <p:blipFill>
          <a:blip r:embed="rId1"/>
          <a:stretch/>
        </p:blipFill>
        <p:spPr>
          <a:xfrm>
            <a:off x="3060000" y="2889000"/>
            <a:ext cx="3523320" cy="3771000"/>
          </a:xfrm>
          <a:prstGeom prst="rect">
            <a:avLst/>
          </a:prstGeom>
          <a:ln w="0">
            <a:noFill/>
          </a:ln>
        </p:spPr>
      </p:pic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714240" y="213840"/>
            <a:ext cx="7771680" cy="910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AU" sz="2200" spc="-1" strike="noStrike">
                <a:solidFill>
                  <a:srgbClr val="000000"/>
                </a:solidFill>
                <a:latin typeface="Calibri"/>
              </a:rPr>
              <a:t>Applied Computing Slideshows</a:t>
            </a:r>
            <a:br>
              <a:rPr sz="4400"/>
            </a:br>
            <a:r>
              <a:rPr b="0" i="1" lang="en-AU" sz="2200" spc="-1" strike="noStrike">
                <a:solidFill>
                  <a:srgbClr val="000000"/>
                </a:solidFill>
                <a:latin typeface="Calibri"/>
              </a:rPr>
              <a:t>by Mark Kelly</a:t>
            </a:r>
            <a:br>
              <a:rPr sz="4400"/>
            </a:br>
            <a:r>
              <a:rPr b="0" i="1" lang="en-AU" sz="1500" spc="-1" strike="noStrike">
                <a:solidFill>
                  <a:srgbClr val="000000"/>
                </a:solidFill>
                <a:latin typeface="Calibri"/>
              </a:rPr>
              <a:t>vcedata.com</a:t>
            </a:r>
            <a:br>
              <a:rPr sz="2800"/>
            </a:br>
            <a:r>
              <a:rPr b="0" i="1" lang="en-AU" sz="1500" spc="-1" strike="noStrike">
                <a:solidFill>
                  <a:srgbClr val="000000"/>
                </a:solidFill>
                <a:latin typeface="Calibri"/>
              </a:rPr>
              <a:t>mark@vcedata.com</a:t>
            </a:r>
            <a:br>
              <a:rPr sz="2200"/>
            </a:br>
            <a:r>
              <a:rPr b="0" i="1" lang="en-AU" sz="1000" spc="-1" strike="noStrike">
                <a:solidFill>
                  <a:srgbClr val="000000"/>
                </a:solidFill>
                <a:latin typeface="Calibri"/>
              </a:rPr>
              <a:t>Last modified 2024-08-13</a:t>
            </a:r>
            <a:endParaRPr b="0" lang="en-AU" sz="1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Title 1"/>
          <p:cNvSpPr/>
          <p:nvPr/>
        </p:nvSpPr>
        <p:spPr>
          <a:xfrm>
            <a:off x="900000" y="1620000"/>
            <a:ext cx="7771680" cy="1142280"/>
          </a:xfrm>
          <a:custGeom>
            <a:avLst/>
            <a:gdLst>
              <a:gd name="textAreaLeft" fmla="*/ 0 w 7771680"/>
              <a:gd name="textAreaRight" fmla="*/ 7772040 w 7771680"/>
              <a:gd name="textAreaTop" fmla="*/ 0 h 1142280"/>
              <a:gd name="textAreaBottom" fmla="*/ 1142640 h 11422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4700" spc="-1" strike="noStrike">
                <a:solidFill>
                  <a:srgbClr val="c9211e"/>
                </a:solidFill>
                <a:latin typeface="Calibri"/>
                <a:ea typeface="DejaVu Sans"/>
              </a:rPr>
              <a:t>Project </a:t>
            </a:r>
            <a:endParaRPr b="0" lang="en-AU" sz="47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4700" spc="-1" strike="noStrike">
                <a:solidFill>
                  <a:srgbClr val="c9211e"/>
                </a:solidFill>
                <a:latin typeface="Calibri"/>
                <a:ea typeface="DejaVu Sans"/>
              </a:rPr>
              <a:t>Management </a:t>
            </a:r>
            <a:endParaRPr b="0" lang="en-AU" sz="47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Sample WBS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89" name=""/>
          <p:cNvGraphicFramePr/>
          <p:nvPr/>
        </p:nvGraphicFramePr>
        <p:xfrm>
          <a:off x="1428840" y="1428840"/>
          <a:ext cx="6095520" cy="4030200"/>
        </p:xfrm>
        <a:graphic>
          <a:graphicData uri="http://schemas.openxmlformats.org/drawingml/2006/table">
            <a:tbl>
              <a:tblPr/>
              <a:tblGrid>
                <a:gridCol w="3047760"/>
                <a:gridCol w="3048120"/>
              </a:tblGrid>
              <a:tr h="366120"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A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WBS number</a:t>
                      </a:r>
                      <a:endParaRPr b="0" lang="en-A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0000" marR="900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A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Task Description</a:t>
                      </a:r>
                      <a:endParaRPr b="0" lang="en-A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0000" marR="900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66840"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A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1.0</a:t>
                      </a:r>
                      <a:endParaRPr b="0" lang="en-A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0000" marR="900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A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Project initiation</a:t>
                      </a:r>
                      <a:endParaRPr b="0" lang="en-A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0000" marR="900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66120"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A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    </a:t>
                      </a:r>
                      <a:r>
                        <a:rPr b="0" lang="en-A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1.1</a:t>
                      </a:r>
                      <a:endParaRPr b="0" lang="en-A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0000" marR="900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A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</a:t>
                      </a:r>
                      <a:r>
                        <a:rPr b="0" lang="en-A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Draft project plan</a:t>
                      </a:r>
                      <a:endParaRPr b="0" lang="en-A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0000" marR="900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66840"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A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2.0</a:t>
                      </a:r>
                      <a:endParaRPr b="0" lang="en-A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0000" marR="900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A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Analysis phase</a:t>
                      </a:r>
                      <a:endParaRPr b="0" lang="en-A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0000" marR="900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66120"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A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    </a:t>
                      </a:r>
                      <a:r>
                        <a:rPr b="0" lang="en-A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2.1</a:t>
                      </a:r>
                      <a:endParaRPr b="0" lang="en-A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0000" marR="900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A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     </a:t>
                      </a:r>
                      <a:r>
                        <a:rPr b="0" lang="en-A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Plan user interviews</a:t>
                      </a:r>
                      <a:endParaRPr b="0" lang="en-A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0000" marR="900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66120"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A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    </a:t>
                      </a:r>
                      <a:r>
                        <a:rPr b="0" lang="en-A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2.2</a:t>
                      </a:r>
                      <a:endParaRPr b="0" lang="en-A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0000" marR="900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A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     </a:t>
                      </a:r>
                      <a:r>
                        <a:rPr b="0" lang="en-A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Schedule users interviews</a:t>
                      </a:r>
                      <a:endParaRPr b="0" lang="en-A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0000" marR="900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66840"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A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3.0</a:t>
                      </a:r>
                      <a:endParaRPr b="0" lang="en-A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0000" marR="900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A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Examination and test</a:t>
                      </a:r>
                      <a:endParaRPr b="0" lang="en-A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0000" marR="900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66120"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A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4.0</a:t>
                      </a:r>
                      <a:endParaRPr b="0" lang="en-A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0000" marR="900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A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Design</a:t>
                      </a:r>
                      <a:endParaRPr b="0" lang="en-A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0000" marR="900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66840"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A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5.0</a:t>
                      </a:r>
                      <a:endParaRPr b="0" lang="en-A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0000" marR="900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A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Test</a:t>
                      </a:r>
                      <a:endParaRPr b="0" lang="en-A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0000" marR="900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66120"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A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6.0</a:t>
                      </a:r>
                      <a:endParaRPr b="0" lang="en-A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0000" marR="900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A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Implementation</a:t>
                      </a:r>
                      <a:endParaRPr b="0" lang="en-A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0000" marR="900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66120"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A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7.0</a:t>
                      </a:r>
                      <a:endParaRPr b="0" lang="en-A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0000" marR="900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A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Post implementation review</a:t>
                      </a:r>
                      <a:endParaRPr b="0" lang="en-A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0000" marR="900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90" name="TextBox 4"/>
          <p:cNvSpPr/>
          <p:nvPr/>
        </p:nvSpPr>
        <p:spPr>
          <a:xfrm>
            <a:off x="714240" y="5643720"/>
            <a:ext cx="7857720" cy="916200"/>
          </a:xfrm>
          <a:custGeom>
            <a:avLst/>
            <a:gdLst>
              <a:gd name="textAreaLeft" fmla="*/ 0 w 7857720"/>
              <a:gd name="textAreaRight" fmla="*/ 7858080 w 7857720"/>
              <a:gd name="textAreaTop" fmla="*/ 0 h 916200"/>
              <a:gd name="textAreaBottom" fmla="*/ 916560 h 91620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1800" spc="-1" strike="noStrike">
                <a:solidFill>
                  <a:srgbClr val="558ed5"/>
                </a:solidFill>
                <a:latin typeface="Arial"/>
                <a:ea typeface="DejaVu Sans"/>
              </a:rPr>
              <a:t>Note how large tasks (e.g. 1 and 2) can be subdivided into subtasks (e.g. 2.1, 2.2).  Later, large tasks can be collapsed or expanded to hide or show their subtasks.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8880" cy="1785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4400" spc="-1" strike="noStrike">
                <a:solidFill>
                  <a:srgbClr val="ff0000"/>
                </a:solidFill>
                <a:latin typeface="Calibri"/>
              </a:rPr>
              <a:t>monitoring</a:t>
            </a: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 tasks, resources, people and time</a:t>
            </a:r>
            <a:br>
              <a:rPr sz="4400"/>
            </a:b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"/>
          <p:cNvSpPr/>
          <p:nvPr/>
        </p:nvSpPr>
        <p:spPr>
          <a:xfrm>
            <a:off x="457200" y="1844280"/>
            <a:ext cx="8228880" cy="4280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The Gantt chart is modified as necessary as the project proceeds so it accurately reflect real events and progress.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Milestones are major progress landmarks.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Milestones tell you whether the project is running on time.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Gantt Charts …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"/>
          <p:cNvSpPr/>
          <p:nvPr/>
        </p:nvSpPr>
        <p:spPr>
          <a:xfrm>
            <a:off x="285840" y="1483920"/>
            <a:ext cx="8571600" cy="425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 fontScale="87222" lnSpcReduction="10000"/>
          </a:bodyPr>
          <a:p>
            <a:pPr marL="343080" indent="-343080">
              <a:lnSpc>
                <a:spcPct val="100000"/>
              </a:lnSpc>
              <a:spcBef>
                <a:spcPts val="9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Plan necessary tasks in advance.</a:t>
            </a:r>
            <a:endParaRPr b="0" lang="en-AU" sz="3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9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Monitor progress of a project.</a:t>
            </a:r>
            <a:endParaRPr b="0" lang="en-AU" sz="3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9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Are used to make predictions.</a:t>
            </a:r>
            <a:endParaRPr b="0" lang="en-AU" sz="3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9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Show task dependencies and timing</a:t>
            </a:r>
            <a:endParaRPr b="0" lang="en-AU" sz="3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9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AU" sz="3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9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But I know you want </a:t>
            </a:r>
            <a:r>
              <a:rPr b="0" lang="en-AU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MORE</a:t>
            </a:r>
            <a:endParaRPr b="0" lang="en-AU" sz="3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9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see the </a:t>
            </a:r>
            <a:r>
              <a:rPr b="0" lang="en-AU" sz="3600" spc="-1" strike="noStrike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latin typeface="Calibri"/>
                <a:ea typeface="DejaVu Sans"/>
              </a:rPr>
              <a:t>projman-gantt</a:t>
            </a:r>
            <a:r>
              <a:rPr b="0" lang="en-AU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 slideshow</a:t>
            </a:r>
            <a:endParaRPr b="0" lang="en-AU" sz="3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9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I DARE you</a:t>
            </a:r>
            <a:endParaRPr b="0" lang="en-AU" sz="3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"/>
          <p:cNvSpPr/>
          <p:nvPr/>
        </p:nvSpPr>
        <p:spPr>
          <a:xfrm>
            <a:off x="457200" y="1599840"/>
            <a:ext cx="8228880" cy="1685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 fontScale="75000" lnSpcReduction="10000"/>
          </a:bodyPr>
          <a:p>
            <a:pPr marL="343080" indent="-343080">
              <a:lnSpc>
                <a:spcPct val="100000"/>
              </a:lnSpc>
              <a:spcBef>
                <a:spcPts val="799"/>
              </a:spcBef>
              <a:tabLst>
                <a:tab algn="l" pos="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Applied Computing Slideshows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tabLst>
                <a:tab algn="l" pos="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by Mark Kelly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tabLst>
                <a:tab algn="l" pos="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vcedata.com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tabLst>
                <a:tab algn="l" pos="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mark@vcedata.com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tabLst>
                <a:tab algn="l" pos="0"/>
              </a:tabLst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>
              <a:lnSpc>
                <a:spcPct val="100000"/>
              </a:lnSpc>
              <a:spcBef>
                <a:spcPts val="799"/>
              </a:spcBef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TextBox 3"/>
          <p:cNvSpPr/>
          <p:nvPr/>
        </p:nvSpPr>
        <p:spPr>
          <a:xfrm>
            <a:off x="428760" y="3500280"/>
            <a:ext cx="8357400" cy="1464840"/>
          </a:xfrm>
          <a:custGeom>
            <a:avLst/>
            <a:gdLst>
              <a:gd name="textAreaLeft" fmla="*/ 0 w 8357400"/>
              <a:gd name="textAreaRight" fmla="*/ 8357760 w 8357400"/>
              <a:gd name="textAreaTop" fmla="*/ 0 h 1464840"/>
              <a:gd name="textAreaBottom" fmla="*/ 1465200 h 14648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Arial"/>
              </a:rPr>
              <a:t>These slideshows may be freely used, modified or distributed by teachers and students anywhere on the planet (but not elsewhere).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Arial"/>
              </a:rPr>
              <a:t>They may NOT be sold.  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Arial"/>
              </a:rPr>
              <a:t>They must NOT be redistributed if you modify them.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What is project management?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AU" sz="3200" spc="-1" strike="noStrike">
                <a:solidFill>
                  <a:srgbClr val="ff6600"/>
                </a:solidFill>
                <a:latin typeface="Calibri"/>
                <a:ea typeface="DejaVu Sans"/>
              </a:rPr>
              <a:t>identifying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 tasks, resources, people and time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AU" sz="3200" spc="-1" strike="noStrike">
                <a:solidFill>
                  <a:srgbClr val="ff6600"/>
                </a:solidFill>
                <a:latin typeface="Calibri"/>
                <a:ea typeface="DejaVu Sans"/>
              </a:rPr>
              <a:t>scheduling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en-A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tasks, resources, people and time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AU" sz="3200" spc="-1" strike="noStrike">
                <a:solidFill>
                  <a:srgbClr val="ff6600"/>
                </a:solidFill>
                <a:latin typeface="Calibri"/>
                <a:ea typeface="DejaVu Sans"/>
              </a:rPr>
              <a:t>monitoring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en-AU" sz="2600" spc="-1" strike="noStrike">
                <a:solidFill>
                  <a:srgbClr val="000000"/>
                </a:solidFill>
                <a:latin typeface="Calibri"/>
                <a:ea typeface="DejaVu Sans"/>
              </a:rPr>
              <a:t>tasks, resources, people and time</a:t>
            </a:r>
            <a:endParaRPr b="0" lang="en-AU" sz="2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9" name="" descr=""/>
          <p:cNvPicPr/>
          <p:nvPr/>
        </p:nvPicPr>
        <p:blipFill>
          <a:blip r:embed="rId1"/>
          <a:stretch/>
        </p:blipFill>
        <p:spPr>
          <a:xfrm>
            <a:off x="3240000" y="4382640"/>
            <a:ext cx="2619000" cy="1742760"/>
          </a:xfrm>
          <a:prstGeom prst="rect">
            <a:avLst/>
          </a:prstGeom>
          <a:ln w="0">
            <a:noFill/>
          </a:ln>
        </p:spPr>
      </p:pic>
      <p:pic>
        <p:nvPicPr>
          <p:cNvPr id="70" name="" descr=""/>
          <p:cNvPicPr/>
          <p:nvPr/>
        </p:nvPicPr>
        <p:blipFill>
          <a:blip r:embed="rId2"/>
          <a:stretch/>
        </p:blipFill>
        <p:spPr>
          <a:xfrm>
            <a:off x="2520000" y="3600000"/>
            <a:ext cx="4336200" cy="28854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What is a Project?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9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A series of tasks worked on by several people within </a:t>
            </a:r>
            <a:r>
              <a:rPr b="1" lang="en-AU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constraints</a:t>
            </a:r>
            <a:r>
              <a:rPr b="0" lang="en-AU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 of time, money and resources, to achieve a desired goal.</a:t>
            </a:r>
            <a:endParaRPr b="0" lang="en-AU" sz="3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9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Projects are ‘one-off’, unique events – they’re not routine daily or weekly tasks</a:t>
            </a:r>
            <a:endParaRPr b="0" lang="en-AU" sz="3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901"/>
              </a:spcBef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AU" sz="3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Typically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"/>
          <p:cNvSpPr/>
          <p:nvPr/>
        </p:nvSpPr>
        <p:spPr>
          <a:xfrm>
            <a:off x="457200" y="1600200"/>
            <a:ext cx="8228880" cy="382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 fontScale="94444"/>
          </a:bodyPr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4000" spc="-1" strike="noStrike">
                <a:solidFill>
                  <a:srgbClr val="000000"/>
                </a:solidFill>
                <a:latin typeface="Calibri"/>
                <a:ea typeface="DejaVu Sans"/>
              </a:rPr>
              <a:t>Projects are </a:t>
            </a:r>
            <a:endParaRPr b="0" lang="en-AU" sz="4000" spc="-1" strike="noStrike">
              <a:solidFill>
                <a:srgbClr val="000000"/>
              </a:solidFill>
              <a:latin typeface="Arial"/>
            </a:endParaRPr>
          </a:p>
          <a:p>
            <a:pPr lvl="1" marL="432000" indent="-2160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4000" spc="-1" strike="noStrike">
                <a:solidFill>
                  <a:srgbClr val="000000"/>
                </a:solidFill>
                <a:latin typeface="Calibri"/>
                <a:ea typeface="DejaVu Sans"/>
              </a:rPr>
              <a:t>big – in terms of time, money, </a:t>
            </a:r>
            <a:r>
              <a:rPr b="0" lang="en-AU" sz="4000" spc="-1" strike="noStrike">
                <a:solidFill>
                  <a:srgbClr val="000000"/>
                </a:solidFill>
                <a:latin typeface="Calibri"/>
                <a:ea typeface="DejaVu Sans"/>
              </a:rPr>
              <a:t>resources (e.g. staff), disruption of normal operations, </a:t>
            </a:r>
            <a:endParaRPr b="0" lang="en-AU" sz="4000" spc="-1" strike="noStrike">
              <a:solidFill>
                <a:srgbClr val="000000"/>
              </a:solidFill>
              <a:latin typeface="Arial"/>
            </a:endParaRPr>
          </a:p>
          <a:p>
            <a:pPr lvl="1" marL="432000" indent="-2160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4000" spc="-1" strike="noStrike">
                <a:solidFill>
                  <a:srgbClr val="000000"/>
                </a:solidFill>
                <a:latin typeface="Calibri"/>
                <a:ea typeface="DejaVu Sans"/>
              </a:rPr>
              <a:t>Big risks of loss, waste or damage if projects are mishandled.</a:t>
            </a:r>
            <a:endParaRPr b="0" lang="en-AU" sz="4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Project Manager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9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Projects need to be managed</a:t>
            </a:r>
            <a:endParaRPr b="0" lang="en-AU" sz="3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9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600" spc="-1" strike="noStrike">
                <a:solidFill>
                  <a:srgbClr val="000000"/>
                </a:solidFill>
                <a:latin typeface="Calibri"/>
                <a:ea typeface="DejaVu Sans"/>
              </a:rPr>
              <a:t>Project Manager organises money, time and resources (equipment, personnel) to ensure project tasks start and finish on time and are not too disruptive, wasteful or costly </a:t>
            </a:r>
            <a:endParaRPr b="0" lang="en-AU" sz="3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8880" cy="625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Projects must finish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"/>
          <p:cNvSpPr/>
          <p:nvPr/>
        </p:nvSpPr>
        <p:spPr>
          <a:xfrm>
            <a:off x="591120" y="900000"/>
            <a:ext cx="8228880" cy="162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2600" spc="-1" strike="noStrike">
                <a:solidFill>
                  <a:srgbClr val="000000"/>
                </a:solidFill>
                <a:latin typeface="Calibri"/>
                <a:ea typeface="DejaVu Sans"/>
              </a:rPr>
              <a:t>On time</a:t>
            </a:r>
            <a:endParaRPr b="0" lang="en-AU" sz="2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2600" spc="-1" strike="noStrike">
                <a:solidFill>
                  <a:srgbClr val="000000"/>
                </a:solidFill>
                <a:latin typeface="Calibri"/>
                <a:ea typeface="DejaVu Sans"/>
              </a:rPr>
              <a:t>Within budget</a:t>
            </a:r>
            <a:endParaRPr b="0" lang="en-AU" sz="2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2600" spc="-1" strike="noStrike">
                <a:solidFill>
                  <a:srgbClr val="000000"/>
                </a:solidFill>
                <a:latin typeface="Calibri"/>
                <a:ea typeface="DejaVu Sans"/>
              </a:rPr>
              <a:t>Achieving their original goals</a:t>
            </a:r>
            <a:endParaRPr b="0" lang="en-AU" sz="2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AU" sz="4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9" name="" descr=""/>
          <p:cNvPicPr/>
          <p:nvPr/>
        </p:nvPicPr>
        <p:blipFill>
          <a:blip r:embed="rId1"/>
          <a:stretch/>
        </p:blipFill>
        <p:spPr>
          <a:xfrm>
            <a:off x="540000" y="3060000"/>
            <a:ext cx="1980000" cy="1980000"/>
          </a:xfrm>
          <a:prstGeom prst="rect">
            <a:avLst/>
          </a:prstGeom>
          <a:ln w="0">
            <a:noFill/>
          </a:ln>
        </p:spPr>
      </p:pic>
      <p:pic>
        <p:nvPicPr>
          <p:cNvPr id="80" name="" descr=""/>
          <p:cNvPicPr/>
          <p:nvPr/>
        </p:nvPicPr>
        <p:blipFill>
          <a:blip r:embed="rId2"/>
          <a:stretch/>
        </p:blipFill>
        <p:spPr>
          <a:xfrm>
            <a:off x="2880000" y="3420000"/>
            <a:ext cx="2520000" cy="1440000"/>
          </a:xfrm>
          <a:prstGeom prst="rect">
            <a:avLst/>
          </a:prstGeom>
          <a:ln w="0">
            <a:noFill/>
          </a:ln>
        </p:spPr>
      </p:pic>
      <p:pic>
        <p:nvPicPr>
          <p:cNvPr id="81" name="" descr=""/>
          <p:cNvPicPr/>
          <p:nvPr/>
        </p:nvPicPr>
        <p:blipFill>
          <a:blip r:embed="rId3"/>
          <a:stretch/>
        </p:blipFill>
        <p:spPr>
          <a:xfrm>
            <a:off x="5760000" y="3136320"/>
            <a:ext cx="2657160" cy="1723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Gantt charts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3" name="Picture 2" descr="D:\sites\mckinnon\vceit\ganttpert\gantt-tute\gantt.gif"/>
          <p:cNvPicPr/>
          <p:nvPr/>
        </p:nvPicPr>
        <p:blipFill>
          <a:blip r:embed="rId1"/>
          <a:stretch/>
        </p:blipFill>
        <p:spPr>
          <a:xfrm>
            <a:off x="360000" y="1800000"/>
            <a:ext cx="7837560" cy="3060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WBS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"/>
          <p:cNvSpPr/>
          <p:nvPr/>
        </p:nvSpPr>
        <p:spPr>
          <a:xfrm>
            <a:off x="456840" y="1599840"/>
            <a:ext cx="7828920" cy="325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A </a:t>
            </a:r>
            <a:r>
              <a:rPr b="0" lang="en-AU" sz="3200" spc="-1" strike="noStrike">
                <a:solidFill>
                  <a:srgbClr val="ff0000"/>
                </a:solidFill>
                <a:latin typeface="Calibri"/>
                <a:ea typeface="DejaVu Sans"/>
              </a:rPr>
              <a:t>W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ork </a:t>
            </a:r>
            <a:r>
              <a:rPr b="0" lang="en-AU" sz="3200" spc="-1" strike="noStrike">
                <a:solidFill>
                  <a:srgbClr val="ff0000"/>
                </a:solidFill>
                <a:latin typeface="Calibri"/>
                <a:ea typeface="DejaVu Sans"/>
              </a:rPr>
              <a:t>B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reakdown </a:t>
            </a:r>
            <a:r>
              <a:rPr b="0" lang="en-AU" sz="3200" spc="-1" strike="noStrike">
                <a:solidFill>
                  <a:srgbClr val="ff0000"/>
                </a:solidFill>
                <a:latin typeface="Calibri"/>
                <a:ea typeface="DejaVu Sans"/>
              </a:rPr>
              <a:t>S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tructure is a good way of beginning a Gantt chart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In a WBS all the tasks (and subtasks) in the project are identified and put in order of execution.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Ensures necessary jobs are not forgotten!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8880" cy="1785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4400" spc="-1" strike="noStrike">
                <a:solidFill>
                  <a:srgbClr val="ff0000"/>
                </a:solidFill>
                <a:latin typeface="Calibri"/>
              </a:rPr>
              <a:t>identifying</a:t>
            </a: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 tasks, resources, people and time</a:t>
            </a:r>
            <a:br>
              <a:rPr sz="4400"/>
            </a:b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"/>
          <p:cNvSpPr/>
          <p:nvPr/>
        </p:nvSpPr>
        <p:spPr>
          <a:xfrm>
            <a:off x="457200" y="1844280"/>
            <a:ext cx="8228880" cy="4280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WBS – work breakdown structure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List the tasks and subtasks that need to be done from start to finish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Don’t leave things out!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</TotalTime>
  <Application>LibreOffice/24.2.5.2$Windows_X86_64 LibreOffice_project/bffef4ea93e59bebbeaf7f431bb02b1a39ee8a59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2009-02-06T14:31:51Z</dcterms:created>
  <dc:creator>kel</dc:creator>
  <dc:description/>
  <dc:language>en-AU</dc:language>
  <cp:lastModifiedBy/>
  <dcterms:modified xsi:type="dcterms:W3CDTF">2024-08-13T14:17:37Z</dcterms:modified>
  <cp:revision>27</cp:revision>
  <dc:subject/>
  <dc:title>IT Applications Theory Slideshows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