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gif" ContentType="image/gif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"/>
          <p:cNvPicPr/>
          <p:nvPr/>
        </p:nvPicPr>
        <p:blipFill>
          <a:blip r:embed="rId1"/>
          <a:stretch/>
        </p:blipFill>
        <p:spPr>
          <a:xfrm>
            <a:off x="0" y="-214200"/>
            <a:ext cx="9143280" cy="690012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680" cy="71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>
            <a:off x="857160" y="1967040"/>
            <a:ext cx="7771680" cy="30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5600" spc="-1" strike="noStrike">
                <a:solidFill>
                  <a:srgbClr val="000000"/>
                </a:solidFill>
                <a:latin typeface="Calibri"/>
                <a:ea typeface="DejaVu Sans"/>
              </a:rPr>
              <a:t>Primary &amp; Secondary</a:t>
            </a:r>
            <a:endParaRPr b="0" lang="en-AU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5600" spc="-1" strike="noStrike">
                <a:solidFill>
                  <a:srgbClr val="000000"/>
                </a:solidFill>
                <a:latin typeface="Calibri"/>
                <a:ea typeface="DejaVu Sans"/>
              </a:rPr>
              <a:t>Data Integrity</a:t>
            </a:r>
            <a:endParaRPr b="0" lang="en-AU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v1.0, 2022-02-09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Gathering/Producing data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Primary data is more reliable because its user knows exactly how it was gathered and handled.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It's like cooking something yourself. You know what went into it and what was done to it.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Primary data tends to be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expensive and slow to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collect.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5886360" y="4191120"/>
            <a:ext cx="3256920" cy="26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Primary Data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456840" y="1600200"/>
            <a:ext cx="43282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Personal observation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Automated sensors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Interviews, surveys,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questionnaires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Diaries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5000760" y="1785960"/>
            <a:ext cx="3571200" cy="279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Secondary Data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7200" y="1285560"/>
            <a:ext cx="8228880" cy="50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Internet (e.g. Google, Wikipedia, corporate websites, blogs, HowStuffWorks)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Textbooks, encyclopaedias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Journals, magazines, newspapers, TV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Government reports and publications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Consultants, experts, loud-mouthed fools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Special interest groups (e.g. churches, Greenpeace, Free Tibet, Right To Life)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Beware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bias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Secondary Data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457200" y="1374840"/>
            <a:ext cx="8228880" cy="49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Some sources are more trustworthy than others.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.edu domains should be reliable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.gov may or may not be – e.g. Australia vs China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Reliable sources more like to have a rigorous editing procedure to ensure good quality-control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Dubious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457200" y="1231560"/>
            <a:ext cx="8228880" cy="512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Organisations or people with a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vested interest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in the issue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i.e. they stand to gain or lose from the issue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E.g. Will a car maker say their new vehicle sucks?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Information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may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be valuable if taken with a grain of salt, e.g. a church’s information on abortion.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Why use secondary data?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There's a lot more secondary data than primary data.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Gathering the data yourself may be impossible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It’s a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whole lot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cheaper, faster and easier to acquire.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6286680" y="4067280"/>
            <a:ext cx="2856600" cy="279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00160" y="14256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800" spc="-1" strike="noStrike">
                <a:solidFill>
                  <a:srgbClr val="000000"/>
                </a:solidFill>
                <a:latin typeface="Calibri"/>
              </a:rPr>
              <a:t>Questioning secondary data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356760" y="1213920"/>
            <a:ext cx="8571960" cy="53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Who collected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What processing did they do to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Did they stand to benefit from misrepresenting, distorting or adjusting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How old is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Is it relevant to your needs?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data from another country may not apply to you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Does it leave out important information?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00080" y="285480"/>
            <a:ext cx="7143120" cy="414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1500" spc="-1" strike="noStrike">
                <a:solidFill>
                  <a:srgbClr val="000000"/>
                </a:solidFill>
                <a:latin typeface="Calibri"/>
              </a:rPr>
              <a:t>Efficient</a:t>
            </a:r>
            <a:br/>
            <a:r>
              <a:rPr b="1" lang="en-AU" sz="11500" spc="-1" strike="noStrike">
                <a:solidFill>
                  <a:srgbClr val="000000"/>
                </a:solidFill>
                <a:latin typeface="Calibri"/>
              </a:rPr>
              <a:t>Handling</a:t>
            </a:r>
            <a:endParaRPr b="0" lang="en-AU" sz="11500" spc="-1" strike="noStrike"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3786120" y="4143240"/>
            <a:ext cx="1809000" cy="237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Handling?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Storage &amp; retrieval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b="0" lang="en-A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Processing </a:t>
            </a:r>
            <a:r>
              <a:rPr b="0" i="1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(See the processing-efficiency slideshow)</a:t>
            </a: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01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Storage &amp; retrieval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456840" y="1285560"/>
            <a:ext cx="8186040" cy="50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Use devices with fast read/write times for data/info that is accessed frequently</a:t>
            </a:r>
            <a:endParaRPr b="0" lang="en-AU" sz="4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Hard disk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Solid state storage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Network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Cloud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Not tape, or slow memory keys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Why valuable?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Orgs cannot conduct business without storing data that has integrity, e.g. for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Financial transactions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Customer information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Supplier information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Previous actions taken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Tax information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</a:rPr>
              <a:t>Storage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57200" y="1428840"/>
            <a:ext cx="8228880" cy="46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a device with plenty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free space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Nearly-full devices are slow to write to because they’re busy finding an empty sector to save to.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Much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faster to restore lost data from a backup than it is to re-enter it!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Backup regularly (daily), store backups offsite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Backup procedures should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documented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tested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  (Why?)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6248520" y="3962520"/>
            <a:ext cx="2894760" cy="289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Efficient Storage - RAID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RAID (Redundant Array of Independent Disks)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RAID 5 – uses multiple disks as a single unit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Files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striped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(split up) across multiple physical disks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 segments are redundantly saved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If a disk fails, redundant copies of file segments from remaining disks can rebuilt the lost disk’s contents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RAID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57200" y="1356840"/>
            <a:ext cx="8228880" cy="47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retrieve multiple file segments at the same time from different disks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a file in 15 segments saved to a single disk takes 15 consecutive write operations.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striped across 3 disks, the file can be retrieved in only 5 consecutive disk operations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Each of the 3 disks retrieves 5 segments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3 times faster!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Storage Efficiency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457200" y="1356840"/>
            <a:ext cx="8228880" cy="47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logical, consistent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folder and file naming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Files can be found more quickly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Less chance of losing files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457200" y="1356840"/>
            <a:ext cx="8228880" cy="47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Also use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 version control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make it clear which document version is newer than or different to another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Allows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rolling back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a previous version in case the latest version is found to be a disaster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28760" y="2138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Centralised storage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142920" y="1143000"/>
            <a:ext cx="8514720" cy="52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Don’t save team files to your local PC’s hard disk (except as backup)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Save shared team files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centrally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so team can get to them from anywhere, at any time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Create a shared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network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folder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(network attached storage)  on a small office/home office LAN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And/or save to a secure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website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7277040" y="4591080"/>
            <a:ext cx="1866240" cy="226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3" descr=""/>
          <p:cNvPicPr/>
          <p:nvPr/>
        </p:nvPicPr>
        <p:blipFill>
          <a:blip r:embed="rId1"/>
          <a:stretch/>
        </p:blipFill>
        <p:spPr>
          <a:xfrm>
            <a:off x="4572000" y="-11160"/>
            <a:ext cx="4571280" cy="686844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Communication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457200" y="1600200"/>
            <a:ext cx="439992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Over a LAN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Limited to local area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Instant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Massive file capacity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Secure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709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Email attachments, mailing lists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457200" y="1374840"/>
            <a:ext cx="8228880" cy="49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Attachment size may be limited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be sent anywhere in the world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 very quick to arrive (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 slow too!)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Slow to download large attachments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5" name="Picture 3" descr=""/>
          <p:cNvPicPr/>
          <p:nvPr/>
        </p:nvPicPr>
        <p:blipFill>
          <a:blip r:embed="rId1"/>
          <a:stretch/>
        </p:blipFill>
        <p:spPr>
          <a:xfrm>
            <a:off x="6429240" y="4214880"/>
            <a:ext cx="2856960" cy="217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Email attachments, mailing lists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71280" y="1213920"/>
            <a:ext cx="8228880" cy="49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‘bounce’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and not be delivered if destination mailbox is full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 be blocked/deleted by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spam filter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Good for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‘pushing’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information to people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C.f. “pulling” where people download at will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Return receipts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reassure sender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that delivery was successful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6072120" y="4124160"/>
            <a:ext cx="2856960" cy="273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Without reliable data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contact clients or suppliers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keep track of expenses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manage debts, incomes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satisfy tax laws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Would not know what stock they had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manage employees’ time, jobs or wages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HTTP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57200" y="1285560"/>
            <a:ext cx="8228880" cy="48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Click a link to download a file from a website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Not too good for really large files or large numbers of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‘drop out’ mid-way, forcing a restart (browsers tend not to have ‘download resume’ facilities)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Don’t need any software more than a web browser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FTP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428760" y="1357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 Transfer Protocol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Designed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for file transfer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Secure – login can be required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Like a file manager with drag-and-drop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Supports resumption of interrupted downloads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Good for exchanging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large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or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many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Requires FTP client software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854316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Yousendit.com, megaupload.com etc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428760" y="233208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Allows transfer of very large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Basic access is free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Secure – can require a login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6643800" y="5143680"/>
            <a:ext cx="1647000" cy="14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Instant Messaging file transfers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142920" y="142884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exchange files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between individuals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during live chat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Quick, spontaneous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4572000" y="1357200"/>
            <a:ext cx="4571280" cy="53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5548320" y="785880"/>
            <a:ext cx="3809160" cy="285660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Communication Overview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457200" y="1600200"/>
            <a:ext cx="8228880" cy="48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Needs to be secure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Login to storage site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Encrypt documents in transit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VPN (Virtual Private Network) is a secure, private, encrypted internet connection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Needs to be fast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Needs to be able to cope with very large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 be expensive for fast, fat bandwidth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"/>
          <p:cNvSpPr/>
          <p:nvPr/>
        </p:nvSpPr>
        <p:spPr>
          <a:xfrm>
            <a:off x="457200" y="1599840"/>
            <a:ext cx="8228880" cy="16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23" name="TextBox 3"/>
          <p:cNvSpPr/>
          <p:nvPr/>
        </p:nvSpPr>
        <p:spPr>
          <a:xfrm>
            <a:off x="428760" y="3500280"/>
            <a:ext cx="8357400" cy="146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57200" y="1341000"/>
            <a:ext cx="8228880" cy="47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plan ahead or remember the past – memory is far from perfect!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manage projects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generate continuous income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Would suffer organisational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death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Trustworthy data and information are the basis of sound business.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Value of data and information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457200" y="1599840"/>
            <a:ext cx="6400080" cy="48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4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 and information are valuable if they are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(bold items are examinable 2020+ others are not)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Accurate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Authentic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Correct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Reasonable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Relevant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Timely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verifiable, complete,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unbiased, up-to-date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1"/>
          <a:stretch/>
        </p:blipFill>
        <p:spPr>
          <a:xfrm>
            <a:off x="4857840" y="3648240"/>
            <a:ext cx="4285440" cy="3209040"/>
          </a:xfrm>
          <a:prstGeom prst="rect">
            <a:avLst/>
          </a:prstGeom>
          <a:ln w="0">
            <a:noFill/>
          </a:ln>
        </p:spPr>
      </p:pic>
      <p:sp>
        <p:nvSpPr>
          <p:cNvPr id="50" name="TextBox 5"/>
          <p:cNvSpPr/>
          <p:nvPr/>
        </p:nvSpPr>
        <p:spPr>
          <a:xfrm>
            <a:off x="5929200" y="3232440"/>
            <a:ext cx="249984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Valuable information…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/>
          <p:nvPr/>
        </p:nvSpPr>
        <p:spPr>
          <a:xfrm>
            <a:off x="457200" y="180000"/>
            <a:ext cx="6400080" cy="631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Accurate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Authentic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Correct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Reasonable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Relevant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Timely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Unbiased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Reliable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With integrity </a:t>
            </a: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(i.e. all the points above, combined)</a:t>
            </a:r>
            <a:endParaRPr b="0" lang="en-AU" sz="15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Also: verifiable, complete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But first...</a:t>
            </a:r>
            <a:br/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Data? Information?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457200" y="1599840"/>
            <a:ext cx="568584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6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Raw, unprocessed, discrete (separate), unordered facts and figures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Information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Data that has been processed to yield knowledge that can be understood and used by humans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6429240" y="2286000"/>
            <a:ext cx="1180440" cy="102816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3" descr=""/>
          <p:cNvPicPr/>
          <p:nvPr/>
        </p:nvPicPr>
        <p:blipFill>
          <a:blip r:embed="rId2"/>
          <a:stretch/>
        </p:blipFill>
        <p:spPr>
          <a:xfrm>
            <a:off x="6643800" y="4214880"/>
            <a:ext cx="789840" cy="118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Objective? Subjective?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57200" y="1599840"/>
            <a:ext cx="8228880" cy="49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Objective data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– fact-based, unemotional, gained by measurement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Subjective data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– opinion-based.  Gained by interview, survey etc.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Objective data - where possible - is preferred.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Subjective data useful for criteria that can’t be measured (e.g. enjoyment, fear, worry, comfort)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Primary? Secondary?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57200" y="1600200"/>
            <a:ext cx="8228880" cy="33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data – collected by the user of the data.  Not collected or pre-processed by other people.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Secondary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data – collected by other people.  It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 accurate, complete and unbiased, but it might not be.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60" name="Picture 4" descr="anidisk.gif"/>
          <p:cNvPicPr/>
          <p:nvPr/>
        </p:nvPicPr>
        <p:blipFill>
          <a:blip r:embed="rId1"/>
          <a:stretch/>
        </p:blipFill>
        <p:spPr>
          <a:xfrm>
            <a:off x="4071960" y="5286240"/>
            <a:ext cx="475560" cy="38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2022-02-09T15:28:03Z</dcterms:modified>
  <cp:revision>39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