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30" Type="http://schemas.openxmlformats.org/officeDocument/2006/relationships/slide" Target="slides/slide28.xml"/><Relationship Id="rId3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714240" y="500040"/>
            <a:ext cx="7772040" cy="713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2400" spc="-1" strike="noStrike">
                <a:solidFill>
                  <a:srgbClr val="000000"/>
                </a:solidFill>
                <a:latin typeface="Calibri"/>
              </a:rPr>
              <a:t>Applied Computing Slideshows</a:t>
            </a:r>
            <a:br/>
            <a:r>
              <a:rPr b="0" i="1" lang="en-AU" sz="2400" spc="-1" strike="noStrike">
                <a:solidFill>
                  <a:srgbClr val="000000"/>
                </a:solidFill>
                <a:latin typeface="Calibri"/>
              </a:rPr>
              <a:t>by Mark Kelly</a:t>
            </a:r>
            <a:br/>
            <a:r>
              <a:rPr b="0" i="1" lang="en-AU" sz="2400" spc="-1" strike="noStrike">
                <a:solidFill>
                  <a:srgbClr val="000000"/>
                </a:solidFill>
                <a:latin typeface="Calibri"/>
              </a:rPr>
              <a:t>vcedata.com</a:t>
            </a:r>
            <a:br/>
            <a:r>
              <a:rPr b="0" i="1" lang="en-AU" sz="2400" spc="-1" strike="noStrike">
                <a:solidFill>
                  <a:srgbClr val="000000"/>
                </a:solidFill>
                <a:latin typeface="Calibri"/>
              </a:rPr>
              <a:t>mark@vcedata.com</a:t>
            </a:r>
            <a:endParaRPr b="0" lang="en-AU" sz="2400" spc="-1" strike="noStrike">
              <a:latin typeface="Arial"/>
            </a:endParaRPr>
          </a:p>
        </p:txBody>
      </p:sp>
      <p:sp>
        <p:nvSpPr>
          <p:cNvPr id="39" name="Title 1"/>
          <p:cNvSpPr/>
          <p:nvPr/>
        </p:nvSpPr>
        <p:spPr>
          <a:xfrm>
            <a:off x="611280" y="2024280"/>
            <a:ext cx="7772040" cy="10666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i="1" lang="en-AU" sz="6000" spc="-1" strike="noStrike">
                <a:solidFill>
                  <a:srgbClr val="c9211e"/>
                </a:solidFill>
                <a:latin typeface="Calibri"/>
                <a:ea typeface="DejaVu Sans"/>
              </a:rPr>
              <a:t>Linked Lists</a:t>
            </a:r>
            <a:endParaRPr b="0" lang="en-AU" sz="6000" spc="-1" strike="noStrike">
              <a:latin typeface="Arial"/>
            </a:endParaRPr>
          </a:p>
        </p:txBody>
      </p:sp>
      <p:pic>
        <p:nvPicPr>
          <p:cNvPr id="40" name="Picture 6" descr="http://courses.cs.vt.edu/csonline/DataStructures/Lessons/OrderedListImplementationView/linked_list.gif"/>
          <p:cNvPicPr/>
          <p:nvPr/>
        </p:nvPicPr>
        <p:blipFill>
          <a:blip r:embed="rId1"/>
          <a:stretch/>
        </p:blipFill>
        <p:spPr>
          <a:xfrm>
            <a:off x="2700360" y="3717000"/>
            <a:ext cx="3809520" cy="2856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A better way?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60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Each data item also has a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link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to the next data item’s location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New data is stored at the next available location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To change the relative position of data items,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you only need to change the links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, not physically move data in RAM or on disk.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For example</a:t>
            </a:r>
            <a:endParaRPr b="0" lang="en-AU" sz="4400" spc="-1" strike="noStrike">
              <a:latin typeface="Arial"/>
            </a:endParaRPr>
          </a:p>
        </p:txBody>
      </p:sp>
      <p:graphicFrame>
        <p:nvGraphicFramePr>
          <p:cNvPr id="62" name=""/>
          <p:cNvGraphicFramePr/>
          <p:nvPr/>
        </p:nvGraphicFramePr>
        <p:xfrm>
          <a:off x="3492360" y="1628640"/>
          <a:ext cx="3312720" cy="1854000"/>
        </p:xfrm>
        <a:graphic>
          <a:graphicData uri="http://schemas.openxmlformats.org/drawingml/2006/table">
            <a:tbl>
              <a:tblPr/>
              <a:tblGrid>
                <a:gridCol w="1105200"/>
                <a:gridCol w="1103040"/>
                <a:gridCol w="1104840"/>
              </a:tblGrid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Position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Fwd Link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Data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7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3697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63" name="TextBox 4"/>
          <p:cNvSpPr/>
          <p:nvPr/>
        </p:nvSpPr>
        <p:spPr>
          <a:xfrm>
            <a:off x="2195640" y="3749760"/>
            <a:ext cx="5760720" cy="3079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DejaVu Sans"/>
              </a:rPr>
              <a:t>The </a:t>
            </a:r>
            <a:r>
              <a:rPr b="0" i="1" lang="en-AU" sz="2800" spc="-1" strike="noStrike">
                <a:solidFill>
                  <a:srgbClr val="000000"/>
                </a:solidFill>
                <a:latin typeface="Arial"/>
                <a:ea typeface="DejaVu Sans"/>
              </a:rPr>
              <a:t>position</a:t>
            </a: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DejaVu Sans"/>
              </a:rPr>
              <a:t> is just the location where the data is stored. 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DejaVu Sans"/>
              </a:rPr>
              <a:t>The </a:t>
            </a:r>
            <a:r>
              <a:rPr b="0" i="1" lang="en-AU" sz="2800" spc="-1" strike="noStrike">
                <a:solidFill>
                  <a:srgbClr val="000000"/>
                </a:solidFill>
                <a:latin typeface="Arial"/>
                <a:ea typeface="DejaVu Sans"/>
              </a:rPr>
              <a:t>forward link </a:t>
            </a: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DejaVu Sans"/>
              </a:rPr>
              <a:t>points to the next item in sequence.</a:t>
            </a:r>
            <a:endParaRPr b="0" lang="en-AU" sz="2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DejaVu Sans"/>
              </a:rPr>
              <a:t>The FwdLink of the last item is zero to indicate no more items are available.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New Data Arrives: 56 !</a:t>
            </a:r>
            <a:endParaRPr b="0" lang="en-AU" sz="4400" spc="-1" strike="noStrike">
              <a:latin typeface="Arial"/>
            </a:endParaRPr>
          </a:p>
        </p:txBody>
      </p:sp>
      <p:graphicFrame>
        <p:nvGraphicFramePr>
          <p:cNvPr id="65" name=""/>
          <p:cNvGraphicFramePr/>
          <p:nvPr/>
        </p:nvGraphicFramePr>
        <p:xfrm>
          <a:off x="3492360" y="1628640"/>
          <a:ext cx="3312720" cy="2225520"/>
        </p:xfrm>
        <a:graphic>
          <a:graphicData uri="http://schemas.openxmlformats.org/drawingml/2006/table">
            <a:tbl>
              <a:tblPr/>
              <a:tblGrid>
                <a:gridCol w="1105200"/>
                <a:gridCol w="1103040"/>
                <a:gridCol w="1104840"/>
              </a:tblGrid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Position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Fwd Link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Data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7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3697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66" name="Title 1"/>
          <p:cNvSpPr/>
          <p:nvPr/>
        </p:nvSpPr>
        <p:spPr>
          <a:xfrm>
            <a:off x="539640" y="4581360"/>
            <a:ext cx="8229240" cy="1142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The new data is dumped in the next available location (position 5)</a:t>
            </a:r>
            <a:endParaRPr b="0" lang="en-AU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Now to update links…</a:t>
            </a:r>
            <a:endParaRPr b="0" lang="en-AU" sz="4400" spc="-1" strike="noStrike">
              <a:latin typeface="Arial"/>
            </a:endParaRPr>
          </a:p>
        </p:txBody>
      </p:sp>
      <p:graphicFrame>
        <p:nvGraphicFramePr>
          <p:cNvPr id="68" name=""/>
          <p:cNvGraphicFramePr/>
          <p:nvPr/>
        </p:nvGraphicFramePr>
        <p:xfrm>
          <a:off x="3492360" y="1628640"/>
          <a:ext cx="3312720" cy="2225520"/>
        </p:xfrm>
        <a:graphic>
          <a:graphicData uri="http://schemas.openxmlformats.org/drawingml/2006/table">
            <a:tbl>
              <a:tblPr/>
              <a:tblGrid>
                <a:gridCol w="1105200"/>
                <a:gridCol w="1103040"/>
                <a:gridCol w="1104840"/>
              </a:tblGrid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Position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Fwd Link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Data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7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3697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69" name="Title 1"/>
          <p:cNvSpPr/>
          <p:nvPr/>
        </p:nvSpPr>
        <p:spPr>
          <a:xfrm>
            <a:off x="539640" y="4221000"/>
            <a:ext cx="8229240" cy="2232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The item after “45” is now “56” so change the FwdLink of item 1 to point to the location of “56”</a:t>
            </a:r>
            <a:endParaRPr b="0" lang="en-AU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Now to update links…</a:t>
            </a:r>
            <a:endParaRPr b="0" lang="en-AU" sz="4400" spc="-1" strike="noStrike">
              <a:latin typeface="Arial"/>
            </a:endParaRPr>
          </a:p>
        </p:txBody>
      </p:sp>
      <p:graphicFrame>
        <p:nvGraphicFramePr>
          <p:cNvPr id="71" name=""/>
          <p:cNvGraphicFramePr/>
          <p:nvPr/>
        </p:nvGraphicFramePr>
        <p:xfrm>
          <a:off x="3492360" y="1628640"/>
          <a:ext cx="3312720" cy="2225520"/>
        </p:xfrm>
        <a:graphic>
          <a:graphicData uri="http://schemas.openxmlformats.org/drawingml/2006/table">
            <a:tbl>
              <a:tblPr/>
              <a:tblGrid>
                <a:gridCol w="1105200"/>
                <a:gridCol w="1103040"/>
                <a:gridCol w="1104840"/>
              </a:tblGrid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Position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Fwd Link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Data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7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3697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72" name="Title 1"/>
          <p:cNvSpPr/>
          <p:nvPr/>
        </p:nvSpPr>
        <p:spPr>
          <a:xfrm>
            <a:off x="539640" y="4221000"/>
            <a:ext cx="8229240" cy="2232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The item following “56” is “78”</a:t>
            </a:r>
            <a:endParaRPr b="0" lang="en-AU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Now to update links…</a:t>
            </a:r>
            <a:endParaRPr b="0" lang="en-AU" sz="4400" spc="-1" strike="noStrike">
              <a:latin typeface="Arial"/>
            </a:endParaRPr>
          </a:p>
        </p:txBody>
      </p:sp>
      <p:graphicFrame>
        <p:nvGraphicFramePr>
          <p:cNvPr id="74" name=""/>
          <p:cNvGraphicFramePr/>
          <p:nvPr/>
        </p:nvGraphicFramePr>
        <p:xfrm>
          <a:off x="3492360" y="1628640"/>
          <a:ext cx="3312720" cy="2225520"/>
        </p:xfrm>
        <a:graphic>
          <a:graphicData uri="http://schemas.openxmlformats.org/drawingml/2006/table">
            <a:tbl>
              <a:tblPr/>
              <a:tblGrid>
                <a:gridCol w="1105200"/>
                <a:gridCol w="1103040"/>
                <a:gridCol w="1104840"/>
              </a:tblGrid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Position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Fwd Link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Data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7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3697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75" name="Title 1"/>
          <p:cNvSpPr/>
          <p:nvPr/>
        </p:nvSpPr>
        <p:spPr>
          <a:xfrm>
            <a:off x="539640" y="4221000"/>
            <a:ext cx="8229240" cy="2232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So instead of heavy-duty data moving, we only had to change 2 numbers!</a:t>
            </a:r>
            <a:endParaRPr b="0" lang="en-AU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The price you pay…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77" name=""/>
          <p:cNvSpPr/>
          <p:nvPr/>
        </p:nvSpPr>
        <p:spPr>
          <a:xfrm>
            <a:off x="539640" y="155736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Extra storage needed for the links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Processing overhead to maintain links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Storage needed for pointers to:</a:t>
            </a:r>
            <a:endParaRPr b="0" lang="en-AU" sz="32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The location of the first item</a:t>
            </a:r>
            <a:endParaRPr b="0" lang="en-AU" sz="2800" spc="-1" strike="noStrike">
              <a:latin typeface="Arial"/>
            </a:endParaRPr>
          </a:p>
          <a:p>
            <a:pPr lvl="1" marL="743040" indent="-28584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Calibri"/>
              </a:rPr>
              <a:t>The location of the next free slot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Doubly-linked lists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79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 limitation of the linked list before is that you can only travel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forward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through data items.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You can’t easily find a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previous 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data item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This can be fixed with a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doubly-linked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list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Doubly-linked list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81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Each data item has a link to the next item and another link to the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previous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item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For example</a:t>
            </a:r>
            <a:endParaRPr b="0" lang="en-AU" sz="4400" spc="-1" strike="noStrike">
              <a:latin typeface="Arial"/>
            </a:endParaRPr>
          </a:p>
        </p:txBody>
      </p:sp>
      <p:graphicFrame>
        <p:nvGraphicFramePr>
          <p:cNvPr id="83" name=""/>
          <p:cNvGraphicFramePr/>
          <p:nvPr/>
        </p:nvGraphicFramePr>
        <p:xfrm>
          <a:off x="2843280" y="1628640"/>
          <a:ext cx="4536720" cy="1854000"/>
        </p:xfrm>
        <a:graphic>
          <a:graphicData uri="http://schemas.openxmlformats.org/drawingml/2006/table">
            <a:tbl>
              <a:tblPr/>
              <a:tblGrid>
                <a:gridCol w="1133280"/>
                <a:gridCol w="1135080"/>
                <a:gridCol w="1133640"/>
                <a:gridCol w="1135080"/>
              </a:tblGrid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Position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Fwd Link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BackLink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Data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7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3697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84" name="TextBox 4"/>
          <p:cNvSpPr/>
          <p:nvPr/>
        </p:nvSpPr>
        <p:spPr>
          <a:xfrm>
            <a:off x="2195640" y="3749760"/>
            <a:ext cx="5760720" cy="22881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Arial"/>
                <a:ea typeface="DejaVu Sans"/>
              </a:rPr>
              <a:t>Now you can move backwards by from item </a:t>
            </a:r>
            <a:r>
              <a:rPr b="0" i="1" lang="en-AU" sz="3600" spc="-1" strike="noStrike">
                <a:solidFill>
                  <a:srgbClr val="000000"/>
                </a:solidFill>
                <a:latin typeface="Arial"/>
                <a:ea typeface="DejaVu Sans"/>
              </a:rPr>
              <a:t>n</a:t>
            </a:r>
            <a:r>
              <a:rPr b="0" lang="en-AU" sz="3600" spc="-1" strike="noStrike">
                <a:solidFill>
                  <a:srgbClr val="000000"/>
                </a:solidFill>
                <a:latin typeface="Arial"/>
                <a:ea typeface="DejaVu Sans"/>
              </a:rPr>
              <a:t> by going to item referred to in </a:t>
            </a:r>
            <a:r>
              <a:rPr b="0" i="1" lang="en-AU" sz="3600" spc="-1" strike="noStrike">
                <a:solidFill>
                  <a:srgbClr val="000000"/>
                </a:solidFill>
                <a:latin typeface="Arial"/>
                <a:ea typeface="DejaVu Sans"/>
              </a:rPr>
              <a:t>Backlink(n)</a:t>
            </a:r>
            <a:endParaRPr b="0" lang="en-AU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Contents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42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Note: linked lists are not mandated knowledge, but they’ve well worth knowing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Why?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How?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Circular linked lists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86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Instead of using 0 to indicate the end of a chain of links…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Set the FORWARD link of the LAST item to the FIRST item in the chain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Set the BACKWARD link of the FIRST item to the LAST item in the chain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So you can ‘roll around’ from the end of the list back to the start! 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A real-world example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88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When I taught English, I often  taught the novel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To Kill A Mockingbird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When discussing recurring themes (e.g. prejudice), I’d often have to find examples to prejudice throughout the book (e.g. pages 67,96, 126)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How it works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90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On the inside front cover I recorded the start of the chain (page 67)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On p.67 I’d have a note to go to p.96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On p.96 I’d have a note to go Backward to 67 and forward to 126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On p.126 there’d be a note to go back to 96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Doubly-Linked Lists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92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So in this doubly-linked list, I could travel in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either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direction by following the links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Linked lists ran your file system!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94" name=""/>
          <p:cNvSpPr/>
          <p:nvPr/>
        </p:nvSpPr>
        <p:spPr>
          <a:xfrm>
            <a:off x="457200" y="1341360"/>
            <a:ext cx="8229240" cy="551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Unless you use NTFS file system, your files on disk are managed by a FAT – file allocation table.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Still needed for devices like USB sticks formatted as ‘FAT32’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Since parts of files are sprinkled all over a disk, there needs to be a way to find all the pieces 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Avoids moving a million files to make room for a new file.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The FAT is a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linked list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Follow the links to find the next piece of the file!</a:t>
            </a:r>
            <a:endParaRPr b="0" lang="en-AU" sz="4400" spc="-1" strike="noStrike">
              <a:latin typeface="Arial"/>
            </a:endParaRPr>
          </a:p>
        </p:txBody>
      </p:sp>
      <p:pic>
        <p:nvPicPr>
          <p:cNvPr id="96" name="Picture 2" descr=""/>
          <p:cNvPicPr/>
          <p:nvPr/>
        </p:nvPicPr>
        <p:blipFill>
          <a:blip r:embed="rId1"/>
          <a:stretch/>
        </p:blipFill>
        <p:spPr>
          <a:xfrm>
            <a:off x="250920" y="2781360"/>
            <a:ext cx="8695800" cy="2879280"/>
          </a:xfrm>
          <a:prstGeom prst="rect">
            <a:avLst/>
          </a:prstGeom>
          <a:ln w="0">
            <a:noFill/>
          </a:ln>
        </p:spPr>
      </p:pic>
      <p:sp>
        <p:nvSpPr>
          <p:cNvPr id="97" name="TextBox 4"/>
          <p:cNvSpPr/>
          <p:nvPr/>
        </p:nvSpPr>
        <p:spPr>
          <a:xfrm>
            <a:off x="468360" y="2133720"/>
            <a:ext cx="2950920" cy="581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FAT</a:t>
            </a:r>
            <a:endParaRPr b="0" lang="en-AU" sz="3200" spc="-1" strike="noStrike">
              <a:latin typeface="Arial"/>
            </a:endParaRPr>
          </a:p>
        </p:txBody>
      </p:sp>
      <p:sp>
        <p:nvSpPr>
          <p:cNvPr id="98" name="TextBox 5"/>
          <p:cNvSpPr/>
          <p:nvPr/>
        </p:nvSpPr>
        <p:spPr>
          <a:xfrm>
            <a:off x="4572000" y="2133720"/>
            <a:ext cx="4320720" cy="5810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AU" sz="3200" spc="-1" strike="noStrike">
                <a:solidFill>
                  <a:srgbClr val="000000"/>
                </a:solidFill>
                <a:latin typeface="Arial"/>
                <a:ea typeface="DejaVu Sans"/>
              </a:rPr>
              <a:t>DISK CLUSTERS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Exercise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00" name=""/>
          <p:cNvSpPr/>
          <p:nvPr/>
        </p:nvSpPr>
        <p:spPr>
          <a:xfrm>
            <a:off x="457200" y="1341000"/>
            <a:ext cx="8229240" cy="4784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Write a program to let a user enter a word.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Use a linked list so you can print out the stored words in alphabetical order.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Bonus – print the list of words in </a:t>
            </a:r>
            <a:r>
              <a:rPr b="1" lang="en-AU" sz="3200" spc="-1" strike="noStrike">
                <a:solidFill>
                  <a:srgbClr val="000000"/>
                </a:solidFill>
                <a:latin typeface="Calibri"/>
              </a:rPr>
              <a:t>reverse</a:t>
            </a: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 alphabetical order.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For serious SD U4O1 practice!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02" name=""/>
          <p:cNvSpPr/>
          <p:nvPr/>
        </p:nvSpPr>
        <p:spPr>
          <a:xfrm>
            <a:off x="457200" y="1341000"/>
            <a:ext cx="8229240" cy="5327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Find a text file containing a non-trivial amount of text (e.g. a public-domain book from  </a:t>
            </a:r>
            <a:r>
              <a:rPr b="0" i="1" lang="en-AU" sz="3200" spc="-1" strike="noStrike">
                <a:solidFill>
                  <a:srgbClr val="000000"/>
                </a:solidFill>
                <a:latin typeface="Calibri"/>
              </a:rPr>
              <a:t>gutenberg.net.au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Write a program to read the entire text and store each unique word in a linked list.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Save the list and links to a text file so the data can be read back later by your program.</a:t>
            </a:r>
            <a:endParaRPr b="0" lang="en-AU" sz="3200" spc="-1" strike="noStrike">
              <a:latin typeface="Arial"/>
            </a:endParaRPr>
          </a:p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Also count how often each word appears in the text, and print the frequencies of the 10 most-repeated words.  Good luck!</a:t>
            </a:r>
            <a:endParaRPr b="0" lang="en-AU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 3"/>
          <p:cNvSpPr/>
          <p:nvPr/>
        </p:nvSpPr>
        <p:spPr>
          <a:xfrm>
            <a:off x="428760" y="3500280"/>
            <a:ext cx="8357760" cy="1465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These slideshows may be freely used, modified or distributed by teachers and students anywhere on the planet (but not elsewhere).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They may NOT be sold.  </a:t>
            </a:r>
            <a:endParaRPr b="0" lang="en-AU" sz="18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They must NOT be redistributed if you modify them.</a:t>
            </a:r>
            <a:endParaRPr b="0" lang="en-AU" sz="1800" spc="-1" strike="noStrike">
              <a:latin typeface="Arial"/>
            </a:endParaRPr>
          </a:p>
        </p:txBody>
      </p:sp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119700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Applied Computing Slideshows</a:t>
            </a:r>
            <a:br/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by Mark Kelly</a:t>
            </a:r>
            <a:br/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vcedata.com</a:t>
            </a:r>
            <a:br/>
            <a:r>
              <a:rPr b="0" lang="en-AU" sz="4400" spc="-1" strike="noStrike">
                <a:solidFill>
                  <a:srgbClr val="558ed5"/>
                </a:solidFill>
                <a:latin typeface="Calibri"/>
              </a:rPr>
              <a:t>mark@vcedata.com</a:t>
            </a:r>
            <a:endParaRPr b="0" lang="en-AU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Why linked lists?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44" name="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200" spc="-1" strike="noStrike">
                <a:solidFill>
                  <a:srgbClr val="000000"/>
                </a:solidFill>
                <a:latin typeface="Calibri"/>
              </a:rPr>
              <a:t>When storing incoming data in a sorted or organised manner, moving items to accommodate new data is very slow.</a:t>
            </a:r>
            <a:endParaRPr b="0" lang="en-AU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For example</a:t>
            </a:r>
            <a:endParaRPr b="0" lang="en-AU" sz="4400" spc="-1" strike="noStrike">
              <a:latin typeface="Arial"/>
            </a:endParaRPr>
          </a:p>
        </p:txBody>
      </p:sp>
      <p:graphicFrame>
        <p:nvGraphicFramePr>
          <p:cNvPr id="46" name=""/>
          <p:cNvGraphicFramePr/>
          <p:nvPr/>
        </p:nvGraphicFramePr>
        <p:xfrm>
          <a:off x="3492360" y="1628640"/>
          <a:ext cx="2027160" cy="1854000"/>
        </p:xfrm>
        <a:graphic>
          <a:graphicData uri="http://schemas.openxmlformats.org/drawingml/2006/table">
            <a:tbl>
              <a:tblPr/>
              <a:tblGrid>
                <a:gridCol w="2027520"/>
              </a:tblGrid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Data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7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3697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47" name="TextBox 4"/>
          <p:cNvSpPr/>
          <p:nvPr/>
        </p:nvSpPr>
        <p:spPr>
          <a:xfrm>
            <a:off x="3203640" y="3645000"/>
            <a:ext cx="2880720" cy="1373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2800" spc="-1" strike="noStrike">
                <a:solidFill>
                  <a:srgbClr val="000000"/>
                </a:solidFill>
                <a:latin typeface="Arial"/>
                <a:ea typeface="DejaVu Sans"/>
              </a:rPr>
              <a:t>New data arrives and has to be added: 56</a:t>
            </a:r>
            <a:endParaRPr b="0" lang="en-A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For example</a:t>
            </a:r>
            <a:endParaRPr b="0" lang="en-AU" sz="4400" spc="-1" strike="noStrike">
              <a:latin typeface="Arial"/>
            </a:endParaRPr>
          </a:p>
        </p:txBody>
      </p:sp>
      <p:graphicFrame>
        <p:nvGraphicFramePr>
          <p:cNvPr id="49" name=""/>
          <p:cNvGraphicFramePr/>
          <p:nvPr/>
        </p:nvGraphicFramePr>
        <p:xfrm>
          <a:off x="3492360" y="1628640"/>
          <a:ext cx="2027160" cy="2225520"/>
        </p:xfrm>
        <a:graphic>
          <a:graphicData uri="http://schemas.openxmlformats.org/drawingml/2006/table">
            <a:tbl>
              <a:tblPr/>
              <a:tblGrid>
                <a:gridCol w="2027520"/>
              </a:tblGrid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Data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7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3697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371520">
                <a:tc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For example</a:t>
            </a:r>
            <a:endParaRPr b="0" lang="en-AU" sz="4400" spc="-1" strike="noStrike">
              <a:latin typeface="Arial"/>
            </a:endParaRPr>
          </a:p>
        </p:txBody>
      </p:sp>
      <p:graphicFrame>
        <p:nvGraphicFramePr>
          <p:cNvPr id="51" name=""/>
          <p:cNvGraphicFramePr/>
          <p:nvPr/>
        </p:nvGraphicFramePr>
        <p:xfrm>
          <a:off x="3492360" y="1628640"/>
          <a:ext cx="2027160" cy="2414160"/>
        </p:xfrm>
        <a:graphic>
          <a:graphicData uri="http://schemas.openxmlformats.org/drawingml/2006/table">
            <a:tbl>
              <a:tblPr/>
              <a:tblGrid>
                <a:gridCol w="2027520"/>
              </a:tblGrid>
              <a:tr h="3682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Data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682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682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3682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65040">
                <a:tc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57636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For example</a:t>
            </a:r>
            <a:endParaRPr b="0" lang="en-AU" sz="4400" spc="-1" strike="noStrike">
              <a:latin typeface="Arial"/>
            </a:endParaRPr>
          </a:p>
        </p:txBody>
      </p:sp>
      <p:graphicFrame>
        <p:nvGraphicFramePr>
          <p:cNvPr id="53" name=""/>
          <p:cNvGraphicFramePr/>
          <p:nvPr/>
        </p:nvGraphicFramePr>
        <p:xfrm>
          <a:off x="3492360" y="1628640"/>
          <a:ext cx="2027160" cy="2415960"/>
        </p:xfrm>
        <a:graphic>
          <a:graphicData uri="http://schemas.openxmlformats.org/drawingml/2006/table">
            <a:tbl>
              <a:tblPr/>
              <a:tblGrid>
                <a:gridCol w="2027520"/>
              </a:tblGrid>
              <a:tr h="3682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Data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682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682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366840">
                <a:tc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682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57636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For example</a:t>
            </a:r>
            <a:endParaRPr b="0" lang="en-AU" sz="4400" spc="-1" strike="noStrike">
              <a:latin typeface="Arial"/>
            </a:endParaRPr>
          </a:p>
        </p:txBody>
      </p:sp>
      <p:graphicFrame>
        <p:nvGraphicFramePr>
          <p:cNvPr id="55" name=""/>
          <p:cNvGraphicFramePr/>
          <p:nvPr/>
        </p:nvGraphicFramePr>
        <p:xfrm>
          <a:off x="3492360" y="1628640"/>
          <a:ext cx="2027160" cy="2414160"/>
        </p:xfrm>
        <a:graphic>
          <a:graphicData uri="http://schemas.openxmlformats.org/drawingml/2006/table">
            <a:tbl>
              <a:tblPr/>
              <a:tblGrid>
                <a:gridCol w="2027520"/>
              </a:tblGrid>
              <a:tr h="3682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Data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682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65040">
                <a:tc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3682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682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57636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4400" spc="-1" strike="noStrike">
                <a:solidFill>
                  <a:srgbClr val="000000"/>
                </a:solidFill>
                <a:latin typeface="Calibri"/>
              </a:rPr>
              <a:t>For example</a:t>
            </a:r>
            <a:endParaRPr b="0" lang="en-AU" sz="4400" spc="-1" strike="noStrike">
              <a:latin typeface="Arial"/>
            </a:endParaRPr>
          </a:p>
        </p:txBody>
      </p:sp>
      <p:graphicFrame>
        <p:nvGraphicFramePr>
          <p:cNvPr id="57" name=""/>
          <p:cNvGraphicFramePr/>
          <p:nvPr/>
        </p:nvGraphicFramePr>
        <p:xfrm>
          <a:off x="3492360" y="1628640"/>
          <a:ext cx="2027160" cy="2417400"/>
        </p:xfrm>
        <a:graphic>
          <a:graphicData uri="http://schemas.openxmlformats.org/drawingml/2006/table">
            <a:tbl>
              <a:tblPr/>
              <a:tblGrid>
                <a:gridCol w="2027520"/>
              </a:tblGrid>
              <a:tr h="3682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Data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3682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682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3682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  <a:tr h="3682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94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e9edf4"/>
                    </a:solidFill>
                  </a:tcPr>
                </a:tc>
              </a:tr>
              <a:tr h="57636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en-AU" sz="18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103</a:t>
                      </a:r>
                      <a:endParaRPr b="0" lang="en-AU" sz="1800" spc="-1" strike="noStrike"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58" name="Title 1"/>
          <p:cNvSpPr/>
          <p:nvPr/>
        </p:nvSpPr>
        <p:spPr>
          <a:xfrm>
            <a:off x="611280" y="4437000"/>
            <a:ext cx="8229240" cy="20872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AU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Moving data in memory is </a:t>
            </a:r>
            <a:r>
              <a:rPr b="0" i="1" lang="en-AU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slow </a:t>
            </a:r>
            <a:r>
              <a:rPr b="0" lang="en-AU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and processor-intensive – and it’s FAR slower when moved on disk</a:t>
            </a:r>
            <a:endParaRPr b="0" lang="en-AU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Application>LibreOffice/7.2.2.2$Windows_X86_64 LibreOffice_project/02b2acce88a210515b4a5bb2e46cbfb63fe97d56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2009-02-06T14:31:51Z</dcterms:created>
  <dc:creator>kel</dc:creator>
  <dc:description/>
  <dc:language>en-AU</dc:language>
  <cp:lastModifiedBy>Mark Kelly</cp:lastModifiedBy>
  <dcterms:modified xsi:type="dcterms:W3CDTF">2022-01-22T12:13:43Z</dcterms:modified>
  <cp:revision>13</cp:revision>
  <dc:subject/>
  <dc:title>IT Applications Theory Slideshows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