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/>
          <p:nvPr/>
        </p:nvSpPr>
        <p:spPr>
          <a:xfrm>
            <a:off x="755640" y="116640"/>
            <a:ext cx="7771680" cy="115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2600" spc="-1" strike="noStrike">
              <a:latin typeface="Arial"/>
            </a:endParaRPr>
          </a:p>
          <a:p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2600" spc="-1" strike="noStrike">
              <a:latin typeface="Arial"/>
            </a:endParaRPr>
          </a:p>
          <a:p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2600" spc="-1" strike="noStrike">
              <a:latin typeface="Arial"/>
            </a:endParaRPr>
          </a:p>
          <a:p>
            <a:r>
              <a:rPr b="0" i="1" lang="en-US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611640" y="1592640"/>
            <a:ext cx="8017200" cy="10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1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Test Data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6000" spc="-1" strike="noStrike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708000" y="5805360"/>
            <a:ext cx="1511280" cy="57528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Begin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2813760" y="3420000"/>
            <a:ext cx="356184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8" name="TextShape 2"/>
          <p:cNvSpPr/>
          <p:nvPr/>
        </p:nvSpPr>
        <p:spPr>
          <a:xfrm>
            <a:off x="457200" y="1268640"/>
            <a:ext cx="8228880" cy="5040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Comprehensive test data includes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invalid inputs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to test validation code)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valid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inputs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inputs that are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valid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but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unusual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unexpected or extraordinary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9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B710F5E-D34D-4C4E-A8A5-0CC4FFB62FF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20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5400000" y="3645000"/>
            <a:ext cx="2807640" cy="28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/>
          <p:nvPr/>
        </p:nvSpPr>
        <p:spPr>
          <a:xfrm>
            <a:off x="179640" y="421200"/>
            <a:ext cx="8856360" cy="561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Audience participation time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3" name="TextShape 2"/>
          <p:cNvSpPr/>
          <p:nvPr/>
        </p:nvSpPr>
        <p:spPr>
          <a:xfrm>
            <a:off x="457200" y="1127160"/>
            <a:ext cx="8228880" cy="5328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 swimming club divides its members into these age groups:</a:t>
            </a:r>
            <a:endParaRPr b="0" lang="en-AU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Tadpoles – from 4 to 6 years.</a:t>
            </a:r>
            <a:endParaRPr b="0" lang="en-AU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Minnows – 7 to 10 years</a:t>
            </a:r>
            <a:endParaRPr b="0" lang="en-AU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Sardines – 11 to 15 years</a:t>
            </a:r>
            <a:endParaRPr b="0" lang="en-AU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Piranha – 16 to 20 years</a:t>
            </a:r>
            <a:endParaRPr b="0" lang="en-AU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Sharks – 21 to 54 years</a:t>
            </a:r>
            <a:endParaRPr b="0" lang="en-AU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Whales – 55 and over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Create a set of test data that is exhaustively tests all possible inputs and also tests validation rules to exclude ineligible applicants.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24" name="TextShape 3"/>
          <p:cNvSpPr/>
          <p:nvPr/>
        </p:nvSpPr>
        <p:spPr>
          <a:xfrm>
            <a:off x="8388360" y="659988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A4BDBC3-DD11-42B7-B58B-D81BBBF3A62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25" name="TextShape 4"/>
          <p:cNvSpPr/>
          <p:nvPr/>
        </p:nvSpPr>
        <p:spPr>
          <a:xfrm>
            <a:off x="2339640" y="659988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Solution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7" name="TextShape 2"/>
          <p:cNvSpPr/>
          <p:nvPr/>
        </p:nvSpPr>
        <p:spPr>
          <a:xfrm>
            <a:off x="457200" y="1052640"/>
            <a:ext cx="8228880" cy="525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5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(to test validation code that should reject people who are too young)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6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(exactly on the lower valid boundary)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10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(upper limit for a Sardine)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11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(lower boundary for a Flathead)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19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(upper limit for a Flathead)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20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(lower boundary for  a Trout)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110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(an unexpected and unusual but nevertheless valid age)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28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4A75AFE-142A-4478-B751-BC5BADADECD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29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Solution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1" name="TextShape 2"/>
          <p:cNvSpPr/>
          <p:nvPr/>
        </p:nvSpPr>
        <p:spPr>
          <a:xfrm>
            <a:off x="457200" y="1268640"/>
            <a:ext cx="8228880" cy="460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Notice how the test data gathers around the key tipping points - 6,11,19,20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This is where logical errors will most likely occur.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Every conceivable input is represented in the test data.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2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1373CD-7E1B-4D2C-BEFD-BC43F45CC86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33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Other data to test validation 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5" name="TextShape 2"/>
          <p:cNvSpPr/>
          <p:nvPr/>
        </p:nvSpPr>
        <p:spPr>
          <a:xfrm>
            <a:off x="457200" y="1196640"/>
            <a:ext cx="8228880" cy="467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Test data may need to include invalid values that only the incredibly-stupid people could invent.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For example</a:t>
            </a:r>
            <a:endParaRPr b="0" lang="en-AU" sz="3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"Fifteen“</a:t>
            </a:r>
            <a:endParaRPr b="0" lang="en-AU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"Nearly 7“</a:t>
            </a:r>
            <a:endParaRPr b="0" lang="en-AU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"12-13“</a:t>
            </a:r>
            <a:endParaRPr b="0" lang="en-A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Try to anticipate common errors that data enterers may make, and create test data for them.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6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6550809-3BC4-40D4-B564-38030617B5D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37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969000" y="2493000"/>
            <a:ext cx="4419000" cy="217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/>
          <p:nvPr/>
        </p:nvSpPr>
        <p:spPr>
          <a:xfrm>
            <a:off x="457200" y="274680"/>
            <a:ext cx="8228880" cy="70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/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40" name="TextShape 2"/>
          <p:cNvSpPr/>
          <p:nvPr/>
        </p:nvSpPr>
        <p:spPr>
          <a:xfrm>
            <a:off x="395640" y="980640"/>
            <a:ext cx="8228880" cy="863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1" name="TextShape 3"/>
          <p:cNvSpPr/>
          <p:nvPr/>
        </p:nvSpPr>
        <p:spPr>
          <a:xfrm>
            <a:off x="3124080" y="6453360"/>
            <a:ext cx="2894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Visit vceit.com for more goodies</a:t>
            </a:r>
            <a:endParaRPr b="0" lang="en-AU" sz="1200" spc="-1" strike="noStrike">
              <a:latin typeface="Arial"/>
            </a:endParaRPr>
          </a:p>
        </p:txBody>
      </p:sp>
      <p:sp>
        <p:nvSpPr>
          <p:cNvPr id="142" name="Text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ADAE009-045D-4260-8940-10499DDB459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pic>
        <p:nvPicPr>
          <p:cNvPr id="143" name="Picture 5" descr=""/>
          <p:cNvPicPr/>
          <p:nvPr/>
        </p:nvPicPr>
        <p:blipFill>
          <a:blip r:embed="rId1"/>
          <a:stretch/>
        </p:blipFill>
        <p:spPr>
          <a:xfrm>
            <a:off x="1259640" y="1784520"/>
            <a:ext cx="6947640" cy="46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2"/>
          <p:cNvSpPr/>
          <p:nvPr/>
        </p:nvSpPr>
        <p:spPr>
          <a:xfrm>
            <a:off x="428760" y="3500280"/>
            <a:ext cx="8357400" cy="206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5" name="TextShape 3"/>
          <p:cNvSpPr/>
          <p:nvPr/>
        </p:nvSpPr>
        <p:spPr>
          <a:xfrm>
            <a:off x="457200" y="95868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0" lang="en-US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endParaRPr b="0" lang="en-AU" sz="4400" spc="-1" strike="noStrike">
              <a:latin typeface="Arial"/>
            </a:endParaRPr>
          </a:p>
          <a:p>
            <a:r>
              <a:rPr b="0" lang="en-US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endParaRPr b="0" lang="en-AU" sz="4400" spc="-1" strike="noStrike">
              <a:latin typeface="Arial"/>
            </a:endParaRPr>
          </a:p>
          <a:p>
            <a:r>
              <a:rPr b="0" lang="en-US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endParaRPr b="0" lang="en-AU" sz="4400" spc="-1" strike="noStrike">
              <a:latin typeface="Arial"/>
            </a:endParaRPr>
          </a:p>
          <a:p>
            <a:r>
              <a:rPr b="0" lang="en-US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6" name="Text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7DB54F3-7DBE-4A56-8BC8-D9DE062BAC8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47" name="TextShape 5"/>
          <p:cNvSpPr/>
          <p:nvPr/>
        </p:nvSpPr>
        <p:spPr>
          <a:xfrm>
            <a:off x="2555640" y="6381360"/>
            <a:ext cx="43916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What is test data?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1" name="TextShape 2"/>
          <p:cNvSpPr/>
          <p:nvPr/>
        </p:nvSpPr>
        <p:spPr>
          <a:xfrm>
            <a:off x="457200" y="1628640"/>
            <a:ext cx="8228880" cy="467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Artificial data created solely to test that software produces the right results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Real data is not used because </a:t>
            </a:r>
            <a:endParaRPr b="0" lang="en-AU" sz="3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it may be damaged by software bugs</a:t>
            </a:r>
            <a:endParaRPr b="0" lang="en-AU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it is not specifically designed to find weaknesses in software. </a:t>
            </a:r>
            <a:endParaRPr b="0" lang="en-A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Test data should act as the ultimate stress test to show up every possible code fault.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2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6139AB8-C4D9-4578-9897-9F475D53384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83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5" name="TextShape 2"/>
          <p:cNvSpPr/>
          <p:nvPr/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Test data should include every conceivable type of input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Focuses on parts of the software where errors are most likely to occur.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Typically these points are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boundary conditions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where the behaviour of the code is expected to change.  Also called 'tipping points'.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6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6F1611A-C06D-44D8-9DFD-3EBAA6B909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87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9" name="TextShape 2"/>
          <p:cNvSpPr/>
          <p:nvPr/>
        </p:nvSpPr>
        <p:spPr>
          <a:xfrm>
            <a:off x="457200" y="1772640"/>
            <a:ext cx="4042080" cy="453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Is as brief as possible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Excludes repetitive data that tests things that have already been tested.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0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DACE14F-5888-4CA3-83B3-4D7278701B7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91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4500000" y="1989000"/>
            <a:ext cx="4457160" cy="319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Good test data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4" name="TextShape 2"/>
          <p:cNvSpPr/>
          <p:nvPr/>
        </p:nvSpPr>
        <p:spPr>
          <a:xfrm>
            <a:off x="457200" y="1196640"/>
            <a:ext cx="8228880" cy="165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Except when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load testing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software.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Then, huge amounts of data are required to push the code to its performance limits.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5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54D4C3-CCE0-437D-8147-50240486B42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96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4114440" y="3206160"/>
            <a:ext cx="4704480" cy="285696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5"/>
          <p:cNvSpPr/>
          <p:nvPr/>
        </p:nvSpPr>
        <p:spPr>
          <a:xfrm>
            <a:off x="454320" y="2947680"/>
            <a:ext cx="3610080" cy="30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Create large amounts of sample data at sites like generatedata.com and mockaroo.com.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0" name="TextShape 2"/>
          <p:cNvSpPr/>
          <p:nvPr/>
        </p:nvSpPr>
        <p:spPr>
          <a:xfrm>
            <a:off x="457200" y="1196640"/>
            <a:ext cx="8228880" cy="6048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Imagine some code needs to treat people differently if they are younger than 18. What is good test data?</a:t>
            </a:r>
            <a:endParaRPr b="0" lang="en-AU" sz="3200" spc="-1" strike="noStrike">
              <a:latin typeface="Arial"/>
            </a:endParaRPr>
          </a:p>
          <a:p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1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C7DE1A0-0020-42BD-BC68-59505693759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02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1"/>
          <a:stretch/>
        </p:blipFill>
        <p:spPr>
          <a:xfrm>
            <a:off x="1475640" y="3213000"/>
            <a:ext cx="5618880" cy="257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5" name="TextShape 2"/>
          <p:cNvSpPr/>
          <p:nvPr/>
        </p:nvSpPr>
        <p:spPr>
          <a:xfrm>
            <a:off x="457200" y="1196640"/>
            <a:ext cx="8228880" cy="4463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17.9</a:t>
            </a:r>
            <a:endParaRPr b="0" lang="en-AU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18.0</a:t>
            </a:r>
            <a:endParaRPr b="0" lang="en-AU" sz="3200" spc="-1" strike="noStrike">
              <a:latin typeface="Arial"/>
            </a:endParaRPr>
          </a:p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18.1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includes all possible data inputs</a:t>
            </a:r>
            <a:endParaRPr b="0" lang="en-AU" sz="3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just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under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the tipping point (which is 18)</a:t>
            </a:r>
            <a:endParaRPr b="0" lang="en-AU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exactly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the tipping point</a:t>
            </a:r>
            <a:endParaRPr b="0" lang="en-AU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just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over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the tipping point. 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06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F78E8DC-BFD5-4F73-9B58-90409E90A92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07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  <p:pic>
        <p:nvPicPr>
          <p:cNvPr id="108" name="Picture 5" descr=""/>
          <p:cNvPicPr/>
          <p:nvPr/>
        </p:nvPicPr>
        <p:blipFill>
          <a:blip r:embed="rId1"/>
          <a:stretch/>
        </p:blipFill>
        <p:spPr>
          <a:xfrm>
            <a:off x="1714680" y="1196640"/>
            <a:ext cx="7104960" cy="19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Practice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0" name="TextShape 2"/>
          <p:cNvSpPr/>
          <p:nvPr/>
        </p:nvSpPr>
        <p:spPr>
          <a:xfrm>
            <a:off x="457200" y="1196640"/>
            <a:ext cx="8228880" cy="4463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Including values like 14 and 24 would just waste time and accomplish nothing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Those cases have already been tested by the values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17.9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18.1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1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CE75D12-7C92-4AB7-88FD-7C6CDD67F79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12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/>
          <p:nvPr/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9f3dd"/>
                </a:solidFill>
                <a:latin typeface="Calibri"/>
              </a:rPr>
              <a:t>Exam Hint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4" name="TextShape 2"/>
          <p:cNvSpPr/>
          <p:nvPr/>
        </p:nvSpPr>
        <p:spPr>
          <a:xfrm>
            <a:off x="457200" y="1124640"/>
            <a:ext cx="8228880" cy="359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Most logical errors in real life programming, and in exam questions occur on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boundaries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When asked to find a fault in code, look for code like 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IF x &lt; y THEN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... </a:t>
            </a:r>
            <a:endParaRPr b="0" lang="en-AU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Often the error is that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&lt;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should have been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&lt;=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5" name="TextShape 3"/>
          <p:cNvSpPr/>
          <p:nvPr/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B3E80FA-2904-4029-9BA7-0E21085AC58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116" name="TextShape 4"/>
          <p:cNvSpPr/>
          <p:nvPr/>
        </p:nvSpPr>
        <p:spPr>
          <a:xfrm>
            <a:off x="2339640" y="6453360"/>
            <a:ext cx="4463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8b8b8b"/>
                </a:solidFill>
                <a:latin typeface="Calibri"/>
              </a:rPr>
              <a:t>VCE IT slideshows © 2015-2019 Mark Kelly, vceit.com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Application>LibreOffice/7.2.2.2$Windows_X86_64 LibreOffice_project/02b2acce88a210515b4a5bb2e46cbfb63fe97d56</Application>
  <AppVersion>15.0000</AppVersion>
  <Words>709</Words>
  <Paragraphs>108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2022-01-21T13:57:49Z</dcterms:modified>
  <cp:revision>23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15</vt:i4>
  </property>
</Properties>
</file>