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1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s/slide24.xml" ContentType="application/vnd.openxmlformats-officedocument.presentationml.slide+xml"/>
  <Override PartName="/ppt/slides/slide8.xml" ContentType="application/vnd.openxmlformats-officedocument.presentationml.slide+xml"/>
  <Override PartName="/ppt/slides/slide25.xml" ContentType="application/vnd.openxmlformats-officedocument.presentationml.slide+xml"/>
  <Override PartName="/ppt/slides/slide9.xml" ContentType="application/vnd.openxmlformats-officedocument.presentationml.slide+xml"/>
  <Override PartName="/ppt/slides/slide26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_rels/slide35.xml.rels" ContentType="application/vnd.openxmlformats-package.relationships+xml"/>
  <Override PartName="/ppt/slides/_rels/slide1.xml.rels" ContentType="application/vnd.openxmlformats-package.relationships+xml"/>
  <Override PartName="/ppt/slides/_rels/slide22.xml.rels" ContentType="application/vnd.openxmlformats-package.relationships+xml"/>
  <Override PartName="/ppt/slides/_rels/slide36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3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23.xml.rels" ContentType="application/vnd.openxmlformats-package.relationships+xml"/>
  <Override PartName="/ppt/slides/_rels/slide6.xml.rels" ContentType="application/vnd.openxmlformats-package.relationships+xml"/>
  <Override PartName="/ppt/slides/_rels/slide24.xml.rels" ContentType="application/vnd.openxmlformats-package.relationships+xml"/>
  <Override PartName="/ppt/slides/_rels/slide7.xml.rels" ContentType="application/vnd.openxmlformats-package.relationships+xml"/>
  <Override PartName="/ppt/slides/_rels/slide25.xml.rels" ContentType="application/vnd.openxmlformats-package.relationships+xml"/>
  <Override PartName="/ppt/slides/_rels/slide8.xml.rels" ContentType="application/vnd.openxmlformats-package.relationships+xml"/>
  <Override PartName="/ppt/slides/_rels/slide26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7.xml.rels" ContentType="application/vnd.openxmlformats-package.relationships+xml"/>
  <Override PartName="/ppt/slides/_rels/slide28.xml.rels" ContentType="application/vnd.openxmlformats-package.relationships+xml"/>
  <Override PartName="/ppt/slides/_rels/slide29.xml.rels" ContentType="application/vnd.openxmlformats-package.relationships+xml"/>
  <Override PartName="/ppt/slides/_rels/slide30.xml.rels" ContentType="application/vnd.openxmlformats-package.relationships+xml"/>
  <Override PartName="/ppt/slides/_rels/slide31.xml.rels" ContentType="application/vnd.openxmlformats-package.relationships+xml"/>
  <Override PartName="/ppt/slides/_rels/slide32.xml.rels" ContentType="application/vnd.openxmlformats-package.relationships+xml"/>
  <Override PartName="/ppt/slides/_rels/slide33.xml.rels" ContentType="application/vnd.openxmlformats-package.relationships+xml"/>
  <Override PartName="/ppt/slides/_rels/slide34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13.wmf" ContentType="image/x-wmf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  <Override PartName="/ppt/media/image10.png" ContentType="image/png"/>
  <Override PartName="/ppt/media/image11.png" ContentType="image/png"/>
  <Override PartName="/ppt/media/image12.png" ContentType="image/png"/>
  <Override PartName="/ppt/media/image14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66" r:id="rId11"/>
    <p:sldMasterId id="2147483668" r:id="rId12"/>
    <p:sldMasterId id="2147483670" r:id="rId13"/>
  </p:sldMasterIdLst>
  <p:sldIdLst>
    <p:sldId id="256" r:id="rId14"/>
    <p:sldId id="257" r:id="rId15"/>
    <p:sldId id="258" r:id="rId16"/>
    <p:sldId id="259" r:id="rId17"/>
    <p:sldId id="260" r:id="rId18"/>
    <p:sldId id="261" r:id="rId19"/>
    <p:sldId id="262" r:id="rId20"/>
    <p:sldId id="263" r:id="rId21"/>
    <p:sldId id="264" r:id="rId22"/>
    <p:sldId id="265" r:id="rId23"/>
    <p:sldId id="266" r:id="rId24"/>
    <p:sldId id="267" r:id="rId25"/>
    <p:sldId id="268" r:id="rId26"/>
    <p:sldId id="269" r:id="rId27"/>
    <p:sldId id="270" r:id="rId28"/>
    <p:sldId id="271" r:id="rId29"/>
    <p:sldId id="272" r:id="rId30"/>
    <p:sldId id="273" r:id="rId31"/>
    <p:sldId id="274" r:id="rId32"/>
    <p:sldId id="275" r:id="rId33"/>
    <p:sldId id="276" r:id="rId34"/>
    <p:sldId id="277" r:id="rId35"/>
    <p:sldId id="278" r:id="rId36"/>
    <p:sldId id="279" r:id="rId37"/>
    <p:sldId id="280" r:id="rId38"/>
    <p:sldId id="281" r:id="rId39"/>
    <p:sldId id="282" r:id="rId40"/>
    <p:sldId id="283" r:id="rId41"/>
    <p:sldId id="284" r:id="rId42"/>
    <p:sldId id="285" r:id="rId43"/>
    <p:sldId id="286" r:id="rId44"/>
    <p:sldId id="287" r:id="rId45"/>
    <p:sldId id="288" r:id="rId46"/>
    <p:sldId id="289" r:id="rId47"/>
    <p:sldId id="290" r:id="rId48"/>
    <p:sldId id="291" r:id="rId49"/>
  </p:sldIdLst>
  <p:sldSz cx="9144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" Target="slides/slide1.xml"/><Relationship Id="rId15" Type="http://schemas.openxmlformats.org/officeDocument/2006/relationships/slide" Target="slides/slide2.xml"/><Relationship Id="rId16" Type="http://schemas.openxmlformats.org/officeDocument/2006/relationships/slide" Target="slides/slide3.xml"/><Relationship Id="rId17" Type="http://schemas.openxmlformats.org/officeDocument/2006/relationships/slide" Target="slides/slide4.xml"/><Relationship Id="rId18" Type="http://schemas.openxmlformats.org/officeDocument/2006/relationships/slide" Target="slides/slide5.xml"/><Relationship Id="rId19" Type="http://schemas.openxmlformats.org/officeDocument/2006/relationships/slide" Target="slides/slide6.xml"/><Relationship Id="rId20" Type="http://schemas.openxmlformats.org/officeDocument/2006/relationships/slide" Target="slides/slide7.xml"/><Relationship Id="rId21" Type="http://schemas.openxmlformats.org/officeDocument/2006/relationships/slide" Target="slides/slide8.xml"/><Relationship Id="rId22" Type="http://schemas.openxmlformats.org/officeDocument/2006/relationships/slide" Target="slides/slide9.xml"/><Relationship Id="rId23" Type="http://schemas.openxmlformats.org/officeDocument/2006/relationships/slide" Target="slides/slide10.xml"/><Relationship Id="rId24" Type="http://schemas.openxmlformats.org/officeDocument/2006/relationships/slide" Target="slides/slide11.xml"/><Relationship Id="rId25" Type="http://schemas.openxmlformats.org/officeDocument/2006/relationships/slide" Target="slides/slide12.xml"/><Relationship Id="rId26" Type="http://schemas.openxmlformats.org/officeDocument/2006/relationships/slide" Target="slides/slide13.xml"/><Relationship Id="rId27" Type="http://schemas.openxmlformats.org/officeDocument/2006/relationships/slide" Target="slides/slide14.xml"/><Relationship Id="rId28" Type="http://schemas.openxmlformats.org/officeDocument/2006/relationships/slide" Target="slides/slide15.xml"/><Relationship Id="rId29" Type="http://schemas.openxmlformats.org/officeDocument/2006/relationships/slide" Target="slides/slide16.xml"/><Relationship Id="rId30" Type="http://schemas.openxmlformats.org/officeDocument/2006/relationships/slide" Target="slides/slide17.xml"/><Relationship Id="rId31" Type="http://schemas.openxmlformats.org/officeDocument/2006/relationships/slide" Target="slides/slide18.xml"/><Relationship Id="rId32" Type="http://schemas.openxmlformats.org/officeDocument/2006/relationships/slide" Target="slides/slide19.xml"/><Relationship Id="rId33" Type="http://schemas.openxmlformats.org/officeDocument/2006/relationships/slide" Target="slides/slide20.xml"/><Relationship Id="rId34" Type="http://schemas.openxmlformats.org/officeDocument/2006/relationships/slide" Target="slides/slide21.xml"/><Relationship Id="rId35" Type="http://schemas.openxmlformats.org/officeDocument/2006/relationships/slide" Target="slides/slide22.xml"/><Relationship Id="rId36" Type="http://schemas.openxmlformats.org/officeDocument/2006/relationships/slide" Target="slides/slide23.xml"/><Relationship Id="rId37" Type="http://schemas.openxmlformats.org/officeDocument/2006/relationships/slide" Target="slides/slide24.xml"/><Relationship Id="rId38" Type="http://schemas.openxmlformats.org/officeDocument/2006/relationships/slide" Target="slides/slide25.xml"/><Relationship Id="rId39" Type="http://schemas.openxmlformats.org/officeDocument/2006/relationships/slide" Target="slides/slide26.xml"/><Relationship Id="rId40" Type="http://schemas.openxmlformats.org/officeDocument/2006/relationships/slide" Target="slides/slide27.xml"/><Relationship Id="rId41" Type="http://schemas.openxmlformats.org/officeDocument/2006/relationships/slide" Target="slides/slide28.xml"/><Relationship Id="rId42" Type="http://schemas.openxmlformats.org/officeDocument/2006/relationships/slide" Target="slides/slide29.xml"/><Relationship Id="rId43" Type="http://schemas.openxmlformats.org/officeDocument/2006/relationships/slide" Target="slides/slide30.xml"/><Relationship Id="rId44" Type="http://schemas.openxmlformats.org/officeDocument/2006/relationships/slide" Target="slides/slide31.xml"/><Relationship Id="rId45" Type="http://schemas.openxmlformats.org/officeDocument/2006/relationships/slide" Target="slides/slide32.xml"/><Relationship Id="rId46" Type="http://schemas.openxmlformats.org/officeDocument/2006/relationships/slide" Target="slides/slide33.xml"/><Relationship Id="rId47" Type="http://schemas.openxmlformats.org/officeDocument/2006/relationships/slide" Target="slides/slide34.xml"/><Relationship Id="rId48" Type="http://schemas.openxmlformats.org/officeDocument/2006/relationships/slide" Target="slides/slide35.xml"/><Relationship Id="rId49" Type="http://schemas.openxmlformats.org/officeDocument/2006/relationships/slide" Target="slides/slide36.xml"/><Relationship Id="rId5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1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"/>
          <p:cNvSpPr/>
          <p:nvPr/>
        </p:nvSpPr>
        <p:spPr>
          <a:xfrm>
            <a:off x="3124080" y="6356520"/>
            <a:ext cx="2895120" cy="364320"/>
          </a:xfrm>
          <a:custGeom>
            <a:avLst/>
            <a:gdLst>
              <a:gd name="textAreaLeft" fmla="*/ 0 w 2895120"/>
              <a:gd name="textAreaRight" fmla="*/ 2895480 w 2895120"/>
              <a:gd name="textAreaTop" fmla="*/ 0 h 364320"/>
              <a:gd name="textAreaBottom" fmla="*/ 364680 h 3643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"/>
          <p:cNvSpPr/>
          <p:nvPr/>
        </p:nvSpPr>
        <p:spPr>
          <a:xfrm>
            <a:off x="3124080" y="6356520"/>
            <a:ext cx="2895120" cy="364320"/>
          </a:xfrm>
          <a:custGeom>
            <a:avLst/>
            <a:gdLst>
              <a:gd name="textAreaLeft" fmla="*/ 0 w 2895120"/>
              <a:gd name="textAreaRight" fmla="*/ 2895480 w 2895120"/>
              <a:gd name="textAreaTop" fmla="*/ 0 h 364320"/>
              <a:gd name="textAreaBottom" fmla="*/ 364680 h 3643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"/>
          <p:cNvSpPr/>
          <p:nvPr/>
        </p:nvSpPr>
        <p:spPr>
          <a:xfrm>
            <a:off x="3124080" y="6356520"/>
            <a:ext cx="2895120" cy="364320"/>
          </a:xfrm>
          <a:custGeom>
            <a:avLst/>
            <a:gdLst>
              <a:gd name="textAreaLeft" fmla="*/ 0 w 2895120"/>
              <a:gd name="textAreaRight" fmla="*/ 2895480 w 2895120"/>
              <a:gd name="textAreaTop" fmla="*/ 0 h 364320"/>
              <a:gd name="textAreaBottom" fmla="*/ 364680 h 3643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2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"/>
          <p:cNvSpPr/>
          <p:nvPr/>
        </p:nvSpPr>
        <p:spPr>
          <a:xfrm>
            <a:off x="3124080" y="6356520"/>
            <a:ext cx="2895120" cy="364320"/>
          </a:xfrm>
          <a:custGeom>
            <a:avLst/>
            <a:gdLst>
              <a:gd name="textAreaLeft" fmla="*/ 0 w 2895120"/>
              <a:gd name="textAreaRight" fmla="*/ 2895480 w 2895120"/>
              <a:gd name="textAreaTop" fmla="*/ 0 h 364320"/>
              <a:gd name="textAreaBottom" fmla="*/ 364680 h 3643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"/>
          <p:cNvSpPr/>
          <p:nvPr/>
        </p:nvSpPr>
        <p:spPr>
          <a:xfrm>
            <a:off x="3124080" y="6356520"/>
            <a:ext cx="2895120" cy="364320"/>
          </a:xfrm>
          <a:custGeom>
            <a:avLst/>
            <a:gdLst>
              <a:gd name="textAreaLeft" fmla="*/ 0 w 2895120"/>
              <a:gd name="textAreaRight" fmla="*/ 2895480 w 2895120"/>
              <a:gd name="textAreaTop" fmla="*/ 0 h 364320"/>
              <a:gd name="textAreaBottom" fmla="*/ 364680 h 3643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"/>
          <p:cNvSpPr/>
          <p:nvPr/>
        </p:nvSpPr>
        <p:spPr>
          <a:xfrm>
            <a:off x="3124080" y="6356520"/>
            <a:ext cx="2895120" cy="364320"/>
          </a:xfrm>
          <a:custGeom>
            <a:avLst/>
            <a:gdLst>
              <a:gd name="textAreaLeft" fmla="*/ 0 w 2895120"/>
              <a:gd name="textAreaRight" fmla="*/ 2895480 w 2895120"/>
              <a:gd name="textAreaTop" fmla="*/ 0 h 364320"/>
              <a:gd name="textAreaBottom" fmla="*/ 364680 h 3643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1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"/>
          <p:cNvSpPr/>
          <p:nvPr/>
        </p:nvSpPr>
        <p:spPr>
          <a:xfrm>
            <a:off x="3124080" y="6356520"/>
            <a:ext cx="2895120" cy="364320"/>
          </a:xfrm>
          <a:custGeom>
            <a:avLst/>
            <a:gdLst>
              <a:gd name="textAreaLeft" fmla="*/ 0 w 2895120"/>
              <a:gd name="textAreaRight" fmla="*/ 2895480 w 2895120"/>
              <a:gd name="textAreaTop" fmla="*/ 0 h 364320"/>
              <a:gd name="textAreaBottom" fmla="*/ 364680 h 3643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3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4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"/>
          <p:cNvSpPr/>
          <p:nvPr/>
        </p:nvSpPr>
        <p:spPr>
          <a:xfrm>
            <a:off x="3124080" y="6356520"/>
            <a:ext cx="2895120" cy="364320"/>
          </a:xfrm>
          <a:custGeom>
            <a:avLst/>
            <a:gdLst>
              <a:gd name="textAreaLeft" fmla="*/ 0 w 2895120"/>
              <a:gd name="textAreaRight" fmla="*/ 2895480 w 2895120"/>
              <a:gd name="textAreaTop" fmla="*/ 0 h 364320"/>
              <a:gd name="textAreaBottom" fmla="*/ 364680 h 3643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AU" sz="4400" strike="noStrike" u="none">
                <a:solidFill>
                  <a:srgbClr val="000000"/>
                </a:solidFill>
                <a:uFillTx/>
                <a:latin typeface="Arial"/>
              </a:rPr>
              <a:t>Click to edit the title text format</a:t>
            </a:r>
            <a:endParaRPr b="0" lang="en-A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2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"/>
          <p:cNvSpPr/>
          <p:nvPr/>
        </p:nvSpPr>
        <p:spPr>
          <a:xfrm>
            <a:off x="3124080" y="6356520"/>
            <a:ext cx="2895120" cy="364320"/>
          </a:xfrm>
          <a:custGeom>
            <a:avLst/>
            <a:gdLst>
              <a:gd name="textAreaLeft" fmla="*/ 0 w 2895120"/>
              <a:gd name="textAreaRight" fmla="*/ 2895480 w 2895120"/>
              <a:gd name="textAreaTop" fmla="*/ 0 h 364320"/>
              <a:gd name="textAreaBottom" fmla="*/ 364680 h 3643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"/>
          <p:cNvSpPr/>
          <p:nvPr/>
        </p:nvSpPr>
        <p:spPr>
          <a:xfrm>
            <a:off x="3124080" y="6356520"/>
            <a:ext cx="2895120" cy="364320"/>
          </a:xfrm>
          <a:custGeom>
            <a:avLst/>
            <a:gdLst>
              <a:gd name="textAreaLeft" fmla="*/ 0 w 2895120"/>
              <a:gd name="textAreaRight" fmla="*/ 2895480 w 2895120"/>
              <a:gd name="textAreaTop" fmla="*/ 0 h 364320"/>
              <a:gd name="textAreaBottom" fmla="*/ 364680 h 3643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"/>
          <p:cNvSpPr/>
          <p:nvPr/>
        </p:nvSpPr>
        <p:spPr>
          <a:xfrm>
            <a:off x="3124080" y="6356520"/>
            <a:ext cx="2895120" cy="364320"/>
          </a:xfrm>
          <a:custGeom>
            <a:avLst/>
            <a:gdLst>
              <a:gd name="textAreaLeft" fmla="*/ 0 w 2895120"/>
              <a:gd name="textAreaRight" fmla="*/ 2895480 w 2895120"/>
              <a:gd name="textAreaTop" fmla="*/ 0 h 364320"/>
              <a:gd name="textAreaBottom" fmla="*/ 364680 h 3643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"/>
          <p:cNvSpPr/>
          <p:nvPr/>
        </p:nvSpPr>
        <p:spPr>
          <a:xfrm>
            <a:off x="3124080" y="6356520"/>
            <a:ext cx="2895120" cy="364320"/>
          </a:xfrm>
          <a:custGeom>
            <a:avLst/>
            <a:gdLst>
              <a:gd name="textAreaLeft" fmla="*/ 0 w 2895120"/>
              <a:gd name="textAreaRight" fmla="*/ 2895480 w 2895120"/>
              <a:gd name="textAreaTop" fmla="*/ 0 h 364320"/>
              <a:gd name="textAreaBottom" fmla="*/ 364680 h 3643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5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5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5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6.png"/><Relationship Id="rId3" Type="http://schemas.openxmlformats.org/officeDocument/2006/relationships/slideLayout" Target="../slideLayouts/slideLayout5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slideLayout" Target="../slideLayouts/slideLayout5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slideLayout" Target="../slideLayouts/slideLayout5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slideLayout" Target="../slideLayouts/slideLayout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slideLayout" Target="../slideLayouts/slideLayout5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slideLayout" Target="../slideLayouts/slideLayout5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slideLayout" Target="../slideLayouts/slideLayout5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slideLayout" Target="../slideLayouts/slideLayout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slideLayout" Target="../slideLayouts/slideLayout5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slideLayout" Target="../slideLayouts/slideLayout5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slideLayout" Target="../slideLayouts/slideLayout5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slideLayout" Target="../slideLayouts/slideLayout5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slideLayout" Target="../slideLayouts/slideLayout5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slideLayout" Target="../slideLayouts/slideLayout5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slideLayout" Target="../slideLayouts/slideLayout5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slideLayout" Target="../slideLayouts/slideLayout5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slideLayout" Target="../slideLayouts/slideLayout5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slideLayout" Target="../slideLayouts/slideLayout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5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slideLayout" Target="../slideLayouts/slideLayout5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image" Target="../media/image8.png"/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slideLayout" Target="../slideLayouts/slideLayout5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image" Target="../media/image8.png"/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Relationship Id="rId7" Type="http://schemas.openxmlformats.org/officeDocument/2006/relationships/slideLayout" Target="../slideLayouts/slideLayout5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image" Target="../media/image8.png"/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Relationship Id="rId7" Type="http://schemas.openxmlformats.org/officeDocument/2006/relationships/slideLayout" Target="../slideLayouts/slideLayout5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image" Target="../media/image8.png"/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Relationship Id="rId7" Type="http://schemas.openxmlformats.org/officeDocument/2006/relationships/image" Target="../media/image13.wmf"/><Relationship Id="rId8" Type="http://schemas.openxmlformats.org/officeDocument/2006/relationships/slideLayout" Target="../slideLayouts/slideLayout5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11.png"/><Relationship Id="rId7" Type="http://schemas.openxmlformats.org/officeDocument/2006/relationships/image" Target="../media/image12.png"/><Relationship Id="rId8" Type="http://schemas.openxmlformats.org/officeDocument/2006/relationships/slideLayout" Target="../slideLayouts/slideLayout5.xml"/>
</Relationships>
</file>

<file path=ppt/slides/_rels/slide36.xml.rels><?xml version="1.0" encoding="UTF-8"?>
<Relationships xmlns="http://schemas.openxmlformats.org/package/2006/relationships"><Relationship Id="rId1" Type="http://schemas.openxmlformats.org/officeDocument/2006/relationships/image" Target="../media/image14.jpeg"/><Relationship Id="rId2" Type="http://schemas.openxmlformats.org/officeDocument/2006/relationships/slideLayout" Target="../slideLayouts/slideLayout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"/>
          <p:cNvSpPr/>
          <p:nvPr/>
        </p:nvSpPr>
        <p:spPr>
          <a:xfrm>
            <a:off x="755640" y="179280"/>
            <a:ext cx="7771680" cy="720000"/>
          </a:xfrm>
          <a:custGeom>
            <a:avLst/>
            <a:gdLst>
              <a:gd name="textAreaLeft" fmla="*/ 0 w 7771680"/>
              <a:gd name="textAreaRight" fmla="*/ 7772040 w 7771680"/>
              <a:gd name="textAreaTop" fmla="*/ 0 h 720000"/>
              <a:gd name="textAreaBottom" fmla="*/ 720360 h 7200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4400" strike="noStrike" u="none">
                <a:solidFill>
                  <a:srgbClr val="000000"/>
                </a:solidFill>
                <a:uFillTx/>
                <a:latin typeface="Calibri"/>
                <a:ea typeface="Microsoft YaHei"/>
              </a:rPr>
              <a:t>A Normalisation Example</a:t>
            </a:r>
            <a:endParaRPr b="0" lang="en-A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7" name=""/>
          <p:cNvSpPr/>
          <p:nvPr/>
        </p:nvSpPr>
        <p:spPr>
          <a:xfrm>
            <a:off x="1547640" y="4672080"/>
            <a:ext cx="6400080" cy="1627920"/>
          </a:xfrm>
          <a:custGeom>
            <a:avLst/>
            <a:gdLst>
              <a:gd name="textAreaLeft" fmla="*/ 0 w 6400080"/>
              <a:gd name="textAreaRight" fmla="*/ 6400440 w 6400080"/>
              <a:gd name="textAreaTop" fmla="*/ 0 h 1627920"/>
              <a:gd name="textAreaBottom" fmla="*/ 1628280 h 16279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  <a:spcBef>
                <a:spcPts val="513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400" strike="noStrike" u="none">
                <a:solidFill>
                  <a:srgbClr val="898989"/>
                </a:solidFill>
                <a:uFillTx/>
                <a:latin typeface="Calibri"/>
                <a:ea typeface="Microsoft YaHei"/>
              </a:rPr>
              <a:t>Applied Computing Slideshows</a:t>
            </a:r>
            <a:endParaRPr b="0" lang="en-AU" sz="1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13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400" strike="noStrike" u="none">
                <a:solidFill>
                  <a:srgbClr val="898989"/>
                </a:solidFill>
                <a:uFillTx/>
                <a:latin typeface="Calibri"/>
                <a:ea typeface="Microsoft YaHei"/>
              </a:rPr>
              <a:t>by Mark Kelly</a:t>
            </a:r>
            <a:endParaRPr b="0" lang="en-AU" sz="1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13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400" strike="noStrike" u="none">
                <a:solidFill>
                  <a:srgbClr val="898989"/>
                </a:solidFill>
                <a:uFillTx/>
                <a:latin typeface="Calibri"/>
                <a:ea typeface="Microsoft YaHei"/>
              </a:rPr>
              <a:t>vcedata.com</a:t>
            </a:r>
            <a:endParaRPr b="0" lang="en-AU" sz="1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13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400" strike="noStrike" u="none">
                <a:solidFill>
                  <a:srgbClr val="898989"/>
                </a:solidFill>
                <a:uFillTx/>
                <a:latin typeface="Calibri"/>
                <a:ea typeface="Microsoft YaHei"/>
              </a:rPr>
              <a:t>mark@vcedata.com</a:t>
            </a:r>
            <a:endParaRPr b="0" lang="en-AU" sz="1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13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400" strike="noStrike" u="none">
                <a:solidFill>
                  <a:srgbClr val="898989"/>
                </a:solidFill>
                <a:uFillTx/>
                <a:latin typeface="Calibri"/>
                <a:ea typeface="Microsoft YaHei"/>
              </a:rPr>
              <a:t>This slideshow is based on work by Robert Timmer-Arends</a:t>
            </a:r>
            <a:endParaRPr b="0" lang="en-AU" sz="1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13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400" strike="noStrike" u="none">
                <a:solidFill>
                  <a:srgbClr val="898989"/>
                </a:solidFill>
                <a:uFillTx/>
                <a:latin typeface="Calibri"/>
                <a:ea typeface="Microsoft YaHei"/>
              </a:rPr>
              <a:t>Last changed 2024-09-11</a:t>
            </a:r>
            <a:endParaRPr b="0" lang="en-A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78" name="" descr=""/>
          <p:cNvPicPr/>
          <p:nvPr/>
        </p:nvPicPr>
        <p:blipFill>
          <a:blip r:embed="rId1"/>
          <a:stretch/>
        </p:blipFill>
        <p:spPr>
          <a:xfrm>
            <a:off x="2340000" y="1079640"/>
            <a:ext cx="4419000" cy="3161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"/>
          <p:cNvSpPr/>
          <p:nvPr/>
        </p:nvSpPr>
        <p:spPr>
          <a:xfrm>
            <a:off x="395280" y="692280"/>
            <a:ext cx="8228880" cy="1142280"/>
          </a:xfrm>
          <a:custGeom>
            <a:avLst/>
            <a:gdLst>
              <a:gd name="textAreaLeft" fmla="*/ 0 w 8228880"/>
              <a:gd name="textAreaRight" fmla="*/ 8229240 w 8228880"/>
              <a:gd name="textAreaTop" fmla="*/ 0 h 1142280"/>
              <a:gd name="textAreaBottom" fmla="*/ 1142640 h 1142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1" lang="en-AU" sz="4000" strike="noStrike" u="none">
                <a:solidFill>
                  <a:srgbClr val="000000"/>
                </a:solidFill>
                <a:uFillTx/>
                <a:latin typeface="Calibri"/>
                <a:ea typeface="Microsoft YaHei"/>
              </a:rPr>
              <a:t>So it’s not 2NF</a:t>
            </a:r>
            <a:endParaRPr b="0" lang="en-AU" sz="4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07" name="" descr=""/>
          <p:cNvPicPr/>
          <p:nvPr/>
        </p:nvPicPr>
        <p:blipFill>
          <a:blip r:embed="rId1"/>
          <a:stretch/>
        </p:blipFill>
        <p:spPr>
          <a:xfrm>
            <a:off x="324000" y="2349360"/>
            <a:ext cx="8568360" cy="948600"/>
          </a:xfrm>
          <a:prstGeom prst="rect">
            <a:avLst/>
          </a:prstGeom>
          <a:ln w="0">
            <a:noFill/>
          </a:ln>
        </p:spPr>
      </p:pic>
      <p:sp>
        <p:nvSpPr>
          <p:cNvPr id="108" name=""/>
          <p:cNvSpPr/>
          <p:nvPr/>
        </p:nvSpPr>
        <p:spPr>
          <a:xfrm>
            <a:off x="468360" y="3573360"/>
            <a:ext cx="8228880" cy="2807640"/>
          </a:xfrm>
          <a:custGeom>
            <a:avLst/>
            <a:gdLst>
              <a:gd name="textAreaLeft" fmla="*/ 0 w 8228880"/>
              <a:gd name="textAreaRight" fmla="*/ 8229240 w 8228880"/>
              <a:gd name="textAreaTop" fmla="*/ 0 h 2807640"/>
              <a:gd name="textAreaBottom" fmla="*/ 2808000 h 280764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54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How can we fix it?</a:t>
            </a:r>
            <a:endParaRPr b="0" lang="en-AU" sz="5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09" name="" descr=""/>
          <p:cNvPicPr/>
          <p:nvPr/>
        </p:nvPicPr>
        <p:blipFill>
          <a:blip r:embed="rId2"/>
          <a:stretch/>
        </p:blipFill>
        <p:spPr>
          <a:xfrm>
            <a:off x="7200000" y="4269600"/>
            <a:ext cx="1914120" cy="2390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"/>
          <p:cNvSpPr/>
          <p:nvPr/>
        </p:nvSpPr>
        <p:spPr>
          <a:xfrm>
            <a:off x="457200" y="274680"/>
            <a:ext cx="8228880" cy="1142280"/>
          </a:xfrm>
          <a:custGeom>
            <a:avLst/>
            <a:gdLst>
              <a:gd name="textAreaLeft" fmla="*/ 0 w 8228880"/>
              <a:gd name="textAreaRight" fmla="*/ 8229240 w 8228880"/>
              <a:gd name="textAreaTop" fmla="*/ 0 h 1142280"/>
              <a:gd name="textAreaBottom" fmla="*/ 1142640 h 1142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4400" strike="noStrike" u="none">
                <a:solidFill>
                  <a:srgbClr val="000000"/>
                </a:solidFill>
                <a:uFillTx/>
                <a:latin typeface="Calibri"/>
                <a:ea typeface="Microsoft YaHei"/>
              </a:rPr>
              <a:t>Make new tables</a:t>
            </a:r>
            <a:endParaRPr b="0" lang="en-A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11" name="" descr=""/>
          <p:cNvPicPr/>
          <p:nvPr/>
        </p:nvPicPr>
        <p:blipFill>
          <a:blip r:embed="rId1"/>
          <a:stretch/>
        </p:blipFill>
        <p:spPr>
          <a:xfrm>
            <a:off x="2340000" y="2700000"/>
            <a:ext cx="6810120" cy="4285800"/>
          </a:xfrm>
          <a:prstGeom prst="rect">
            <a:avLst/>
          </a:prstGeom>
          <a:ln w="0">
            <a:noFill/>
          </a:ln>
        </p:spPr>
      </p:pic>
      <p:sp>
        <p:nvSpPr>
          <p:cNvPr id="112" name=""/>
          <p:cNvSpPr/>
          <p:nvPr/>
        </p:nvSpPr>
        <p:spPr>
          <a:xfrm>
            <a:off x="457200" y="1600200"/>
            <a:ext cx="8228880" cy="4525200"/>
          </a:xfrm>
          <a:custGeom>
            <a:avLst/>
            <a:gdLst>
              <a:gd name="textAreaLeft" fmla="*/ 0 w 8228880"/>
              <a:gd name="textAreaRight" fmla="*/ 8229240 w 8228880"/>
              <a:gd name="textAreaTop" fmla="*/ 0 h 4525200"/>
              <a:gd name="textAreaBottom" fmla="*/ 4525560 h 45252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trike="noStrike" u="none">
                <a:solidFill>
                  <a:srgbClr val="000000"/>
                </a:solidFill>
                <a:uFillTx/>
                <a:latin typeface="Calibri"/>
                <a:ea typeface="Microsoft YaHei"/>
              </a:rPr>
              <a:t>Make a new table for each primary key field</a:t>
            </a: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trike="noStrike" u="none">
                <a:solidFill>
                  <a:srgbClr val="000000"/>
                </a:solidFill>
                <a:uFillTx/>
                <a:latin typeface="Calibri"/>
                <a:ea typeface="Microsoft YaHei"/>
              </a:rPr>
              <a:t>Give each new table its own primary key</a:t>
            </a: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trike="noStrike" u="none">
                <a:solidFill>
                  <a:srgbClr val="000000"/>
                </a:solidFill>
                <a:uFillTx/>
                <a:latin typeface="Calibri"/>
                <a:ea typeface="Microsoft YaHei"/>
              </a:rPr>
              <a:t>Move columns from the original table to the new table that matches their primary key…</a:t>
            </a: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"/>
          <p:cNvSpPr/>
          <p:nvPr/>
        </p:nvSpPr>
        <p:spPr>
          <a:xfrm>
            <a:off x="457200" y="274680"/>
            <a:ext cx="8228880" cy="1142280"/>
          </a:xfrm>
          <a:custGeom>
            <a:avLst/>
            <a:gdLst>
              <a:gd name="textAreaLeft" fmla="*/ 0 w 8228880"/>
              <a:gd name="textAreaRight" fmla="*/ 8229240 w 8228880"/>
              <a:gd name="textAreaTop" fmla="*/ 0 h 1142280"/>
              <a:gd name="textAreaBottom" fmla="*/ 1142640 h 1142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4400" strike="noStrike" u="none">
                <a:solidFill>
                  <a:srgbClr val="000000"/>
                </a:solidFill>
                <a:uFillTx/>
                <a:latin typeface="Calibri"/>
                <a:ea typeface="Microsoft YaHei"/>
              </a:rPr>
              <a:t>Step 1</a:t>
            </a:r>
            <a:endParaRPr b="0" lang="en-A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14" name="" descr=""/>
          <p:cNvPicPr/>
          <p:nvPr/>
        </p:nvPicPr>
        <p:blipFill>
          <a:blip r:embed="rId1"/>
          <a:stretch/>
        </p:blipFill>
        <p:spPr>
          <a:xfrm>
            <a:off x="324000" y="1773360"/>
            <a:ext cx="8568360" cy="948600"/>
          </a:xfrm>
          <a:prstGeom prst="rect">
            <a:avLst/>
          </a:prstGeom>
          <a:ln w="0">
            <a:noFill/>
          </a:ln>
        </p:spPr>
      </p:pic>
      <p:pic>
        <p:nvPicPr>
          <p:cNvPr id="115" name="" descr=""/>
          <p:cNvPicPr/>
          <p:nvPr/>
        </p:nvPicPr>
        <p:blipFill>
          <a:blip r:embed="rId2"/>
          <a:stretch/>
        </p:blipFill>
        <p:spPr>
          <a:xfrm>
            <a:off x="369720" y="1820880"/>
            <a:ext cx="5800320" cy="437400"/>
          </a:xfrm>
          <a:prstGeom prst="rect">
            <a:avLst/>
          </a:prstGeom>
          <a:ln w="0">
            <a:noFill/>
          </a:ln>
        </p:spPr>
      </p:pic>
      <p:sp>
        <p:nvSpPr>
          <p:cNvPr id="116" name=""/>
          <p:cNvSpPr/>
          <p:nvPr/>
        </p:nvSpPr>
        <p:spPr>
          <a:xfrm>
            <a:off x="971640" y="3213000"/>
            <a:ext cx="4607640" cy="367560"/>
          </a:xfrm>
          <a:custGeom>
            <a:avLst/>
            <a:gdLst>
              <a:gd name="textAreaLeft" fmla="*/ 0 w 4607640"/>
              <a:gd name="textAreaRight" fmla="*/ 4608000 w 460764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ff0000"/>
                </a:solidFill>
                <a:uFillTx/>
                <a:latin typeface="Calibri"/>
                <a:ea typeface="DejaVu Sans"/>
              </a:rPr>
              <a:t>STUDENT TABLE (key = StudentID)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dur="indefinite" fill="hold">
                      <p:stCondLst>
                        <p:cond delay="indefinite"/>
                      </p:stCondLst>
                      <p:childTnLst>
                        <p:par>
                          <p:cTn id="4" dur="indefinite" fill="hold">
                            <p:stCondLst>
                              <p:cond delay="0"/>
                            </p:stCondLst>
                            <p:childTnLst>
                              <p:par>
                                <p:cTn id="5" dur="indefinite" nodeType="clickEffect" fill="hold" presetClass="path" presetID="42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006 2.71802E-006 L 0.00069 0.24427 E">
                                      <p:cBhvr>
                                        <p:cTn id="6" dur="2000" fill="hold"/>
                                        <p:tgtEl>
                                          <p:spTgt spid="115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"/>
          <p:cNvSpPr/>
          <p:nvPr/>
        </p:nvSpPr>
        <p:spPr>
          <a:xfrm>
            <a:off x="457200" y="274680"/>
            <a:ext cx="8228880" cy="1142280"/>
          </a:xfrm>
          <a:custGeom>
            <a:avLst/>
            <a:gdLst>
              <a:gd name="textAreaLeft" fmla="*/ 0 w 8228880"/>
              <a:gd name="textAreaRight" fmla="*/ 8229240 w 8228880"/>
              <a:gd name="textAreaTop" fmla="*/ 0 h 1142280"/>
              <a:gd name="textAreaBottom" fmla="*/ 1142640 h 1142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4400" strike="noStrike" u="none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uFillTx/>
                <a:latin typeface="Calibri"/>
                <a:ea typeface="Microsoft YaHei"/>
              </a:rPr>
              <a:t>Step 2</a:t>
            </a:r>
            <a:endParaRPr b="0" lang="en-AU" sz="4400" strike="noStrike" u="none">
              <a:ln>
                <a:solidFill>
                  <a:srgbClr val="000000"/>
                </a:solidFill>
              </a:ln>
              <a:solidFill>
                <a:srgbClr val="ffffff"/>
              </a:solidFill>
              <a:uFillTx/>
              <a:latin typeface="Arial"/>
            </a:endParaRPr>
          </a:p>
        </p:txBody>
      </p:sp>
      <p:pic>
        <p:nvPicPr>
          <p:cNvPr id="118" name="" descr=""/>
          <p:cNvPicPr/>
          <p:nvPr/>
        </p:nvPicPr>
        <p:blipFill>
          <a:blip r:embed="rId1"/>
          <a:stretch/>
        </p:blipFill>
        <p:spPr>
          <a:xfrm>
            <a:off x="324000" y="1773360"/>
            <a:ext cx="8568360" cy="948600"/>
          </a:xfrm>
          <a:prstGeom prst="rect">
            <a:avLst/>
          </a:prstGeom>
          <a:ln w="0">
            <a:noFill/>
          </a:ln>
        </p:spPr>
      </p:pic>
      <p:pic>
        <p:nvPicPr>
          <p:cNvPr id="119" name="" descr=""/>
          <p:cNvPicPr/>
          <p:nvPr/>
        </p:nvPicPr>
        <p:blipFill>
          <a:blip r:embed="rId2"/>
          <a:stretch/>
        </p:blipFill>
        <p:spPr>
          <a:xfrm>
            <a:off x="395280" y="3572280"/>
            <a:ext cx="5799960" cy="437760"/>
          </a:xfrm>
          <a:prstGeom prst="rect">
            <a:avLst/>
          </a:prstGeom>
          <a:ln w="0">
            <a:noFill/>
          </a:ln>
        </p:spPr>
      </p:pic>
      <p:pic>
        <p:nvPicPr>
          <p:cNvPr id="120" name="" descr=""/>
          <p:cNvPicPr/>
          <p:nvPr/>
        </p:nvPicPr>
        <p:blipFill>
          <a:blip r:embed="rId3"/>
          <a:stretch/>
        </p:blipFill>
        <p:spPr>
          <a:xfrm>
            <a:off x="6173640" y="1836720"/>
            <a:ext cx="1990080" cy="837360"/>
          </a:xfrm>
          <a:prstGeom prst="rect">
            <a:avLst/>
          </a:prstGeom>
          <a:ln w="0">
            <a:noFill/>
          </a:ln>
        </p:spPr>
      </p:pic>
      <p:sp>
        <p:nvSpPr>
          <p:cNvPr id="121" name=""/>
          <p:cNvSpPr/>
          <p:nvPr/>
        </p:nvSpPr>
        <p:spPr>
          <a:xfrm>
            <a:off x="971640" y="3213000"/>
            <a:ext cx="4607640" cy="367560"/>
          </a:xfrm>
          <a:custGeom>
            <a:avLst/>
            <a:gdLst>
              <a:gd name="textAreaLeft" fmla="*/ 0 w 4607640"/>
              <a:gd name="textAreaRight" fmla="*/ 4608000 w 460764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ff0000"/>
                </a:solidFill>
                <a:uFillTx/>
                <a:latin typeface="Calibri"/>
                <a:ea typeface="DejaVu Sans"/>
              </a:rPr>
              <a:t>STUDENT TABLE (key = StudentID)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2" name=""/>
          <p:cNvSpPr/>
          <p:nvPr/>
        </p:nvSpPr>
        <p:spPr>
          <a:xfrm>
            <a:off x="5867280" y="4076640"/>
            <a:ext cx="4608000" cy="367560"/>
          </a:xfrm>
          <a:custGeom>
            <a:avLst/>
            <a:gdLst>
              <a:gd name="textAreaLeft" fmla="*/ 0 w 4608000"/>
              <a:gd name="textAreaRight" fmla="*/ 4608360 w 46080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ff0000"/>
                </a:solidFill>
                <a:uFillTx/>
                <a:latin typeface="Calibri"/>
                <a:ea typeface="DejaVu Sans"/>
              </a:rPr>
              <a:t>SUBJECTS TABLE (key = Subject)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7" dur="indefinite" restart="never" nodeType="tmRoot">
          <p:childTnLst>
            <p:seq>
              <p:cTn id="8" dur="indefinite" nodeType="mainSeq">
                <p:childTnLst>
                  <p:par>
                    <p:cTn id="9" dur="indefinite" fill="hold">
                      <p:stCondLst>
                        <p:cond delay="indefinite"/>
                      </p:stCondLst>
                      <p:childTnLst>
                        <p:par>
                          <p:cTn id="10" dur="indefinite" fill="hold">
                            <p:stCondLst>
                              <p:cond delay="0"/>
                            </p:stCondLst>
                            <p:childTnLst>
                              <p:par>
                                <p:cTn id="11" dur="indefinite" nodeType="click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006 3.08351E-006 L -0.00052 0.37034 E">
                                      <p:cBhvr>
                                        <p:cTn id="12" dur="2000" fill="hold"/>
                                        <p:tgtEl>
                                          <p:spTgt spid="120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"/>
          <p:cNvSpPr/>
          <p:nvPr/>
        </p:nvSpPr>
        <p:spPr>
          <a:xfrm>
            <a:off x="457200" y="274680"/>
            <a:ext cx="8228880" cy="1142280"/>
          </a:xfrm>
          <a:custGeom>
            <a:avLst/>
            <a:gdLst>
              <a:gd name="textAreaLeft" fmla="*/ 0 w 8228880"/>
              <a:gd name="textAreaRight" fmla="*/ 8229240 w 8228880"/>
              <a:gd name="textAreaTop" fmla="*/ 0 h 1142280"/>
              <a:gd name="textAreaBottom" fmla="*/ 1142640 h 1142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4400" strike="noStrike" u="none">
                <a:solidFill>
                  <a:srgbClr val="ff6600"/>
                </a:solidFill>
                <a:uFillTx/>
                <a:latin typeface="Calibri"/>
                <a:ea typeface="Microsoft YaHei"/>
              </a:rPr>
              <a:t>Step 3</a:t>
            </a:r>
            <a:endParaRPr b="0" lang="en-AU" sz="4400" strike="noStrike" u="none">
              <a:solidFill>
                <a:srgbClr val="ff6600"/>
              </a:solidFill>
              <a:uFillTx/>
              <a:latin typeface="Arial"/>
            </a:endParaRPr>
          </a:p>
        </p:txBody>
      </p:sp>
      <p:pic>
        <p:nvPicPr>
          <p:cNvPr id="124" name="" descr=""/>
          <p:cNvPicPr/>
          <p:nvPr/>
        </p:nvPicPr>
        <p:blipFill>
          <a:blip r:embed="rId1"/>
          <a:stretch/>
        </p:blipFill>
        <p:spPr>
          <a:xfrm>
            <a:off x="324000" y="1773360"/>
            <a:ext cx="8568360" cy="948600"/>
          </a:xfrm>
          <a:prstGeom prst="rect">
            <a:avLst/>
          </a:prstGeom>
          <a:ln w="0">
            <a:noFill/>
          </a:ln>
        </p:spPr>
      </p:pic>
      <p:pic>
        <p:nvPicPr>
          <p:cNvPr id="125" name="" descr=""/>
          <p:cNvPicPr/>
          <p:nvPr/>
        </p:nvPicPr>
        <p:blipFill>
          <a:blip r:embed="rId2"/>
          <a:stretch/>
        </p:blipFill>
        <p:spPr>
          <a:xfrm>
            <a:off x="395280" y="3573360"/>
            <a:ext cx="5799960" cy="437400"/>
          </a:xfrm>
          <a:prstGeom prst="rect">
            <a:avLst/>
          </a:prstGeom>
          <a:ln w="0">
            <a:noFill/>
          </a:ln>
        </p:spPr>
      </p:pic>
      <p:pic>
        <p:nvPicPr>
          <p:cNvPr id="126" name="" descr=""/>
          <p:cNvPicPr/>
          <p:nvPr/>
        </p:nvPicPr>
        <p:blipFill>
          <a:blip r:embed="rId3"/>
          <a:stretch/>
        </p:blipFill>
        <p:spPr>
          <a:xfrm>
            <a:off x="6156360" y="4437000"/>
            <a:ext cx="1990080" cy="837720"/>
          </a:xfrm>
          <a:prstGeom prst="rect">
            <a:avLst/>
          </a:prstGeom>
          <a:ln w="0">
            <a:noFill/>
          </a:ln>
        </p:spPr>
      </p:pic>
      <p:pic>
        <p:nvPicPr>
          <p:cNvPr id="127" name="" descr=""/>
          <p:cNvPicPr/>
          <p:nvPr/>
        </p:nvPicPr>
        <p:blipFill>
          <a:blip r:embed="rId4"/>
          <a:stretch/>
        </p:blipFill>
        <p:spPr>
          <a:xfrm>
            <a:off x="395280" y="1827360"/>
            <a:ext cx="990000" cy="837360"/>
          </a:xfrm>
          <a:prstGeom prst="rect">
            <a:avLst/>
          </a:prstGeom>
          <a:ln w="0">
            <a:noFill/>
          </a:ln>
        </p:spPr>
      </p:pic>
      <p:pic>
        <p:nvPicPr>
          <p:cNvPr id="128" name="" descr=""/>
          <p:cNvPicPr/>
          <p:nvPr/>
        </p:nvPicPr>
        <p:blipFill>
          <a:blip r:embed="rId5"/>
          <a:stretch/>
        </p:blipFill>
        <p:spPr>
          <a:xfrm>
            <a:off x="6173640" y="1827360"/>
            <a:ext cx="942480" cy="856440"/>
          </a:xfrm>
          <a:prstGeom prst="rect">
            <a:avLst/>
          </a:prstGeom>
          <a:ln w="0">
            <a:noFill/>
          </a:ln>
        </p:spPr>
      </p:pic>
      <p:pic>
        <p:nvPicPr>
          <p:cNvPr id="129" name="" descr=""/>
          <p:cNvPicPr/>
          <p:nvPr/>
        </p:nvPicPr>
        <p:blipFill>
          <a:blip r:embed="rId6"/>
          <a:stretch/>
        </p:blipFill>
        <p:spPr>
          <a:xfrm>
            <a:off x="8164440" y="1827360"/>
            <a:ext cx="704160" cy="846720"/>
          </a:xfrm>
          <a:prstGeom prst="rect">
            <a:avLst/>
          </a:prstGeom>
          <a:ln w="0">
            <a:noFill/>
          </a:ln>
        </p:spPr>
      </p:pic>
      <p:sp>
        <p:nvSpPr>
          <p:cNvPr id="130" name=""/>
          <p:cNvSpPr/>
          <p:nvPr/>
        </p:nvSpPr>
        <p:spPr>
          <a:xfrm>
            <a:off x="971640" y="3213000"/>
            <a:ext cx="4607640" cy="367560"/>
          </a:xfrm>
          <a:custGeom>
            <a:avLst/>
            <a:gdLst>
              <a:gd name="textAreaLeft" fmla="*/ 0 w 4607640"/>
              <a:gd name="textAreaRight" fmla="*/ 4608000 w 460764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ff0000"/>
                </a:solidFill>
                <a:uFillTx/>
                <a:latin typeface="Calibri"/>
                <a:ea typeface="DejaVu Sans"/>
              </a:rPr>
              <a:t>STUDENT TABLE (key = StudentID)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1" name=""/>
          <p:cNvSpPr/>
          <p:nvPr/>
        </p:nvSpPr>
        <p:spPr>
          <a:xfrm>
            <a:off x="5867280" y="4076640"/>
            <a:ext cx="4608000" cy="367560"/>
          </a:xfrm>
          <a:custGeom>
            <a:avLst/>
            <a:gdLst>
              <a:gd name="textAreaLeft" fmla="*/ 0 w 4608000"/>
              <a:gd name="textAreaRight" fmla="*/ 4608360 w 46080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ff0000"/>
                </a:solidFill>
                <a:uFillTx/>
                <a:latin typeface="Calibri"/>
                <a:ea typeface="DejaVu Sans"/>
              </a:rPr>
              <a:t>SUBJECTS TABLE (key = Subject)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2" name=""/>
          <p:cNvSpPr/>
          <p:nvPr/>
        </p:nvSpPr>
        <p:spPr>
          <a:xfrm>
            <a:off x="1116000" y="4941720"/>
            <a:ext cx="4607640" cy="367560"/>
          </a:xfrm>
          <a:custGeom>
            <a:avLst/>
            <a:gdLst>
              <a:gd name="textAreaLeft" fmla="*/ 0 w 4607640"/>
              <a:gd name="textAreaRight" fmla="*/ 4608000 w 460764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ff0000"/>
                </a:solidFill>
                <a:uFillTx/>
                <a:latin typeface="Calibri"/>
                <a:ea typeface="DejaVu Sans"/>
              </a:rPr>
              <a:t>RESULTS TABLE (key = StudentID+Subject)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3" dur="indefinite" restart="never" nodeType="tmRoot">
          <p:childTnLst>
            <p:seq>
              <p:cTn id="14" dur="indefinite" nodeType="mainSeq">
                <p:childTnLst>
                  <p:par>
                    <p:cTn id="15" dur="indefinite" fill="hold">
                      <p:stCondLst>
                        <p:cond delay="indefinite"/>
                      </p:stCondLst>
                      <p:childTnLst>
                        <p:par>
                          <p:cTn id="16" dur="indefinite" fill="hold">
                            <p:stCondLst>
                              <p:cond delay="0"/>
                            </p:stCondLst>
                            <p:childTnLst>
                              <p:par>
                                <p:cTn id="17" dur="indefinite" nodeType="click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006 1.00856E-006 L 0.00104 0.48716 E">
                                      <p:cBhvr>
                                        <p:cTn id="18" dur="2000" fill="hold"/>
                                        <p:tgtEl>
                                          <p:spTgt spid="127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dur="indefinite" fill="hold">
                      <p:stCondLst>
                        <p:cond delay="indefinite"/>
                      </p:stCondLst>
                      <p:childTnLst>
                        <p:par>
                          <p:cTn id="20" dur="indefinite" fill="hold">
                            <p:stCondLst>
                              <p:cond delay="0"/>
                            </p:stCondLst>
                            <p:childTnLst>
                              <p:par>
                                <p:cTn id="21" dur="indefinite" nodeType="click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25 -0.01781 L -0.51025 0.50682 E">
                                      <p:cBhvr>
                                        <p:cTn id="22" dur="2000" fill="hold"/>
                                        <p:tgtEl>
                                          <p:spTgt spid="128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dur="indefinite" fill="hold">
                      <p:stCondLst>
                        <p:cond delay="indefinite"/>
                      </p:stCondLst>
                      <p:childTnLst>
                        <p:par>
                          <p:cTn id="24" dur="indefinite" fill="hold">
                            <p:stCondLst>
                              <p:cond delay="0"/>
                            </p:stCondLst>
                            <p:childTnLst>
                              <p:par>
                                <p:cTn id="25" dur="indefinite" nodeType="click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006 -2.95397E-006 L -0.58889 0.50752 E">
                                      <p:cBhvr>
                                        <p:cTn id="26" dur="2000" fill="hold"/>
                                        <p:tgtEl>
                                          <p:spTgt spid="129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"/>
          <p:cNvSpPr/>
          <p:nvPr/>
        </p:nvSpPr>
        <p:spPr>
          <a:xfrm>
            <a:off x="457200" y="274680"/>
            <a:ext cx="8228880" cy="1142280"/>
          </a:xfrm>
          <a:custGeom>
            <a:avLst/>
            <a:gdLst>
              <a:gd name="textAreaLeft" fmla="*/ 0 w 8228880"/>
              <a:gd name="textAreaRight" fmla="*/ 8229240 w 8228880"/>
              <a:gd name="textAreaTop" fmla="*/ 0 h 1142280"/>
              <a:gd name="textAreaBottom" fmla="*/ 1142640 h 1142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4400" strike="noStrike" u="none">
                <a:solidFill>
                  <a:srgbClr val="ff6600"/>
                </a:solidFill>
                <a:uFillTx/>
                <a:latin typeface="Calibri"/>
                <a:ea typeface="Microsoft YaHei"/>
              </a:rPr>
              <a:t>Step 3</a:t>
            </a:r>
            <a:endParaRPr b="0" lang="en-AU" sz="4400" strike="noStrike" u="none">
              <a:solidFill>
                <a:srgbClr val="ff6600"/>
              </a:solidFill>
              <a:uFillTx/>
              <a:latin typeface="Arial"/>
            </a:endParaRPr>
          </a:p>
        </p:txBody>
      </p:sp>
      <p:pic>
        <p:nvPicPr>
          <p:cNvPr id="134" name="" descr=""/>
          <p:cNvPicPr/>
          <p:nvPr/>
        </p:nvPicPr>
        <p:blipFill>
          <a:blip r:embed="rId1"/>
          <a:stretch/>
        </p:blipFill>
        <p:spPr>
          <a:xfrm>
            <a:off x="324000" y="1773360"/>
            <a:ext cx="8568360" cy="948600"/>
          </a:xfrm>
          <a:prstGeom prst="rect">
            <a:avLst/>
          </a:prstGeom>
          <a:ln w="0">
            <a:noFill/>
          </a:ln>
        </p:spPr>
      </p:pic>
      <p:pic>
        <p:nvPicPr>
          <p:cNvPr id="135" name="" descr=""/>
          <p:cNvPicPr/>
          <p:nvPr/>
        </p:nvPicPr>
        <p:blipFill>
          <a:blip r:embed="rId2"/>
          <a:stretch/>
        </p:blipFill>
        <p:spPr>
          <a:xfrm>
            <a:off x="395280" y="3573360"/>
            <a:ext cx="5799960" cy="437400"/>
          </a:xfrm>
          <a:prstGeom prst="rect">
            <a:avLst/>
          </a:prstGeom>
          <a:ln w="0">
            <a:noFill/>
          </a:ln>
        </p:spPr>
      </p:pic>
      <p:pic>
        <p:nvPicPr>
          <p:cNvPr id="136" name="" descr=""/>
          <p:cNvPicPr/>
          <p:nvPr/>
        </p:nvPicPr>
        <p:blipFill>
          <a:blip r:embed="rId3"/>
          <a:stretch/>
        </p:blipFill>
        <p:spPr>
          <a:xfrm>
            <a:off x="6156360" y="4437000"/>
            <a:ext cx="1990080" cy="837720"/>
          </a:xfrm>
          <a:prstGeom prst="rect">
            <a:avLst/>
          </a:prstGeom>
          <a:ln w="0">
            <a:noFill/>
          </a:ln>
        </p:spPr>
      </p:pic>
      <p:pic>
        <p:nvPicPr>
          <p:cNvPr id="137" name="" descr=""/>
          <p:cNvPicPr/>
          <p:nvPr/>
        </p:nvPicPr>
        <p:blipFill>
          <a:blip r:embed="rId4"/>
          <a:stretch/>
        </p:blipFill>
        <p:spPr>
          <a:xfrm>
            <a:off x="412920" y="5373720"/>
            <a:ext cx="989640" cy="837360"/>
          </a:xfrm>
          <a:prstGeom prst="rect">
            <a:avLst/>
          </a:prstGeom>
          <a:ln w="0">
            <a:noFill/>
          </a:ln>
        </p:spPr>
      </p:pic>
      <p:pic>
        <p:nvPicPr>
          <p:cNvPr id="138" name="" descr=""/>
          <p:cNvPicPr/>
          <p:nvPr/>
        </p:nvPicPr>
        <p:blipFill>
          <a:blip r:embed="rId5"/>
          <a:stretch/>
        </p:blipFill>
        <p:spPr>
          <a:xfrm>
            <a:off x="1403280" y="5373720"/>
            <a:ext cx="942480" cy="856440"/>
          </a:xfrm>
          <a:prstGeom prst="rect">
            <a:avLst/>
          </a:prstGeom>
          <a:ln w="0">
            <a:noFill/>
          </a:ln>
        </p:spPr>
      </p:pic>
      <p:pic>
        <p:nvPicPr>
          <p:cNvPr id="139" name="" descr=""/>
          <p:cNvPicPr/>
          <p:nvPr/>
        </p:nvPicPr>
        <p:blipFill>
          <a:blip r:embed="rId6"/>
          <a:stretch/>
        </p:blipFill>
        <p:spPr>
          <a:xfrm>
            <a:off x="2340000" y="5373720"/>
            <a:ext cx="704160" cy="847080"/>
          </a:xfrm>
          <a:prstGeom prst="rect">
            <a:avLst/>
          </a:prstGeom>
          <a:ln w="0">
            <a:noFill/>
          </a:ln>
        </p:spPr>
      </p:pic>
      <p:sp>
        <p:nvSpPr>
          <p:cNvPr id="140" name=""/>
          <p:cNvSpPr/>
          <p:nvPr/>
        </p:nvSpPr>
        <p:spPr>
          <a:xfrm>
            <a:off x="971640" y="3213000"/>
            <a:ext cx="4607640" cy="367560"/>
          </a:xfrm>
          <a:custGeom>
            <a:avLst/>
            <a:gdLst>
              <a:gd name="textAreaLeft" fmla="*/ 0 w 4607640"/>
              <a:gd name="textAreaRight" fmla="*/ 4608000 w 460764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ff0000"/>
                </a:solidFill>
                <a:uFillTx/>
                <a:latin typeface="Calibri"/>
                <a:ea typeface="DejaVu Sans"/>
              </a:rPr>
              <a:t>STUDENT TABLE (key = StudentID)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41" name=""/>
          <p:cNvSpPr/>
          <p:nvPr/>
        </p:nvSpPr>
        <p:spPr>
          <a:xfrm>
            <a:off x="5867280" y="4076640"/>
            <a:ext cx="4608000" cy="367560"/>
          </a:xfrm>
          <a:custGeom>
            <a:avLst/>
            <a:gdLst>
              <a:gd name="textAreaLeft" fmla="*/ 0 w 4608000"/>
              <a:gd name="textAreaRight" fmla="*/ 4608360 w 46080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ff0000"/>
                </a:solidFill>
                <a:uFillTx/>
                <a:latin typeface="Calibri"/>
                <a:ea typeface="DejaVu Sans"/>
              </a:rPr>
              <a:t>SUBJECTS TABLE (key = Subject)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42" name=""/>
          <p:cNvSpPr/>
          <p:nvPr/>
        </p:nvSpPr>
        <p:spPr>
          <a:xfrm>
            <a:off x="1116000" y="4941720"/>
            <a:ext cx="4607640" cy="367560"/>
          </a:xfrm>
          <a:custGeom>
            <a:avLst/>
            <a:gdLst>
              <a:gd name="textAreaLeft" fmla="*/ 0 w 4607640"/>
              <a:gd name="textAreaRight" fmla="*/ 4608000 w 460764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ff0000"/>
                </a:solidFill>
                <a:uFillTx/>
                <a:latin typeface="Calibri"/>
                <a:ea typeface="DejaVu Sans"/>
              </a:rPr>
              <a:t>RESULTS TABLE (key = StudentID+Subject)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"/>
          <p:cNvSpPr/>
          <p:nvPr/>
        </p:nvSpPr>
        <p:spPr>
          <a:xfrm>
            <a:off x="457200" y="274680"/>
            <a:ext cx="8228880" cy="1142280"/>
          </a:xfrm>
          <a:custGeom>
            <a:avLst/>
            <a:gdLst>
              <a:gd name="textAreaLeft" fmla="*/ 0 w 8228880"/>
              <a:gd name="textAreaRight" fmla="*/ 8229240 w 8228880"/>
              <a:gd name="textAreaTop" fmla="*/ 0 h 1142280"/>
              <a:gd name="textAreaBottom" fmla="*/ 1142640 h 1142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4400" strike="noStrike" u="none">
                <a:solidFill>
                  <a:srgbClr val="000000"/>
                </a:solidFill>
                <a:uFillTx/>
                <a:latin typeface="Calibri"/>
                <a:ea typeface="Microsoft YaHei"/>
              </a:rPr>
              <a:t>Step 4 - relationships</a:t>
            </a:r>
            <a:endParaRPr b="0" lang="en-A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44" name="" descr=""/>
          <p:cNvPicPr/>
          <p:nvPr/>
        </p:nvPicPr>
        <p:blipFill>
          <a:blip r:embed="rId1"/>
          <a:stretch/>
        </p:blipFill>
        <p:spPr>
          <a:xfrm>
            <a:off x="324000" y="2276640"/>
            <a:ext cx="5799960" cy="437400"/>
          </a:xfrm>
          <a:prstGeom prst="rect">
            <a:avLst/>
          </a:prstGeom>
          <a:ln w="0">
            <a:noFill/>
          </a:ln>
        </p:spPr>
      </p:pic>
      <p:pic>
        <p:nvPicPr>
          <p:cNvPr id="145" name="" descr=""/>
          <p:cNvPicPr/>
          <p:nvPr/>
        </p:nvPicPr>
        <p:blipFill>
          <a:blip r:embed="rId2"/>
          <a:stretch/>
        </p:blipFill>
        <p:spPr>
          <a:xfrm>
            <a:off x="6156360" y="3573360"/>
            <a:ext cx="1990080" cy="837720"/>
          </a:xfrm>
          <a:prstGeom prst="rect">
            <a:avLst/>
          </a:prstGeom>
          <a:ln w="0">
            <a:noFill/>
          </a:ln>
        </p:spPr>
      </p:pic>
      <p:pic>
        <p:nvPicPr>
          <p:cNvPr id="146" name="" descr=""/>
          <p:cNvPicPr/>
          <p:nvPr/>
        </p:nvPicPr>
        <p:blipFill>
          <a:blip r:embed="rId3"/>
          <a:stretch/>
        </p:blipFill>
        <p:spPr>
          <a:xfrm>
            <a:off x="1187280" y="5300640"/>
            <a:ext cx="990000" cy="837360"/>
          </a:xfrm>
          <a:prstGeom prst="rect">
            <a:avLst/>
          </a:prstGeom>
          <a:ln w="0">
            <a:noFill/>
          </a:ln>
        </p:spPr>
      </p:pic>
      <p:pic>
        <p:nvPicPr>
          <p:cNvPr id="147" name="" descr=""/>
          <p:cNvPicPr/>
          <p:nvPr/>
        </p:nvPicPr>
        <p:blipFill>
          <a:blip r:embed="rId4"/>
          <a:stretch/>
        </p:blipFill>
        <p:spPr>
          <a:xfrm>
            <a:off x="2163600" y="5297400"/>
            <a:ext cx="942480" cy="856440"/>
          </a:xfrm>
          <a:prstGeom prst="rect">
            <a:avLst/>
          </a:prstGeom>
          <a:ln w="0">
            <a:noFill/>
          </a:ln>
        </p:spPr>
      </p:pic>
      <p:pic>
        <p:nvPicPr>
          <p:cNvPr id="148" name="" descr=""/>
          <p:cNvPicPr/>
          <p:nvPr/>
        </p:nvPicPr>
        <p:blipFill>
          <a:blip r:embed="rId5"/>
          <a:stretch/>
        </p:blipFill>
        <p:spPr>
          <a:xfrm>
            <a:off x="3106800" y="5300640"/>
            <a:ext cx="704160" cy="847080"/>
          </a:xfrm>
          <a:prstGeom prst="rect">
            <a:avLst/>
          </a:prstGeom>
          <a:ln w="0">
            <a:noFill/>
          </a:ln>
        </p:spPr>
      </p:pic>
      <p:sp>
        <p:nvSpPr>
          <p:cNvPr id="149" name=""/>
          <p:cNvSpPr/>
          <p:nvPr/>
        </p:nvSpPr>
        <p:spPr>
          <a:xfrm>
            <a:off x="900000" y="1916280"/>
            <a:ext cx="4608000" cy="367560"/>
          </a:xfrm>
          <a:custGeom>
            <a:avLst/>
            <a:gdLst>
              <a:gd name="textAreaLeft" fmla="*/ 0 w 4608000"/>
              <a:gd name="textAreaRight" fmla="*/ 4608360 w 46080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ff0000"/>
                </a:solidFill>
                <a:uFillTx/>
                <a:latin typeface="Calibri"/>
                <a:ea typeface="DejaVu Sans"/>
              </a:rPr>
              <a:t>STUDENT TABLE (key = StudentID)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50" name=""/>
          <p:cNvSpPr/>
          <p:nvPr/>
        </p:nvSpPr>
        <p:spPr>
          <a:xfrm>
            <a:off x="5867280" y="3213000"/>
            <a:ext cx="4608000" cy="367560"/>
          </a:xfrm>
          <a:custGeom>
            <a:avLst/>
            <a:gdLst>
              <a:gd name="textAreaLeft" fmla="*/ 0 w 4608000"/>
              <a:gd name="textAreaRight" fmla="*/ 4608360 w 46080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ff0000"/>
                </a:solidFill>
                <a:uFillTx/>
                <a:latin typeface="Calibri"/>
                <a:ea typeface="DejaVu Sans"/>
              </a:rPr>
              <a:t>SUBJECTS TABLE (key = Subject)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51" name=""/>
          <p:cNvSpPr/>
          <p:nvPr/>
        </p:nvSpPr>
        <p:spPr>
          <a:xfrm>
            <a:off x="1187280" y="6165720"/>
            <a:ext cx="4608000" cy="367560"/>
          </a:xfrm>
          <a:custGeom>
            <a:avLst/>
            <a:gdLst>
              <a:gd name="textAreaLeft" fmla="*/ 0 w 4608000"/>
              <a:gd name="textAreaRight" fmla="*/ 4608360 w 46080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ff0000"/>
                </a:solidFill>
                <a:uFillTx/>
                <a:latin typeface="Calibri"/>
                <a:ea typeface="DejaVu Sans"/>
              </a:rPr>
              <a:t>RESULTS TABLE (key = StudentID+Subject)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52" name=""/>
          <p:cNvSpPr/>
          <p:nvPr/>
        </p:nvSpPr>
        <p:spPr>
          <a:xfrm flipH="1" flipV="1">
            <a:off x="898200" y="2707200"/>
            <a:ext cx="782640" cy="2592000"/>
          </a:xfrm>
          <a:custGeom>
            <a:avLst/>
            <a:gdLst>
              <a:gd name="textAreaLeft" fmla="*/ 360 w 782640"/>
              <a:gd name="textAreaRight" fmla="*/ 783360 w 782640"/>
              <a:gd name="textAreaTop" fmla="*/ 360 h 2592000"/>
              <a:gd name="textAreaBottom" fmla="*/ 2592720 h 25920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2320">
            <a:solidFill>
              <a:srgbClr val="ff0000"/>
            </a:solidFill>
            <a:miter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53" name=""/>
          <p:cNvSpPr/>
          <p:nvPr/>
        </p:nvSpPr>
        <p:spPr>
          <a:xfrm flipV="1">
            <a:off x="2633400" y="3989160"/>
            <a:ext cx="3522600" cy="1305000"/>
          </a:xfrm>
          <a:custGeom>
            <a:avLst/>
            <a:gdLst>
              <a:gd name="textAreaLeft" fmla="*/ 0 w 3522600"/>
              <a:gd name="textAreaRight" fmla="*/ 3522960 w 3522600"/>
              <a:gd name="textAreaTop" fmla="*/ -360 h 1305000"/>
              <a:gd name="textAreaBottom" fmla="*/ 1305000 h 13050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2320">
            <a:solidFill>
              <a:srgbClr val="ff0000"/>
            </a:solidFill>
            <a:miter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"/>
          <p:cNvSpPr/>
          <p:nvPr/>
        </p:nvSpPr>
        <p:spPr>
          <a:xfrm>
            <a:off x="457200" y="274680"/>
            <a:ext cx="8228880" cy="1142280"/>
          </a:xfrm>
          <a:custGeom>
            <a:avLst/>
            <a:gdLst>
              <a:gd name="textAreaLeft" fmla="*/ 0 w 8228880"/>
              <a:gd name="textAreaRight" fmla="*/ 8229240 w 8228880"/>
              <a:gd name="textAreaTop" fmla="*/ 0 h 1142280"/>
              <a:gd name="textAreaBottom" fmla="*/ 1142640 h 1142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4400" strike="noStrike" u="none">
                <a:solidFill>
                  <a:srgbClr val="000000"/>
                </a:solidFill>
                <a:uFillTx/>
                <a:latin typeface="Calibri"/>
                <a:ea typeface="Microsoft YaHei"/>
              </a:rPr>
              <a:t>Step 4 - cardinality</a:t>
            </a:r>
            <a:endParaRPr b="0" lang="en-A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55" name="" descr=""/>
          <p:cNvPicPr/>
          <p:nvPr/>
        </p:nvPicPr>
        <p:blipFill>
          <a:blip r:embed="rId1"/>
          <a:stretch/>
        </p:blipFill>
        <p:spPr>
          <a:xfrm>
            <a:off x="324000" y="2276640"/>
            <a:ext cx="5799960" cy="437400"/>
          </a:xfrm>
          <a:prstGeom prst="rect">
            <a:avLst/>
          </a:prstGeom>
          <a:ln w="0">
            <a:noFill/>
          </a:ln>
        </p:spPr>
      </p:pic>
      <p:pic>
        <p:nvPicPr>
          <p:cNvPr id="156" name="" descr=""/>
          <p:cNvPicPr/>
          <p:nvPr/>
        </p:nvPicPr>
        <p:blipFill>
          <a:blip r:embed="rId2"/>
          <a:stretch/>
        </p:blipFill>
        <p:spPr>
          <a:xfrm>
            <a:off x="6156360" y="3573360"/>
            <a:ext cx="1990080" cy="837720"/>
          </a:xfrm>
          <a:prstGeom prst="rect">
            <a:avLst/>
          </a:prstGeom>
          <a:ln w="0">
            <a:noFill/>
          </a:ln>
        </p:spPr>
      </p:pic>
      <p:pic>
        <p:nvPicPr>
          <p:cNvPr id="157" name="" descr=""/>
          <p:cNvPicPr/>
          <p:nvPr/>
        </p:nvPicPr>
        <p:blipFill>
          <a:blip r:embed="rId3"/>
          <a:stretch/>
        </p:blipFill>
        <p:spPr>
          <a:xfrm>
            <a:off x="1187280" y="5300640"/>
            <a:ext cx="990000" cy="837360"/>
          </a:xfrm>
          <a:prstGeom prst="rect">
            <a:avLst/>
          </a:prstGeom>
          <a:ln w="0">
            <a:noFill/>
          </a:ln>
        </p:spPr>
      </p:pic>
      <p:pic>
        <p:nvPicPr>
          <p:cNvPr id="158" name="" descr=""/>
          <p:cNvPicPr/>
          <p:nvPr/>
        </p:nvPicPr>
        <p:blipFill>
          <a:blip r:embed="rId4"/>
          <a:stretch/>
        </p:blipFill>
        <p:spPr>
          <a:xfrm>
            <a:off x="2163600" y="5297400"/>
            <a:ext cx="942480" cy="856440"/>
          </a:xfrm>
          <a:prstGeom prst="rect">
            <a:avLst/>
          </a:prstGeom>
          <a:ln w="0">
            <a:noFill/>
          </a:ln>
        </p:spPr>
      </p:pic>
      <p:pic>
        <p:nvPicPr>
          <p:cNvPr id="159" name="" descr=""/>
          <p:cNvPicPr/>
          <p:nvPr/>
        </p:nvPicPr>
        <p:blipFill>
          <a:blip r:embed="rId5"/>
          <a:stretch/>
        </p:blipFill>
        <p:spPr>
          <a:xfrm>
            <a:off x="3106800" y="5300640"/>
            <a:ext cx="704160" cy="847080"/>
          </a:xfrm>
          <a:prstGeom prst="rect">
            <a:avLst/>
          </a:prstGeom>
          <a:ln w="0">
            <a:noFill/>
          </a:ln>
        </p:spPr>
      </p:pic>
      <p:sp>
        <p:nvSpPr>
          <p:cNvPr id="160" name=""/>
          <p:cNvSpPr/>
          <p:nvPr/>
        </p:nvSpPr>
        <p:spPr>
          <a:xfrm>
            <a:off x="900000" y="1916280"/>
            <a:ext cx="4608000" cy="367560"/>
          </a:xfrm>
          <a:custGeom>
            <a:avLst/>
            <a:gdLst>
              <a:gd name="textAreaLeft" fmla="*/ 0 w 4608000"/>
              <a:gd name="textAreaRight" fmla="*/ 4608360 w 46080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ff0000"/>
                </a:solidFill>
                <a:uFillTx/>
                <a:latin typeface="Calibri"/>
                <a:ea typeface="DejaVu Sans"/>
              </a:rPr>
              <a:t>STUDENT TABLE (key = StudentID)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1" name=""/>
          <p:cNvSpPr/>
          <p:nvPr/>
        </p:nvSpPr>
        <p:spPr>
          <a:xfrm>
            <a:off x="5867280" y="3213000"/>
            <a:ext cx="4608000" cy="367560"/>
          </a:xfrm>
          <a:custGeom>
            <a:avLst/>
            <a:gdLst>
              <a:gd name="textAreaLeft" fmla="*/ 0 w 4608000"/>
              <a:gd name="textAreaRight" fmla="*/ 4608360 w 46080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ff0000"/>
                </a:solidFill>
                <a:uFillTx/>
                <a:latin typeface="Calibri"/>
                <a:ea typeface="DejaVu Sans"/>
              </a:rPr>
              <a:t>SUBJECTS TABLE (key = Subject)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2" name=""/>
          <p:cNvSpPr/>
          <p:nvPr/>
        </p:nvSpPr>
        <p:spPr>
          <a:xfrm>
            <a:off x="1187280" y="6165720"/>
            <a:ext cx="4608000" cy="367560"/>
          </a:xfrm>
          <a:custGeom>
            <a:avLst/>
            <a:gdLst>
              <a:gd name="textAreaLeft" fmla="*/ 0 w 4608000"/>
              <a:gd name="textAreaRight" fmla="*/ 4608360 w 46080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ff0000"/>
                </a:solidFill>
                <a:uFillTx/>
                <a:latin typeface="Calibri"/>
                <a:ea typeface="DejaVu Sans"/>
              </a:rPr>
              <a:t>RESULTS TABLE (key = StudentID+Subject)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3" name=""/>
          <p:cNvSpPr/>
          <p:nvPr/>
        </p:nvSpPr>
        <p:spPr>
          <a:xfrm flipH="1" flipV="1">
            <a:off x="898200" y="2707200"/>
            <a:ext cx="782640" cy="2592000"/>
          </a:xfrm>
          <a:custGeom>
            <a:avLst/>
            <a:gdLst>
              <a:gd name="textAreaLeft" fmla="*/ 360 w 782640"/>
              <a:gd name="textAreaRight" fmla="*/ 783360 w 782640"/>
              <a:gd name="textAreaTop" fmla="*/ 360 h 2592000"/>
              <a:gd name="textAreaBottom" fmla="*/ 2592720 h 25920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2320">
            <a:solidFill>
              <a:srgbClr val="ff0000"/>
            </a:solidFill>
            <a:miter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4" name=""/>
          <p:cNvSpPr/>
          <p:nvPr/>
        </p:nvSpPr>
        <p:spPr>
          <a:xfrm flipV="1">
            <a:off x="2633400" y="3989160"/>
            <a:ext cx="3522600" cy="1305000"/>
          </a:xfrm>
          <a:custGeom>
            <a:avLst/>
            <a:gdLst>
              <a:gd name="textAreaLeft" fmla="*/ 0 w 3522600"/>
              <a:gd name="textAreaRight" fmla="*/ 3522960 w 3522600"/>
              <a:gd name="textAreaTop" fmla="*/ -360 h 1305000"/>
              <a:gd name="textAreaBottom" fmla="*/ 1305000 h 13050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2320">
            <a:solidFill>
              <a:srgbClr val="ff0000"/>
            </a:solidFill>
            <a:miter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5" name=""/>
          <p:cNvSpPr/>
          <p:nvPr/>
        </p:nvSpPr>
        <p:spPr>
          <a:xfrm>
            <a:off x="971640" y="2781360"/>
            <a:ext cx="359640" cy="367560"/>
          </a:xfrm>
          <a:custGeom>
            <a:avLst/>
            <a:gdLst>
              <a:gd name="textAreaLeft" fmla="*/ 0 w 359640"/>
              <a:gd name="textAreaRight" fmla="*/ 360000 w 35964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1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6" name=""/>
          <p:cNvSpPr/>
          <p:nvPr/>
        </p:nvSpPr>
        <p:spPr>
          <a:xfrm>
            <a:off x="1403280" y="2852640"/>
            <a:ext cx="2952000" cy="641880"/>
          </a:xfrm>
          <a:custGeom>
            <a:avLst/>
            <a:gdLst>
              <a:gd name="textAreaLeft" fmla="*/ 0 w 2952000"/>
              <a:gd name="textAreaRight" fmla="*/ 2952360 w 2952000"/>
              <a:gd name="textAreaTop" fmla="*/ 0 h 641880"/>
              <a:gd name="textAreaBottom" fmla="*/ 642240 h 6418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ac090">
              <a:alpha val="55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Each student can only appear ONCE in the student table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"/>
          <p:cNvSpPr/>
          <p:nvPr/>
        </p:nvSpPr>
        <p:spPr>
          <a:xfrm>
            <a:off x="457200" y="274680"/>
            <a:ext cx="8228880" cy="1142280"/>
          </a:xfrm>
          <a:custGeom>
            <a:avLst/>
            <a:gdLst>
              <a:gd name="textAreaLeft" fmla="*/ 0 w 8228880"/>
              <a:gd name="textAreaRight" fmla="*/ 8229240 w 8228880"/>
              <a:gd name="textAreaTop" fmla="*/ 0 h 1142280"/>
              <a:gd name="textAreaBottom" fmla="*/ 1142640 h 1142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4400" strike="noStrike" u="none">
                <a:solidFill>
                  <a:srgbClr val="000000"/>
                </a:solidFill>
                <a:uFillTx/>
                <a:latin typeface="Calibri"/>
                <a:ea typeface="Microsoft YaHei"/>
              </a:rPr>
              <a:t>Step 4 - cardinality</a:t>
            </a:r>
            <a:endParaRPr b="0" lang="en-A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68" name="" descr=""/>
          <p:cNvPicPr/>
          <p:nvPr/>
        </p:nvPicPr>
        <p:blipFill>
          <a:blip r:embed="rId1"/>
          <a:stretch/>
        </p:blipFill>
        <p:spPr>
          <a:xfrm>
            <a:off x="324000" y="2276640"/>
            <a:ext cx="5799960" cy="437400"/>
          </a:xfrm>
          <a:prstGeom prst="rect">
            <a:avLst/>
          </a:prstGeom>
          <a:ln w="0">
            <a:noFill/>
          </a:ln>
        </p:spPr>
      </p:pic>
      <p:pic>
        <p:nvPicPr>
          <p:cNvPr id="169" name="" descr=""/>
          <p:cNvPicPr/>
          <p:nvPr/>
        </p:nvPicPr>
        <p:blipFill>
          <a:blip r:embed="rId2"/>
          <a:stretch/>
        </p:blipFill>
        <p:spPr>
          <a:xfrm>
            <a:off x="6156360" y="3573360"/>
            <a:ext cx="1990080" cy="837720"/>
          </a:xfrm>
          <a:prstGeom prst="rect">
            <a:avLst/>
          </a:prstGeom>
          <a:ln w="0">
            <a:noFill/>
          </a:ln>
        </p:spPr>
      </p:pic>
      <p:pic>
        <p:nvPicPr>
          <p:cNvPr id="170" name="" descr=""/>
          <p:cNvPicPr/>
          <p:nvPr/>
        </p:nvPicPr>
        <p:blipFill>
          <a:blip r:embed="rId3"/>
          <a:stretch/>
        </p:blipFill>
        <p:spPr>
          <a:xfrm>
            <a:off x="1187280" y="5300640"/>
            <a:ext cx="990000" cy="837360"/>
          </a:xfrm>
          <a:prstGeom prst="rect">
            <a:avLst/>
          </a:prstGeom>
          <a:ln w="0">
            <a:noFill/>
          </a:ln>
        </p:spPr>
      </p:pic>
      <p:pic>
        <p:nvPicPr>
          <p:cNvPr id="171" name="" descr=""/>
          <p:cNvPicPr/>
          <p:nvPr/>
        </p:nvPicPr>
        <p:blipFill>
          <a:blip r:embed="rId4"/>
          <a:stretch/>
        </p:blipFill>
        <p:spPr>
          <a:xfrm>
            <a:off x="2163600" y="5297400"/>
            <a:ext cx="942480" cy="856440"/>
          </a:xfrm>
          <a:prstGeom prst="rect">
            <a:avLst/>
          </a:prstGeom>
          <a:ln w="0">
            <a:noFill/>
          </a:ln>
        </p:spPr>
      </p:pic>
      <p:pic>
        <p:nvPicPr>
          <p:cNvPr id="172" name="" descr=""/>
          <p:cNvPicPr/>
          <p:nvPr/>
        </p:nvPicPr>
        <p:blipFill>
          <a:blip r:embed="rId5"/>
          <a:stretch/>
        </p:blipFill>
        <p:spPr>
          <a:xfrm>
            <a:off x="3106800" y="5300640"/>
            <a:ext cx="704160" cy="847080"/>
          </a:xfrm>
          <a:prstGeom prst="rect">
            <a:avLst/>
          </a:prstGeom>
          <a:ln w="0">
            <a:noFill/>
          </a:ln>
        </p:spPr>
      </p:pic>
      <p:sp>
        <p:nvSpPr>
          <p:cNvPr id="173" name=""/>
          <p:cNvSpPr/>
          <p:nvPr/>
        </p:nvSpPr>
        <p:spPr>
          <a:xfrm>
            <a:off x="900000" y="1916280"/>
            <a:ext cx="4608000" cy="367560"/>
          </a:xfrm>
          <a:custGeom>
            <a:avLst/>
            <a:gdLst>
              <a:gd name="textAreaLeft" fmla="*/ 0 w 4608000"/>
              <a:gd name="textAreaRight" fmla="*/ 4608360 w 46080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ff0000"/>
                </a:solidFill>
                <a:uFillTx/>
                <a:latin typeface="Calibri"/>
                <a:ea typeface="DejaVu Sans"/>
              </a:rPr>
              <a:t>STUDENT TABLE (key = StudentID)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74" name=""/>
          <p:cNvSpPr/>
          <p:nvPr/>
        </p:nvSpPr>
        <p:spPr>
          <a:xfrm>
            <a:off x="5867280" y="3213000"/>
            <a:ext cx="4608000" cy="367560"/>
          </a:xfrm>
          <a:custGeom>
            <a:avLst/>
            <a:gdLst>
              <a:gd name="textAreaLeft" fmla="*/ 0 w 4608000"/>
              <a:gd name="textAreaRight" fmla="*/ 4608360 w 46080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ff0000"/>
                </a:solidFill>
                <a:uFillTx/>
                <a:latin typeface="Calibri"/>
                <a:ea typeface="DejaVu Sans"/>
              </a:rPr>
              <a:t>SUBJECTS TABLE (key = Subject)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75" name=""/>
          <p:cNvSpPr/>
          <p:nvPr/>
        </p:nvSpPr>
        <p:spPr>
          <a:xfrm>
            <a:off x="1187280" y="6165720"/>
            <a:ext cx="4608000" cy="367560"/>
          </a:xfrm>
          <a:custGeom>
            <a:avLst/>
            <a:gdLst>
              <a:gd name="textAreaLeft" fmla="*/ 0 w 4608000"/>
              <a:gd name="textAreaRight" fmla="*/ 4608360 w 46080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ff0000"/>
                </a:solidFill>
                <a:uFillTx/>
                <a:latin typeface="Calibri"/>
                <a:ea typeface="DejaVu Sans"/>
              </a:rPr>
              <a:t>RESULTS TABLE (key = StudentID+Subject)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76" name=""/>
          <p:cNvSpPr/>
          <p:nvPr/>
        </p:nvSpPr>
        <p:spPr>
          <a:xfrm flipH="1" flipV="1">
            <a:off x="898200" y="2707200"/>
            <a:ext cx="782640" cy="2592000"/>
          </a:xfrm>
          <a:custGeom>
            <a:avLst/>
            <a:gdLst>
              <a:gd name="textAreaLeft" fmla="*/ 360 w 782640"/>
              <a:gd name="textAreaRight" fmla="*/ 783360 w 782640"/>
              <a:gd name="textAreaTop" fmla="*/ 360 h 2592000"/>
              <a:gd name="textAreaBottom" fmla="*/ 2592720 h 25920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2320">
            <a:solidFill>
              <a:srgbClr val="ff0000"/>
            </a:solidFill>
            <a:miter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77" name=""/>
          <p:cNvSpPr/>
          <p:nvPr/>
        </p:nvSpPr>
        <p:spPr>
          <a:xfrm flipV="1">
            <a:off x="2633400" y="3989160"/>
            <a:ext cx="3522600" cy="1305000"/>
          </a:xfrm>
          <a:custGeom>
            <a:avLst/>
            <a:gdLst>
              <a:gd name="textAreaLeft" fmla="*/ 0 w 3522600"/>
              <a:gd name="textAreaRight" fmla="*/ 3522960 w 3522600"/>
              <a:gd name="textAreaTop" fmla="*/ -360 h 1305000"/>
              <a:gd name="textAreaBottom" fmla="*/ 1305000 h 13050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2320">
            <a:solidFill>
              <a:srgbClr val="ff0000"/>
            </a:solidFill>
            <a:miter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78" name=""/>
          <p:cNvSpPr/>
          <p:nvPr/>
        </p:nvSpPr>
        <p:spPr>
          <a:xfrm>
            <a:off x="971640" y="2781360"/>
            <a:ext cx="359640" cy="367560"/>
          </a:xfrm>
          <a:custGeom>
            <a:avLst/>
            <a:gdLst>
              <a:gd name="textAreaLeft" fmla="*/ 0 w 359640"/>
              <a:gd name="textAreaRight" fmla="*/ 360000 w 35964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1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79" name=""/>
          <p:cNvSpPr/>
          <p:nvPr/>
        </p:nvSpPr>
        <p:spPr>
          <a:xfrm>
            <a:off x="5796000" y="3716280"/>
            <a:ext cx="359640" cy="367560"/>
          </a:xfrm>
          <a:custGeom>
            <a:avLst/>
            <a:gdLst>
              <a:gd name="textAreaLeft" fmla="*/ 0 w 359640"/>
              <a:gd name="textAreaRight" fmla="*/ 360000 w 35964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1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80" name=""/>
          <p:cNvSpPr/>
          <p:nvPr/>
        </p:nvSpPr>
        <p:spPr>
          <a:xfrm>
            <a:off x="5219640" y="4581360"/>
            <a:ext cx="2952000" cy="641880"/>
          </a:xfrm>
          <a:custGeom>
            <a:avLst/>
            <a:gdLst>
              <a:gd name="textAreaLeft" fmla="*/ 0 w 2952000"/>
              <a:gd name="textAreaRight" fmla="*/ 2952360 w 2952000"/>
              <a:gd name="textAreaTop" fmla="*/ 0 h 641880"/>
              <a:gd name="textAreaBottom" fmla="*/ 642240 h 6418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ac090">
              <a:alpha val="55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Each subject can only appear ONCE in the subjects table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"/>
          <p:cNvSpPr/>
          <p:nvPr/>
        </p:nvSpPr>
        <p:spPr>
          <a:xfrm>
            <a:off x="457200" y="274680"/>
            <a:ext cx="8228880" cy="1142280"/>
          </a:xfrm>
          <a:custGeom>
            <a:avLst/>
            <a:gdLst>
              <a:gd name="textAreaLeft" fmla="*/ 0 w 8228880"/>
              <a:gd name="textAreaRight" fmla="*/ 8229240 w 8228880"/>
              <a:gd name="textAreaTop" fmla="*/ 0 h 1142280"/>
              <a:gd name="textAreaBottom" fmla="*/ 1142640 h 1142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4400" strike="noStrike" u="none">
                <a:solidFill>
                  <a:srgbClr val="000000"/>
                </a:solidFill>
                <a:uFillTx/>
                <a:latin typeface="Calibri"/>
                <a:ea typeface="Microsoft YaHei"/>
              </a:rPr>
              <a:t>Step 4 - cardinality</a:t>
            </a:r>
            <a:endParaRPr b="0" lang="en-A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82" name="" descr=""/>
          <p:cNvPicPr/>
          <p:nvPr/>
        </p:nvPicPr>
        <p:blipFill>
          <a:blip r:embed="rId1"/>
          <a:stretch/>
        </p:blipFill>
        <p:spPr>
          <a:xfrm>
            <a:off x="324000" y="2276640"/>
            <a:ext cx="5799960" cy="437400"/>
          </a:xfrm>
          <a:prstGeom prst="rect">
            <a:avLst/>
          </a:prstGeom>
          <a:ln w="0">
            <a:noFill/>
          </a:ln>
        </p:spPr>
      </p:pic>
      <p:pic>
        <p:nvPicPr>
          <p:cNvPr id="183" name="" descr=""/>
          <p:cNvPicPr/>
          <p:nvPr/>
        </p:nvPicPr>
        <p:blipFill>
          <a:blip r:embed="rId2"/>
          <a:stretch/>
        </p:blipFill>
        <p:spPr>
          <a:xfrm>
            <a:off x="6156360" y="3573360"/>
            <a:ext cx="1990080" cy="837720"/>
          </a:xfrm>
          <a:prstGeom prst="rect">
            <a:avLst/>
          </a:prstGeom>
          <a:ln w="0">
            <a:noFill/>
          </a:ln>
        </p:spPr>
      </p:pic>
      <p:pic>
        <p:nvPicPr>
          <p:cNvPr id="184" name="" descr=""/>
          <p:cNvPicPr/>
          <p:nvPr/>
        </p:nvPicPr>
        <p:blipFill>
          <a:blip r:embed="rId3"/>
          <a:stretch/>
        </p:blipFill>
        <p:spPr>
          <a:xfrm>
            <a:off x="1187280" y="5300640"/>
            <a:ext cx="990000" cy="837360"/>
          </a:xfrm>
          <a:prstGeom prst="rect">
            <a:avLst/>
          </a:prstGeom>
          <a:ln w="0">
            <a:noFill/>
          </a:ln>
        </p:spPr>
      </p:pic>
      <p:pic>
        <p:nvPicPr>
          <p:cNvPr id="185" name="" descr=""/>
          <p:cNvPicPr/>
          <p:nvPr/>
        </p:nvPicPr>
        <p:blipFill>
          <a:blip r:embed="rId4"/>
          <a:stretch/>
        </p:blipFill>
        <p:spPr>
          <a:xfrm>
            <a:off x="2163600" y="5297400"/>
            <a:ext cx="942480" cy="856440"/>
          </a:xfrm>
          <a:prstGeom prst="rect">
            <a:avLst/>
          </a:prstGeom>
          <a:ln w="0">
            <a:noFill/>
          </a:ln>
        </p:spPr>
      </p:pic>
      <p:pic>
        <p:nvPicPr>
          <p:cNvPr id="186" name="" descr=""/>
          <p:cNvPicPr/>
          <p:nvPr/>
        </p:nvPicPr>
        <p:blipFill>
          <a:blip r:embed="rId5"/>
          <a:stretch/>
        </p:blipFill>
        <p:spPr>
          <a:xfrm>
            <a:off x="3106800" y="5300640"/>
            <a:ext cx="704160" cy="847080"/>
          </a:xfrm>
          <a:prstGeom prst="rect">
            <a:avLst/>
          </a:prstGeom>
          <a:ln w="0">
            <a:noFill/>
          </a:ln>
        </p:spPr>
      </p:pic>
      <p:sp>
        <p:nvSpPr>
          <p:cNvPr id="187" name=""/>
          <p:cNvSpPr/>
          <p:nvPr/>
        </p:nvSpPr>
        <p:spPr>
          <a:xfrm>
            <a:off x="900000" y="1916280"/>
            <a:ext cx="4608000" cy="367560"/>
          </a:xfrm>
          <a:custGeom>
            <a:avLst/>
            <a:gdLst>
              <a:gd name="textAreaLeft" fmla="*/ 0 w 4608000"/>
              <a:gd name="textAreaRight" fmla="*/ 4608360 w 46080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ff0000"/>
                </a:solidFill>
                <a:uFillTx/>
                <a:latin typeface="Calibri"/>
                <a:ea typeface="DejaVu Sans"/>
              </a:rPr>
              <a:t>STUDENT TABLE (key = StudentID)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88" name=""/>
          <p:cNvSpPr/>
          <p:nvPr/>
        </p:nvSpPr>
        <p:spPr>
          <a:xfrm>
            <a:off x="5867280" y="3213000"/>
            <a:ext cx="4608000" cy="367560"/>
          </a:xfrm>
          <a:custGeom>
            <a:avLst/>
            <a:gdLst>
              <a:gd name="textAreaLeft" fmla="*/ 0 w 4608000"/>
              <a:gd name="textAreaRight" fmla="*/ 4608360 w 46080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ff0000"/>
                </a:solidFill>
                <a:uFillTx/>
                <a:latin typeface="Calibri"/>
                <a:ea typeface="DejaVu Sans"/>
              </a:rPr>
              <a:t>SUBJECTS TABLE (key = Subject)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89" name=""/>
          <p:cNvSpPr/>
          <p:nvPr/>
        </p:nvSpPr>
        <p:spPr>
          <a:xfrm>
            <a:off x="1187280" y="6165720"/>
            <a:ext cx="4608000" cy="367560"/>
          </a:xfrm>
          <a:custGeom>
            <a:avLst/>
            <a:gdLst>
              <a:gd name="textAreaLeft" fmla="*/ 0 w 4608000"/>
              <a:gd name="textAreaRight" fmla="*/ 4608360 w 46080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ff0000"/>
                </a:solidFill>
                <a:uFillTx/>
                <a:latin typeface="Calibri"/>
                <a:ea typeface="DejaVu Sans"/>
              </a:rPr>
              <a:t>RESULTS TABLE (key = StudentID+Subject)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0" name=""/>
          <p:cNvSpPr/>
          <p:nvPr/>
        </p:nvSpPr>
        <p:spPr>
          <a:xfrm flipH="1" flipV="1">
            <a:off x="898200" y="2707200"/>
            <a:ext cx="782640" cy="2592000"/>
          </a:xfrm>
          <a:custGeom>
            <a:avLst/>
            <a:gdLst>
              <a:gd name="textAreaLeft" fmla="*/ 360 w 782640"/>
              <a:gd name="textAreaRight" fmla="*/ 783360 w 782640"/>
              <a:gd name="textAreaTop" fmla="*/ 360 h 2592000"/>
              <a:gd name="textAreaBottom" fmla="*/ 2592720 h 25920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2320">
            <a:solidFill>
              <a:srgbClr val="ff0000"/>
            </a:solidFill>
            <a:miter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1" name=""/>
          <p:cNvSpPr/>
          <p:nvPr/>
        </p:nvSpPr>
        <p:spPr>
          <a:xfrm flipV="1">
            <a:off x="2633400" y="3989160"/>
            <a:ext cx="3522600" cy="1305000"/>
          </a:xfrm>
          <a:custGeom>
            <a:avLst/>
            <a:gdLst>
              <a:gd name="textAreaLeft" fmla="*/ 0 w 3522600"/>
              <a:gd name="textAreaRight" fmla="*/ 3522960 w 3522600"/>
              <a:gd name="textAreaTop" fmla="*/ -360 h 1305000"/>
              <a:gd name="textAreaBottom" fmla="*/ 1305000 h 13050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2320">
            <a:solidFill>
              <a:srgbClr val="ff0000"/>
            </a:solidFill>
            <a:miter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2" name=""/>
          <p:cNvSpPr/>
          <p:nvPr/>
        </p:nvSpPr>
        <p:spPr>
          <a:xfrm>
            <a:off x="971640" y="2781360"/>
            <a:ext cx="359640" cy="367560"/>
          </a:xfrm>
          <a:custGeom>
            <a:avLst/>
            <a:gdLst>
              <a:gd name="textAreaLeft" fmla="*/ 0 w 359640"/>
              <a:gd name="textAreaRight" fmla="*/ 360000 w 35964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1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3" name=""/>
          <p:cNvSpPr/>
          <p:nvPr/>
        </p:nvSpPr>
        <p:spPr>
          <a:xfrm>
            <a:off x="5796000" y="3716280"/>
            <a:ext cx="359640" cy="367560"/>
          </a:xfrm>
          <a:custGeom>
            <a:avLst/>
            <a:gdLst>
              <a:gd name="textAreaLeft" fmla="*/ 0 w 359640"/>
              <a:gd name="textAreaRight" fmla="*/ 360000 w 35964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1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4" name=""/>
          <p:cNvSpPr/>
          <p:nvPr/>
        </p:nvSpPr>
        <p:spPr>
          <a:xfrm rot="16200000">
            <a:off x="2816280" y="4854960"/>
            <a:ext cx="358200" cy="367560"/>
          </a:xfrm>
          <a:custGeom>
            <a:avLst/>
            <a:gdLst>
              <a:gd name="textAreaLeft" fmla="*/ 0 w 358200"/>
              <a:gd name="textAreaRight" fmla="*/ 358560 w 3582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8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5" name=""/>
          <p:cNvSpPr/>
          <p:nvPr/>
        </p:nvSpPr>
        <p:spPr>
          <a:xfrm>
            <a:off x="2050920" y="3933720"/>
            <a:ext cx="2952000" cy="916200"/>
          </a:xfrm>
          <a:custGeom>
            <a:avLst/>
            <a:gdLst>
              <a:gd name="textAreaLeft" fmla="*/ 0 w 2952000"/>
              <a:gd name="textAreaRight" fmla="*/ 2952360 w 2952000"/>
              <a:gd name="textAreaTop" fmla="*/ 0 h 916200"/>
              <a:gd name="textAreaBottom" fmla="*/ 916560 h 9162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ac090">
              <a:alpha val="55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A subject can be listed MANY times in the results table (for different students)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"/>
          <p:cNvSpPr/>
          <p:nvPr/>
        </p:nvSpPr>
        <p:spPr>
          <a:xfrm>
            <a:off x="457200" y="274680"/>
            <a:ext cx="8228880" cy="1142280"/>
          </a:xfrm>
          <a:custGeom>
            <a:avLst/>
            <a:gdLst>
              <a:gd name="textAreaLeft" fmla="*/ 0 w 8228880"/>
              <a:gd name="textAreaRight" fmla="*/ 8229240 w 8228880"/>
              <a:gd name="textAreaTop" fmla="*/ 0 h 1142280"/>
              <a:gd name="textAreaBottom" fmla="*/ 1142640 h 1142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4400" strike="noStrike" u="none">
                <a:solidFill>
                  <a:srgbClr val="000000"/>
                </a:solidFill>
                <a:uFillTx/>
                <a:latin typeface="Calibri"/>
                <a:ea typeface="Microsoft YaHei"/>
              </a:rPr>
              <a:t>Thanks</a:t>
            </a:r>
            <a:endParaRPr b="0" lang="en-A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0" name=""/>
          <p:cNvSpPr/>
          <p:nvPr/>
        </p:nvSpPr>
        <p:spPr>
          <a:xfrm>
            <a:off x="457200" y="1600200"/>
            <a:ext cx="8228880" cy="4525200"/>
          </a:xfrm>
          <a:custGeom>
            <a:avLst/>
            <a:gdLst>
              <a:gd name="textAreaLeft" fmla="*/ 0 w 8228880"/>
              <a:gd name="textAreaRight" fmla="*/ 8229240 w 8228880"/>
              <a:gd name="textAreaTop" fmla="*/ 0 h 4525200"/>
              <a:gd name="textAreaBottom" fmla="*/ 4525560 h 45252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trike="noStrike" u="none">
                <a:solidFill>
                  <a:srgbClr val="000000"/>
                </a:solidFill>
                <a:uFillTx/>
                <a:latin typeface="Calibri"/>
                <a:ea typeface="Microsoft YaHei"/>
              </a:rPr>
              <a:t>This example is based on “Relational Databases – a simplified account” by Robert Timmer-Arends</a:t>
            </a: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"/>
          <p:cNvSpPr/>
          <p:nvPr/>
        </p:nvSpPr>
        <p:spPr>
          <a:xfrm>
            <a:off x="457200" y="274680"/>
            <a:ext cx="8228880" cy="1142280"/>
          </a:xfrm>
          <a:custGeom>
            <a:avLst/>
            <a:gdLst>
              <a:gd name="textAreaLeft" fmla="*/ 0 w 8228880"/>
              <a:gd name="textAreaRight" fmla="*/ 8229240 w 8228880"/>
              <a:gd name="textAreaTop" fmla="*/ 0 h 1142280"/>
              <a:gd name="textAreaBottom" fmla="*/ 1142640 h 1142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4400" strike="noStrike" u="none">
                <a:solidFill>
                  <a:srgbClr val="000000"/>
                </a:solidFill>
                <a:uFillTx/>
                <a:latin typeface="Calibri"/>
                <a:ea typeface="Microsoft YaHei"/>
              </a:rPr>
              <a:t>Step 4 - cardinality</a:t>
            </a:r>
            <a:endParaRPr b="0" lang="en-A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97" name="" descr=""/>
          <p:cNvPicPr/>
          <p:nvPr/>
        </p:nvPicPr>
        <p:blipFill>
          <a:blip r:embed="rId1"/>
          <a:stretch/>
        </p:blipFill>
        <p:spPr>
          <a:xfrm>
            <a:off x="324000" y="2276640"/>
            <a:ext cx="5799960" cy="437400"/>
          </a:xfrm>
          <a:prstGeom prst="rect">
            <a:avLst/>
          </a:prstGeom>
          <a:ln w="0">
            <a:noFill/>
          </a:ln>
        </p:spPr>
      </p:pic>
      <p:pic>
        <p:nvPicPr>
          <p:cNvPr id="198" name="" descr=""/>
          <p:cNvPicPr/>
          <p:nvPr/>
        </p:nvPicPr>
        <p:blipFill>
          <a:blip r:embed="rId2"/>
          <a:stretch/>
        </p:blipFill>
        <p:spPr>
          <a:xfrm>
            <a:off x="6156360" y="3573360"/>
            <a:ext cx="1990080" cy="837720"/>
          </a:xfrm>
          <a:prstGeom prst="rect">
            <a:avLst/>
          </a:prstGeom>
          <a:ln w="0">
            <a:noFill/>
          </a:ln>
        </p:spPr>
      </p:pic>
      <p:pic>
        <p:nvPicPr>
          <p:cNvPr id="199" name="" descr=""/>
          <p:cNvPicPr/>
          <p:nvPr/>
        </p:nvPicPr>
        <p:blipFill>
          <a:blip r:embed="rId3"/>
          <a:stretch/>
        </p:blipFill>
        <p:spPr>
          <a:xfrm>
            <a:off x="1187280" y="5300640"/>
            <a:ext cx="990000" cy="837360"/>
          </a:xfrm>
          <a:prstGeom prst="rect">
            <a:avLst/>
          </a:prstGeom>
          <a:ln w="0">
            <a:noFill/>
          </a:ln>
        </p:spPr>
      </p:pic>
      <p:pic>
        <p:nvPicPr>
          <p:cNvPr id="200" name="" descr=""/>
          <p:cNvPicPr/>
          <p:nvPr/>
        </p:nvPicPr>
        <p:blipFill>
          <a:blip r:embed="rId4"/>
          <a:stretch/>
        </p:blipFill>
        <p:spPr>
          <a:xfrm>
            <a:off x="2163600" y="5297400"/>
            <a:ext cx="942480" cy="856440"/>
          </a:xfrm>
          <a:prstGeom prst="rect">
            <a:avLst/>
          </a:prstGeom>
          <a:ln w="0">
            <a:noFill/>
          </a:ln>
        </p:spPr>
      </p:pic>
      <p:pic>
        <p:nvPicPr>
          <p:cNvPr id="201" name="" descr=""/>
          <p:cNvPicPr/>
          <p:nvPr/>
        </p:nvPicPr>
        <p:blipFill>
          <a:blip r:embed="rId5"/>
          <a:stretch/>
        </p:blipFill>
        <p:spPr>
          <a:xfrm>
            <a:off x="3106800" y="5300640"/>
            <a:ext cx="704160" cy="847080"/>
          </a:xfrm>
          <a:prstGeom prst="rect">
            <a:avLst/>
          </a:prstGeom>
          <a:ln w="0">
            <a:noFill/>
          </a:ln>
        </p:spPr>
      </p:pic>
      <p:sp>
        <p:nvSpPr>
          <p:cNvPr id="202" name=""/>
          <p:cNvSpPr/>
          <p:nvPr/>
        </p:nvSpPr>
        <p:spPr>
          <a:xfrm>
            <a:off x="900000" y="1916280"/>
            <a:ext cx="4608000" cy="367560"/>
          </a:xfrm>
          <a:custGeom>
            <a:avLst/>
            <a:gdLst>
              <a:gd name="textAreaLeft" fmla="*/ 0 w 4608000"/>
              <a:gd name="textAreaRight" fmla="*/ 4608360 w 46080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ff0000"/>
                </a:solidFill>
                <a:uFillTx/>
                <a:latin typeface="Calibri"/>
                <a:ea typeface="DejaVu Sans"/>
              </a:rPr>
              <a:t>STUDENT TABLE (key = StudentID)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03" name=""/>
          <p:cNvSpPr/>
          <p:nvPr/>
        </p:nvSpPr>
        <p:spPr>
          <a:xfrm>
            <a:off x="5867280" y="3213000"/>
            <a:ext cx="4608000" cy="367560"/>
          </a:xfrm>
          <a:custGeom>
            <a:avLst/>
            <a:gdLst>
              <a:gd name="textAreaLeft" fmla="*/ 0 w 4608000"/>
              <a:gd name="textAreaRight" fmla="*/ 4608360 w 46080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ff0000"/>
                </a:solidFill>
                <a:uFillTx/>
                <a:latin typeface="Calibri"/>
                <a:ea typeface="DejaVu Sans"/>
              </a:rPr>
              <a:t>SUBJECTS TABLE (key = Subject)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04" name=""/>
          <p:cNvSpPr/>
          <p:nvPr/>
        </p:nvSpPr>
        <p:spPr>
          <a:xfrm>
            <a:off x="1187280" y="6165720"/>
            <a:ext cx="4608000" cy="367560"/>
          </a:xfrm>
          <a:custGeom>
            <a:avLst/>
            <a:gdLst>
              <a:gd name="textAreaLeft" fmla="*/ 0 w 4608000"/>
              <a:gd name="textAreaRight" fmla="*/ 4608360 w 46080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ff0000"/>
                </a:solidFill>
                <a:uFillTx/>
                <a:latin typeface="Calibri"/>
                <a:ea typeface="DejaVu Sans"/>
              </a:rPr>
              <a:t>RESULTS TABLE (key = StudentID+Subject)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05" name=""/>
          <p:cNvSpPr/>
          <p:nvPr/>
        </p:nvSpPr>
        <p:spPr>
          <a:xfrm flipH="1" flipV="1">
            <a:off x="898200" y="2707200"/>
            <a:ext cx="782640" cy="2592000"/>
          </a:xfrm>
          <a:custGeom>
            <a:avLst/>
            <a:gdLst>
              <a:gd name="textAreaLeft" fmla="*/ 360 w 782640"/>
              <a:gd name="textAreaRight" fmla="*/ 783360 w 782640"/>
              <a:gd name="textAreaTop" fmla="*/ 360 h 2592000"/>
              <a:gd name="textAreaBottom" fmla="*/ 2592720 h 25920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2320">
            <a:solidFill>
              <a:srgbClr val="ff0000"/>
            </a:solidFill>
            <a:miter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06" name=""/>
          <p:cNvSpPr/>
          <p:nvPr/>
        </p:nvSpPr>
        <p:spPr>
          <a:xfrm flipV="1">
            <a:off x="2633400" y="3989160"/>
            <a:ext cx="3522600" cy="1305000"/>
          </a:xfrm>
          <a:custGeom>
            <a:avLst/>
            <a:gdLst>
              <a:gd name="textAreaLeft" fmla="*/ 0 w 3522600"/>
              <a:gd name="textAreaRight" fmla="*/ 3522960 w 3522600"/>
              <a:gd name="textAreaTop" fmla="*/ -360 h 1305000"/>
              <a:gd name="textAreaBottom" fmla="*/ 1305000 h 13050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2320">
            <a:solidFill>
              <a:srgbClr val="ff0000"/>
            </a:solidFill>
            <a:miter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07" name=""/>
          <p:cNvSpPr/>
          <p:nvPr/>
        </p:nvSpPr>
        <p:spPr>
          <a:xfrm>
            <a:off x="971640" y="2781360"/>
            <a:ext cx="359640" cy="367560"/>
          </a:xfrm>
          <a:custGeom>
            <a:avLst/>
            <a:gdLst>
              <a:gd name="textAreaLeft" fmla="*/ 0 w 359640"/>
              <a:gd name="textAreaRight" fmla="*/ 360000 w 35964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1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08" name=""/>
          <p:cNvSpPr/>
          <p:nvPr/>
        </p:nvSpPr>
        <p:spPr>
          <a:xfrm>
            <a:off x="5796000" y="3716280"/>
            <a:ext cx="359640" cy="367560"/>
          </a:xfrm>
          <a:custGeom>
            <a:avLst/>
            <a:gdLst>
              <a:gd name="textAreaLeft" fmla="*/ 0 w 359640"/>
              <a:gd name="textAreaRight" fmla="*/ 360000 w 35964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1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09" name=""/>
          <p:cNvSpPr/>
          <p:nvPr/>
        </p:nvSpPr>
        <p:spPr>
          <a:xfrm rot="16200000">
            <a:off x="1519920" y="4793760"/>
            <a:ext cx="359640" cy="367560"/>
          </a:xfrm>
          <a:custGeom>
            <a:avLst/>
            <a:gdLst>
              <a:gd name="textAreaLeft" fmla="*/ 0 w 359640"/>
              <a:gd name="textAreaRight" fmla="*/ 360000 w 35964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8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10" name=""/>
          <p:cNvSpPr/>
          <p:nvPr/>
        </p:nvSpPr>
        <p:spPr>
          <a:xfrm rot="16200000">
            <a:off x="2816280" y="4854960"/>
            <a:ext cx="358200" cy="367560"/>
          </a:xfrm>
          <a:custGeom>
            <a:avLst/>
            <a:gdLst>
              <a:gd name="textAreaLeft" fmla="*/ 0 w 358200"/>
              <a:gd name="textAreaRight" fmla="*/ 358560 w 3582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8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11" name=""/>
          <p:cNvSpPr/>
          <p:nvPr/>
        </p:nvSpPr>
        <p:spPr>
          <a:xfrm>
            <a:off x="108000" y="3933720"/>
            <a:ext cx="2950560" cy="916200"/>
          </a:xfrm>
          <a:custGeom>
            <a:avLst/>
            <a:gdLst>
              <a:gd name="textAreaLeft" fmla="*/ 0 w 2950560"/>
              <a:gd name="textAreaRight" fmla="*/ 2950920 w 2950560"/>
              <a:gd name="textAreaTop" fmla="*/ 0 h 916200"/>
              <a:gd name="textAreaBottom" fmla="*/ 916560 h 9162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ac090">
              <a:alpha val="55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A student can be listed MANY times in the results table (for different subjects)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"/>
          <p:cNvSpPr/>
          <p:nvPr/>
        </p:nvSpPr>
        <p:spPr>
          <a:xfrm>
            <a:off x="457200" y="274680"/>
            <a:ext cx="8228880" cy="1142280"/>
          </a:xfrm>
          <a:custGeom>
            <a:avLst/>
            <a:gdLst>
              <a:gd name="textAreaLeft" fmla="*/ 0 w 8228880"/>
              <a:gd name="textAreaRight" fmla="*/ 8229240 w 8228880"/>
              <a:gd name="textAreaTop" fmla="*/ 0 h 1142280"/>
              <a:gd name="textAreaBottom" fmla="*/ 1142640 h 1142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4400" strike="noStrike" u="none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uFillTx/>
                <a:latin typeface="Calibri"/>
                <a:ea typeface="Microsoft YaHei"/>
              </a:rPr>
              <a:t>A 2NF check</a:t>
            </a:r>
            <a:endParaRPr b="0" lang="en-AU" sz="4400" strike="noStrike" u="none">
              <a:ln>
                <a:solidFill>
                  <a:srgbClr val="000000"/>
                </a:solidFill>
              </a:ln>
              <a:solidFill>
                <a:srgbClr val="ffffff"/>
              </a:solidFill>
              <a:uFillTx/>
              <a:latin typeface="Arial"/>
            </a:endParaRPr>
          </a:p>
        </p:txBody>
      </p:sp>
      <p:pic>
        <p:nvPicPr>
          <p:cNvPr id="213" name="" descr=""/>
          <p:cNvPicPr/>
          <p:nvPr/>
        </p:nvPicPr>
        <p:blipFill>
          <a:blip r:embed="rId1"/>
          <a:stretch/>
        </p:blipFill>
        <p:spPr>
          <a:xfrm>
            <a:off x="324000" y="2276640"/>
            <a:ext cx="5799960" cy="437400"/>
          </a:xfrm>
          <a:prstGeom prst="rect">
            <a:avLst/>
          </a:prstGeom>
          <a:ln w="0">
            <a:noFill/>
          </a:ln>
        </p:spPr>
      </p:pic>
      <p:pic>
        <p:nvPicPr>
          <p:cNvPr id="214" name="" descr=""/>
          <p:cNvPicPr/>
          <p:nvPr/>
        </p:nvPicPr>
        <p:blipFill>
          <a:blip r:embed="rId2"/>
          <a:stretch/>
        </p:blipFill>
        <p:spPr>
          <a:xfrm>
            <a:off x="6156360" y="3573360"/>
            <a:ext cx="1990080" cy="837720"/>
          </a:xfrm>
          <a:prstGeom prst="rect">
            <a:avLst/>
          </a:prstGeom>
          <a:ln w="0">
            <a:noFill/>
          </a:ln>
        </p:spPr>
      </p:pic>
      <p:pic>
        <p:nvPicPr>
          <p:cNvPr id="215" name="" descr=""/>
          <p:cNvPicPr/>
          <p:nvPr/>
        </p:nvPicPr>
        <p:blipFill>
          <a:blip r:embed="rId3"/>
          <a:stretch/>
        </p:blipFill>
        <p:spPr>
          <a:xfrm>
            <a:off x="1187280" y="5300640"/>
            <a:ext cx="990000" cy="837360"/>
          </a:xfrm>
          <a:prstGeom prst="rect">
            <a:avLst/>
          </a:prstGeom>
          <a:ln w="0">
            <a:noFill/>
          </a:ln>
        </p:spPr>
      </p:pic>
      <p:pic>
        <p:nvPicPr>
          <p:cNvPr id="216" name="" descr=""/>
          <p:cNvPicPr/>
          <p:nvPr/>
        </p:nvPicPr>
        <p:blipFill>
          <a:blip r:embed="rId4"/>
          <a:stretch/>
        </p:blipFill>
        <p:spPr>
          <a:xfrm>
            <a:off x="2163600" y="5297400"/>
            <a:ext cx="942480" cy="856440"/>
          </a:xfrm>
          <a:prstGeom prst="rect">
            <a:avLst/>
          </a:prstGeom>
          <a:ln w="0">
            <a:noFill/>
          </a:ln>
        </p:spPr>
      </p:pic>
      <p:pic>
        <p:nvPicPr>
          <p:cNvPr id="217" name="" descr=""/>
          <p:cNvPicPr/>
          <p:nvPr/>
        </p:nvPicPr>
        <p:blipFill>
          <a:blip r:embed="rId5"/>
          <a:stretch/>
        </p:blipFill>
        <p:spPr>
          <a:xfrm>
            <a:off x="3106800" y="5300640"/>
            <a:ext cx="704160" cy="847080"/>
          </a:xfrm>
          <a:prstGeom prst="rect">
            <a:avLst/>
          </a:prstGeom>
          <a:ln w="0">
            <a:noFill/>
          </a:ln>
        </p:spPr>
      </p:pic>
      <p:sp>
        <p:nvSpPr>
          <p:cNvPr id="218" name=""/>
          <p:cNvSpPr/>
          <p:nvPr/>
        </p:nvSpPr>
        <p:spPr>
          <a:xfrm>
            <a:off x="900000" y="1916280"/>
            <a:ext cx="4608000" cy="367560"/>
          </a:xfrm>
          <a:custGeom>
            <a:avLst/>
            <a:gdLst>
              <a:gd name="textAreaLeft" fmla="*/ 0 w 4608000"/>
              <a:gd name="textAreaRight" fmla="*/ 4608360 w 46080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ff0000"/>
                </a:solidFill>
                <a:uFillTx/>
                <a:latin typeface="Calibri"/>
                <a:ea typeface="DejaVu Sans"/>
              </a:rPr>
              <a:t>STUDENT TABLE (key = StudentID)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19" name=""/>
          <p:cNvSpPr/>
          <p:nvPr/>
        </p:nvSpPr>
        <p:spPr>
          <a:xfrm>
            <a:off x="5867280" y="3213000"/>
            <a:ext cx="4608000" cy="367560"/>
          </a:xfrm>
          <a:custGeom>
            <a:avLst/>
            <a:gdLst>
              <a:gd name="textAreaLeft" fmla="*/ 0 w 4608000"/>
              <a:gd name="textAreaRight" fmla="*/ 4608360 w 46080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ff0000"/>
                </a:solidFill>
                <a:uFillTx/>
                <a:latin typeface="Calibri"/>
                <a:ea typeface="DejaVu Sans"/>
              </a:rPr>
              <a:t>SUBJECTS TABLE (key = Subject)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20" name=""/>
          <p:cNvSpPr/>
          <p:nvPr/>
        </p:nvSpPr>
        <p:spPr>
          <a:xfrm>
            <a:off x="1187280" y="6165720"/>
            <a:ext cx="4608000" cy="367560"/>
          </a:xfrm>
          <a:custGeom>
            <a:avLst/>
            <a:gdLst>
              <a:gd name="textAreaLeft" fmla="*/ 0 w 4608000"/>
              <a:gd name="textAreaRight" fmla="*/ 4608360 w 46080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ff0000"/>
                </a:solidFill>
                <a:uFillTx/>
                <a:latin typeface="Calibri"/>
                <a:ea typeface="DejaVu Sans"/>
              </a:rPr>
              <a:t>RESULTS TABLE (key = StudentID+Subject)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21" name=""/>
          <p:cNvSpPr/>
          <p:nvPr/>
        </p:nvSpPr>
        <p:spPr>
          <a:xfrm flipH="1" flipV="1">
            <a:off x="898200" y="2707200"/>
            <a:ext cx="782640" cy="2592000"/>
          </a:xfrm>
          <a:custGeom>
            <a:avLst/>
            <a:gdLst>
              <a:gd name="textAreaLeft" fmla="*/ 360 w 782640"/>
              <a:gd name="textAreaRight" fmla="*/ 783360 w 782640"/>
              <a:gd name="textAreaTop" fmla="*/ 360 h 2592000"/>
              <a:gd name="textAreaBottom" fmla="*/ 2592720 h 25920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2320">
            <a:solidFill>
              <a:srgbClr val="ff0000"/>
            </a:solidFill>
            <a:miter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22" name=""/>
          <p:cNvSpPr/>
          <p:nvPr/>
        </p:nvSpPr>
        <p:spPr>
          <a:xfrm flipV="1">
            <a:off x="2633400" y="3989160"/>
            <a:ext cx="3522600" cy="1305000"/>
          </a:xfrm>
          <a:custGeom>
            <a:avLst/>
            <a:gdLst>
              <a:gd name="textAreaLeft" fmla="*/ 0 w 3522600"/>
              <a:gd name="textAreaRight" fmla="*/ 3522960 w 3522600"/>
              <a:gd name="textAreaTop" fmla="*/ -360 h 1305000"/>
              <a:gd name="textAreaBottom" fmla="*/ 1305000 h 13050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2320">
            <a:solidFill>
              <a:srgbClr val="ff0000"/>
            </a:solidFill>
            <a:miter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23" name=""/>
          <p:cNvSpPr/>
          <p:nvPr/>
        </p:nvSpPr>
        <p:spPr>
          <a:xfrm>
            <a:off x="971640" y="2781360"/>
            <a:ext cx="359640" cy="367560"/>
          </a:xfrm>
          <a:custGeom>
            <a:avLst/>
            <a:gdLst>
              <a:gd name="textAreaLeft" fmla="*/ 0 w 359640"/>
              <a:gd name="textAreaRight" fmla="*/ 360000 w 35964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1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24" name=""/>
          <p:cNvSpPr/>
          <p:nvPr/>
        </p:nvSpPr>
        <p:spPr>
          <a:xfrm>
            <a:off x="5796000" y="3716280"/>
            <a:ext cx="359640" cy="367560"/>
          </a:xfrm>
          <a:custGeom>
            <a:avLst/>
            <a:gdLst>
              <a:gd name="textAreaLeft" fmla="*/ 0 w 359640"/>
              <a:gd name="textAreaRight" fmla="*/ 360000 w 35964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1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25" name=""/>
          <p:cNvSpPr/>
          <p:nvPr/>
        </p:nvSpPr>
        <p:spPr>
          <a:xfrm rot="16200000">
            <a:off x="1519920" y="4793760"/>
            <a:ext cx="359640" cy="367560"/>
          </a:xfrm>
          <a:custGeom>
            <a:avLst/>
            <a:gdLst>
              <a:gd name="textAreaLeft" fmla="*/ 0 w 359640"/>
              <a:gd name="textAreaRight" fmla="*/ 360000 w 35964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8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26" name=""/>
          <p:cNvSpPr/>
          <p:nvPr/>
        </p:nvSpPr>
        <p:spPr>
          <a:xfrm rot="16200000">
            <a:off x="2816280" y="4854960"/>
            <a:ext cx="358200" cy="367560"/>
          </a:xfrm>
          <a:custGeom>
            <a:avLst/>
            <a:gdLst>
              <a:gd name="textAreaLeft" fmla="*/ 0 w 358200"/>
              <a:gd name="textAreaRight" fmla="*/ 358560 w 3582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8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27" name=""/>
          <p:cNvSpPr/>
          <p:nvPr/>
        </p:nvSpPr>
        <p:spPr>
          <a:xfrm>
            <a:off x="5724360" y="4508640"/>
            <a:ext cx="3418920" cy="1559160"/>
          </a:xfrm>
          <a:custGeom>
            <a:avLst/>
            <a:gdLst>
              <a:gd name="textAreaLeft" fmla="*/ 0 w 3418920"/>
              <a:gd name="textAreaRight" fmla="*/ 3419280 w 3418920"/>
              <a:gd name="textAreaTop" fmla="*/ 0 h 1559160"/>
              <a:gd name="textAreaBottom" fmla="*/ 1559520 h 15591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00">
              <a:alpha val="55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1" lang="en-AU" sz="24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SubjectCost</a:t>
            </a:r>
            <a:r>
              <a:rPr b="0" lang="en-AU" sz="24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 is only dependent on the primary key, </a:t>
            </a:r>
            <a:endParaRPr b="0" lang="en-A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i="1" lang="en-AU" sz="24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Subject</a:t>
            </a:r>
            <a:endParaRPr b="0" lang="en-A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28" name=""/>
          <p:cNvSpPr/>
          <p:nvPr/>
        </p:nvSpPr>
        <p:spPr>
          <a:xfrm>
            <a:off x="8172360" y="5229360"/>
            <a:ext cx="791640" cy="791280"/>
          </a:xfrm>
          <a:prstGeom prst="smileyFace">
            <a:avLst>
              <a:gd name="adj" fmla="val 9282"/>
            </a:avLst>
          </a:prstGeom>
          <a:noFill/>
          <a:ln w="25560">
            <a:solidFill>
              <a:srgbClr val="e46c0a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"/>
          <p:cNvSpPr/>
          <p:nvPr/>
        </p:nvSpPr>
        <p:spPr>
          <a:xfrm>
            <a:off x="457200" y="274680"/>
            <a:ext cx="8228880" cy="1142280"/>
          </a:xfrm>
          <a:custGeom>
            <a:avLst/>
            <a:gdLst>
              <a:gd name="textAreaLeft" fmla="*/ 0 w 8228880"/>
              <a:gd name="textAreaRight" fmla="*/ 8229240 w 8228880"/>
              <a:gd name="textAreaTop" fmla="*/ 0 h 1142280"/>
              <a:gd name="textAreaBottom" fmla="*/ 1142640 h 1142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4400" strike="noStrike" u="none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uFillTx/>
                <a:latin typeface="Calibri"/>
                <a:ea typeface="Microsoft YaHei"/>
              </a:rPr>
              <a:t>A 2NF check</a:t>
            </a:r>
            <a:endParaRPr b="0" lang="en-AU" sz="4400" strike="noStrike" u="none">
              <a:ln>
                <a:solidFill>
                  <a:srgbClr val="000000"/>
                </a:solidFill>
              </a:ln>
              <a:solidFill>
                <a:srgbClr val="ffffff"/>
              </a:solidFill>
              <a:uFillTx/>
              <a:latin typeface="Arial"/>
            </a:endParaRPr>
          </a:p>
        </p:txBody>
      </p:sp>
      <p:pic>
        <p:nvPicPr>
          <p:cNvPr id="230" name="" descr=""/>
          <p:cNvPicPr/>
          <p:nvPr/>
        </p:nvPicPr>
        <p:blipFill>
          <a:blip r:embed="rId1"/>
          <a:stretch/>
        </p:blipFill>
        <p:spPr>
          <a:xfrm>
            <a:off x="324000" y="2276640"/>
            <a:ext cx="5799960" cy="437400"/>
          </a:xfrm>
          <a:prstGeom prst="rect">
            <a:avLst/>
          </a:prstGeom>
          <a:ln w="0">
            <a:noFill/>
          </a:ln>
        </p:spPr>
      </p:pic>
      <p:pic>
        <p:nvPicPr>
          <p:cNvPr id="231" name="" descr=""/>
          <p:cNvPicPr/>
          <p:nvPr/>
        </p:nvPicPr>
        <p:blipFill>
          <a:blip r:embed="rId2"/>
          <a:stretch/>
        </p:blipFill>
        <p:spPr>
          <a:xfrm>
            <a:off x="6156360" y="3573360"/>
            <a:ext cx="1990080" cy="837720"/>
          </a:xfrm>
          <a:prstGeom prst="rect">
            <a:avLst/>
          </a:prstGeom>
          <a:ln w="0">
            <a:noFill/>
          </a:ln>
        </p:spPr>
      </p:pic>
      <p:pic>
        <p:nvPicPr>
          <p:cNvPr id="232" name="" descr=""/>
          <p:cNvPicPr/>
          <p:nvPr/>
        </p:nvPicPr>
        <p:blipFill>
          <a:blip r:embed="rId3"/>
          <a:stretch/>
        </p:blipFill>
        <p:spPr>
          <a:xfrm>
            <a:off x="1187280" y="5300640"/>
            <a:ext cx="990000" cy="837360"/>
          </a:xfrm>
          <a:prstGeom prst="rect">
            <a:avLst/>
          </a:prstGeom>
          <a:ln w="0">
            <a:noFill/>
          </a:ln>
        </p:spPr>
      </p:pic>
      <p:pic>
        <p:nvPicPr>
          <p:cNvPr id="233" name="" descr=""/>
          <p:cNvPicPr/>
          <p:nvPr/>
        </p:nvPicPr>
        <p:blipFill>
          <a:blip r:embed="rId4"/>
          <a:stretch/>
        </p:blipFill>
        <p:spPr>
          <a:xfrm>
            <a:off x="2163600" y="5297400"/>
            <a:ext cx="942480" cy="856440"/>
          </a:xfrm>
          <a:prstGeom prst="rect">
            <a:avLst/>
          </a:prstGeom>
          <a:ln w="0">
            <a:noFill/>
          </a:ln>
        </p:spPr>
      </p:pic>
      <p:pic>
        <p:nvPicPr>
          <p:cNvPr id="234" name="" descr=""/>
          <p:cNvPicPr/>
          <p:nvPr/>
        </p:nvPicPr>
        <p:blipFill>
          <a:blip r:embed="rId5"/>
          <a:stretch/>
        </p:blipFill>
        <p:spPr>
          <a:xfrm>
            <a:off x="3106800" y="5300640"/>
            <a:ext cx="704160" cy="847080"/>
          </a:xfrm>
          <a:prstGeom prst="rect">
            <a:avLst/>
          </a:prstGeom>
          <a:ln w="0">
            <a:noFill/>
          </a:ln>
        </p:spPr>
      </p:pic>
      <p:sp>
        <p:nvSpPr>
          <p:cNvPr id="235" name=""/>
          <p:cNvSpPr/>
          <p:nvPr/>
        </p:nvSpPr>
        <p:spPr>
          <a:xfrm>
            <a:off x="900000" y="1916280"/>
            <a:ext cx="4608000" cy="367560"/>
          </a:xfrm>
          <a:custGeom>
            <a:avLst/>
            <a:gdLst>
              <a:gd name="textAreaLeft" fmla="*/ 0 w 4608000"/>
              <a:gd name="textAreaRight" fmla="*/ 4608360 w 46080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ff0000"/>
                </a:solidFill>
                <a:uFillTx/>
                <a:latin typeface="Calibri"/>
                <a:ea typeface="DejaVu Sans"/>
              </a:rPr>
              <a:t>STUDENT TABLE (key = StudentID)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36" name=""/>
          <p:cNvSpPr/>
          <p:nvPr/>
        </p:nvSpPr>
        <p:spPr>
          <a:xfrm>
            <a:off x="5867280" y="3213000"/>
            <a:ext cx="4608000" cy="367560"/>
          </a:xfrm>
          <a:custGeom>
            <a:avLst/>
            <a:gdLst>
              <a:gd name="textAreaLeft" fmla="*/ 0 w 4608000"/>
              <a:gd name="textAreaRight" fmla="*/ 4608360 w 46080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ff0000"/>
                </a:solidFill>
                <a:uFillTx/>
                <a:latin typeface="Calibri"/>
                <a:ea typeface="DejaVu Sans"/>
              </a:rPr>
              <a:t>SUBJECTS TABLE (key = Subject)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37" name=""/>
          <p:cNvSpPr/>
          <p:nvPr/>
        </p:nvSpPr>
        <p:spPr>
          <a:xfrm>
            <a:off x="1187280" y="6165720"/>
            <a:ext cx="4608000" cy="367560"/>
          </a:xfrm>
          <a:custGeom>
            <a:avLst/>
            <a:gdLst>
              <a:gd name="textAreaLeft" fmla="*/ 0 w 4608000"/>
              <a:gd name="textAreaRight" fmla="*/ 4608360 w 46080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ff0000"/>
                </a:solidFill>
                <a:uFillTx/>
                <a:latin typeface="Calibri"/>
                <a:ea typeface="DejaVu Sans"/>
              </a:rPr>
              <a:t>RESULTS TABLE (key = StudentID+Subject)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38" name=""/>
          <p:cNvSpPr/>
          <p:nvPr/>
        </p:nvSpPr>
        <p:spPr>
          <a:xfrm flipH="1" flipV="1">
            <a:off x="898200" y="2707200"/>
            <a:ext cx="782640" cy="2592000"/>
          </a:xfrm>
          <a:custGeom>
            <a:avLst/>
            <a:gdLst>
              <a:gd name="textAreaLeft" fmla="*/ 360 w 782640"/>
              <a:gd name="textAreaRight" fmla="*/ 783360 w 782640"/>
              <a:gd name="textAreaTop" fmla="*/ 360 h 2592000"/>
              <a:gd name="textAreaBottom" fmla="*/ 2592720 h 25920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2320">
            <a:solidFill>
              <a:srgbClr val="ff0000"/>
            </a:solidFill>
            <a:miter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39" name=""/>
          <p:cNvSpPr/>
          <p:nvPr/>
        </p:nvSpPr>
        <p:spPr>
          <a:xfrm flipV="1">
            <a:off x="2633400" y="3989160"/>
            <a:ext cx="3522600" cy="1305000"/>
          </a:xfrm>
          <a:custGeom>
            <a:avLst/>
            <a:gdLst>
              <a:gd name="textAreaLeft" fmla="*/ 0 w 3522600"/>
              <a:gd name="textAreaRight" fmla="*/ 3522960 w 3522600"/>
              <a:gd name="textAreaTop" fmla="*/ -360 h 1305000"/>
              <a:gd name="textAreaBottom" fmla="*/ 1305000 h 13050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2320">
            <a:solidFill>
              <a:srgbClr val="ff0000"/>
            </a:solidFill>
            <a:miter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40" name=""/>
          <p:cNvSpPr/>
          <p:nvPr/>
        </p:nvSpPr>
        <p:spPr>
          <a:xfrm>
            <a:off x="971640" y="2781360"/>
            <a:ext cx="359640" cy="367560"/>
          </a:xfrm>
          <a:custGeom>
            <a:avLst/>
            <a:gdLst>
              <a:gd name="textAreaLeft" fmla="*/ 0 w 359640"/>
              <a:gd name="textAreaRight" fmla="*/ 360000 w 35964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1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41" name=""/>
          <p:cNvSpPr/>
          <p:nvPr/>
        </p:nvSpPr>
        <p:spPr>
          <a:xfrm>
            <a:off x="5796000" y="3716280"/>
            <a:ext cx="359640" cy="367560"/>
          </a:xfrm>
          <a:custGeom>
            <a:avLst/>
            <a:gdLst>
              <a:gd name="textAreaLeft" fmla="*/ 0 w 359640"/>
              <a:gd name="textAreaRight" fmla="*/ 360000 w 35964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1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42" name=""/>
          <p:cNvSpPr/>
          <p:nvPr/>
        </p:nvSpPr>
        <p:spPr>
          <a:xfrm rot="16200000">
            <a:off x="1519920" y="4793760"/>
            <a:ext cx="359640" cy="367560"/>
          </a:xfrm>
          <a:custGeom>
            <a:avLst/>
            <a:gdLst>
              <a:gd name="textAreaLeft" fmla="*/ 0 w 359640"/>
              <a:gd name="textAreaRight" fmla="*/ 360000 w 35964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8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43" name=""/>
          <p:cNvSpPr/>
          <p:nvPr/>
        </p:nvSpPr>
        <p:spPr>
          <a:xfrm rot="16200000">
            <a:off x="2816280" y="4854960"/>
            <a:ext cx="358200" cy="367560"/>
          </a:xfrm>
          <a:custGeom>
            <a:avLst/>
            <a:gdLst>
              <a:gd name="textAreaLeft" fmla="*/ 0 w 358200"/>
              <a:gd name="textAreaRight" fmla="*/ 358560 w 3582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8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44" name=""/>
          <p:cNvSpPr/>
          <p:nvPr/>
        </p:nvSpPr>
        <p:spPr>
          <a:xfrm>
            <a:off x="3995640" y="5013360"/>
            <a:ext cx="3418920" cy="1190520"/>
          </a:xfrm>
          <a:custGeom>
            <a:avLst/>
            <a:gdLst>
              <a:gd name="textAreaLeft" fmla="*/ 0 w 3418920"/>
              <a:gd name="textAreaRight" fmla="*/ 3419280 w 3418920"/>
              <a:gd name="textAreaTop" fmla="*/ 0 h 1190520"/>
              <a:gd name="textAreaBottom" fmla="*/ 1190880 h 11905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00">
              <a:alpha val="55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1" lang="en-AU" sz="24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Grade</a:t>
            </a:r>
            <a:r>
              <a:rPr b="0" lang="en-AU" sz="24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 is only dependent on the primary key (</a:t>
            </a:r>
            <a:r>
              <a:rPr b="0" i="1" lang="en-AU" sz="24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studentID</a:t>
            </a:r>
            <a:r>
              <a:rPr b="0" lang="en-AU" sz="24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 + </a:t>
            </a:r>
            <a:r>
              <a:rPr b="0" i="1" lang="en-AU" sz="24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subject</a:t>
            </a:r>
            <a:r>
              <a:rPr b="0" lang="en-AU" sz="24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)</a:t>
            </a:r>
            <a:endParaRPr b="0" lang="en-A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45" name=""/>
          <p:cNvSpPr/>
          <p:nvPr/>
        </p:nvSpPr>
        <p:spPr>
          <a:xfrm>
            <a:off x="7093080" y="5805360"/>
            <a:ext cx="791280" cy="791640"/>
          </a:xfrm>
          <a:prstGeom prst="smileyFace">
            <a:avLst>
              <a:gd name="adj" fmla="val 9282"/>
            </a:avLst>
          </a:prstGeom>
          <a:noFill/>
          <a:ln w="25560">
            <a:solidFill>
              <a:srgbClr val="e46c0a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"/>
          <p:cNvSpPr/>
          <p:nvPr/>
        </p:nvSpPr>
        <p:spPr>
          <a:xfrm>
            <a:off x="457200" y="274680"/>
            <a:ext cx="8228880" cy="1142280"/>
          </a:xfrm>
          <a:custGeom>
            <a:avLst/>
            <a:gdLst>
              <a:gd name="textAreaLeft" fmla="*/ 0 w 8228880"/>
              <a:gd name="textAreaRight" fmla="*/ 8229240 w 8228880"/>
              <a:gd name="textAreaTop" fmla="*/ 0 h 1142280"/>
              <a:gd name="textAreaBottom" fmla="*/ 1142640 h 1142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4400" strike="noStrike" u="none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uFillTx/>
                <a:latin typeface="Calibri"/>
                <a:ea typeface="Microsoft YaHei"/>
              </a:rPr>
              <a:t>A 2NF check</a:t>
            </a:r>
            <a:endParaRPr b="0" lang="en-AU" sz="4400" strike="noStrike" u="none">
              <a:ln>
                <a:solidFill>
                  <a:srgbClr val="000000"/>
                </a:solidFill>
              </a:ln>
              <a:solidFill>
                <a:srgbClr val="ffffff"/>
              </a:solidFill>
              <a:uFillTx/>
              <a:latin typeface="Arial"/>
            </a:endParaRPr>
          </a:p>
        </p:txBody>
      </p:sp>
      <p:pic>
        <p:nvPicPr>
          <p:cNvPr id="247" name="" descr=""/>
          <p:cNvPicPr/>
          <p:nvPr/>
        </p:nvPicPr>
        <p:blipFill>
          <a:blip r:embed="rId1"/>
          <a:stretch/>
        </p:blipFill>
        <p:spPr>
          <a:xfrm>
            <a:off x="324000" y="2276640"/>
            <a:ext cx="5799960" cy="437400"/>
          </a:xfrm>
          <a:prstGeom prst="rect">
            <a:avLst/>
          </a:prstGeom>
          <a:ln w="0">
            <a:noFill/>
          </a:ln>
        </p:spPr>
      </p:pic>
      <p:pic>
        <p:nvPicPr>
          <p:cNvPr id="248" name="" descr=""/>
          <p:cNvPicPr/>
          <p:nvPr/>
        </p:nvPicPr>
        <p:blipFill>
          <a:blip r:embed="rId2"/>
          <a:stretch/>
        </p:blipFill>
        <p:spPr>
          <a:xfrm>
            <a:off x="6156360" y="3573360"/>
            <a:ext cx="1990080" cy="837720"/>
          </a:xfrm>
          <a:prstGeom prst="rect">
            <a:avLst/>
          </a:prstGeom>
          <a:ln w="0">
            <a:noFill/>
          </a:ln>
        </p:spPr>
      </p:pic>
      <p:pic>
        <p:nvPicPr>
          <p:cNvPr id="249" name="" descr=""/>
          <p:cNvPicPr/>
          <p:nvPr/>
        </p:nvPicPr>
        <p:blipFill>
          <a:blip r:embed="rId3"/>
          <a:stretch/>
        </p:blipFill>
        <p:spPr>
          <a:xfrm>
            <a:off x="1187280" y="5300640"/>
            <a:ext cx="990000" cy="837360"/>
          </a:xfrm>
          <a:prstGeom prst="rect">
            <a:avLst/>
          </a:prstGeom>
          <a:ln w="0">
            <a:noFill/>
          </a:ln>
        </p:spPr>
      </p:pic>
      <p:pic>
        <p:nvPicPr>
          <p:cNvPr id="250" name="" descr=""/>
          <p:cNvPicPr/>
          <p:nvPr/>
        </p:nvPicPr>
        <p:blipFill>
          <a:blip r:embed="rId4"/>
          <a:stretch/>
        </p:blipFill>
        <p:spPr>
          <a:xfrm>
            <a:off x="2163600" y="5297400"/>
            <a:ext cx="942480" cy="856440"/>
          </a:xfrm>
          <a:prstGeom prst="rect">
            <a:avLst/>
          </a:prstGeom>
          <a:ln w="0">
            <a:noFill/>
          </a:ln>
        </p:spPr>
      </p:pic>
      <p:pic>
        <p:nvPicPr>
          <p:cNvPr id="251" name="" descr=""/>
          <p:cNvPicPr/>
          <p:nvPr/>
        </p:nvPicPr>
        <p:blipFill>
          <a:blip r:embed="rId5"/>
          <a:stretch/>
        </p:blipFill>
        <p:spPr>
          <a:xfrm>
            <a:off x="3106800" y="5300640"/>
            <a:ext cx="704160" cy="847080"/>
          </a:xfrm>
          <a:prstGeom prst="rect">
            <a:avLst/>
          </a:prstGeom>
          <a:ln w="0">
            <a:noFill/>
          </a:ln>
        </p:spPr>
      </p:pic>
      <p:sp>
        <p:nvSpPr>
          <p:cNvPr id="252" name=""/>
          <p:cNvSpPr/>
          <p:nvPr/>
        </p:nvSpPr>
        <p:spPr>
          <a:xfrm>
            <a:off x="900000" y="1916280"/>
            <a:ext cx="4608000" cy="367560"/>
          </a:xfrm>
          <a:custGeom>
            <a:avLst/>
            <a:gdLst>
              <a:gd name="textAreaLeft" fmla="*/ 0 w 4608000"/>
              <a:gd name="textAreaRight" fmla="*/ 4608360 w 46080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ff0000"/>
                </a:solidFill>
                <a:uFillTx/>
                <a:latin typeface="Calibri"/>
                <a:ea typeface="DejaVu Sans"/>
              </a:rPr>
              <a:t>STUDENT TABLE (key = StudentID)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53" name=""/>
          <p:cNvSpPr/>
          <p:nvPr/>
        </p:nvSpPr>
        <p:spPr>
          <a:xfrm>
            <a:off x="5867280" y="3213000"/>
            <a:ext cx="4608000" cy="367560"/>
          </a:xfrm>
          <a:custGeom>
            <a:avLst/>
            <a:gdLst>
              <a:gd name="textAreaLeft" fmla="*/ 0 w 4608000"/>
              <a:gd name="textAreaRight" fmla="*/ 4608360 w 46080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ff0000"/>
                </a:solidFill>
                <a:uFillTx/>
                <a:latin typeface="Calibri"/>
                <a:ea typeface="DejaVu Sans"/>
              </a:rPr>
              <a:t>SUBJECTS TABLE (key = Subject)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54" name=""/>
          <p:cNvSpPr/>
          <p:nvPr/>
        </p:nvSpPr>
        <p:spPr>
          <a:xfrm>
            <a:off x="1187280" y="6165720"/>
            <a:ext cx="4608000" cy="367560"/>
          </a:xfrm>
          <a:custGeom>
            <a:avLst/>
            <a:gdLst>
              <a:gd name="textAreaLeft" fmla="*/ 0 w 4608000"/>
              <a:gd name="textAreaRight" fmla="*/ 4608360 w 46080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ff0000"/>
                </a:solidFill>
                <a:uFillTx/>
                <a:latin typeface="Calibri"/>
                <a:ea typeface="DejaVu Sans"/>
              </a:rPr>
              <a:t>RESULTS TABLE (key = StudentID+Subject)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55" name=""/>
          <p:cNvSpPr/>
          <p:nvPr/>
        </p:nvSpPr>
        <p:spPr>
          <a:xfrm flipH="1" flipV="1">
            <a:off x="898200" y="2707200"/>
            <a:ext cx="782640" cy="2592000"/>
          </a:xfrm>
          <a:custGeom>
            <a:avLst/>
            <a:gdLst>
              <a:gd name="textAreaLeft" fmla="*/ 360 w 782640"/>
              <a:gd name="textAreaRight" fmla="*/ 783360 w 782640"/>
              <a:gd name="textAreaTop" fmla="*/ 360 h 2592000"/>
              <a:gd name="textAreaBottom" fmla="*/ 2592720 h 25920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2320">
            <a:solidFill>
              <a:srgbClr val="ff0000"/>
            </a:solidFill>
            <a:miter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56" name=""/>
          <p:cNvSpPr/>
          <p:nvPr/>
        </p:nvSpPr>
        <p:spPr>
          <a:xfrm flipV="1">
            <a:off x="2633400" y="3989160"/>
            <a:ext cx="3522600" cy="1305000"/>
          </a:xfrm>
          <a:custGeom>
            <a:avLst/>
            <a:gdLst>
              <a:gd name="textAreaLeft" fmla="*/ 0 w 3522600"/>
              <a:gd name="textAreaRight" fmla="*/ 3522960 w 3522600"/>
              <a:gd name="textAreaTop" fmla="*/ -360 h 1305000"/>
              <a:gd name="textAreaBottom" fmla="*/ 1305000 h 13050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2320">
            <a:solidFill>
              <a:srgbClr val="ff0000"/>
            </a:solidFill>
            <a:miter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57" name=""/>
          <p:cNvSpPr/>
          <p:nvPr/>
        </p:nvSpPr>
        <p:spPr>
          <a:xfrm>
            <a:off x="971640" y="2781360"/>
            <a:ext cx="359640" cy="367560"/>
          </a:xfrm>
          <a:custGeom>
            <a:avLst/>
            <a:gdLst>
              <a:gd name="textAreaLeft" fmla="*/ 0 w 359640"/>
              <a:gd name="textAreaRight" fmla="*/ 360000 w 35964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1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58" name=""/>
          <p:cNvSpPr/>
          <p:nvPr/>
        </p:nvSpPr>
        <p:spPr>
          <a:xfrm>
            <a:off x="5796000" y="3716280"/>
            <a:ext cx="359640" cy="367560"/>
          </a:xfrm>
          <a:custGeom>
            <a:avLst/>
            <a:gdLst>
              <a:gd name="textAreaLeft" fmla="*/ 0 w 359640"/>
              <a:gd name="textAreaRight" fmla="*/ 360000 w 35964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1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59" name=""/>
          <p:cNvSpPr/>
          <p:nvPr/>
        </p:nvSpPr>
        <p:spPr>
          <a:xfrm rot="16200000">
            <a:off x="1519920" y="4793760"/>
            <a:ext cx="359640" cy="367560"/>
          </a:xfrm>
          <a:custGeom>
            <a:avLst/>
            <a:gdLst>
              <a:gd name="textAreaLeft" fmla="*/ 0 w 359640"/>
              <a:gd name="textAreaRight" fmla="*/ 360000 w 35964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8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0" name=""/>
          <p:cNvSpPr/>
          <p:nvPr/>
        </p:nvSpPr>
        <p:spPr>
          <a:xfrm rot="16200000">
            <a:off x="2816280" y="4854960"/>
            <a:ext cx="358200" cy="367560"/>
          </a:xfrm>
          <a:custGeom>
            <a:avLst/>
            <a:gdLst>
              <a:gd name="textAreaLeft" fmla="*/ 0 w 358200"/>
              <a:gd name="textAreaRight" fmla="*/ 358560 w 3582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8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1" name=""/>
          <p:cNvSpPr/>
          <p:nvPr/>
        </p:nvSpPr>
        <p:spPr>
          <a:xfrm>
            <a:off x="1476360" y="2781360"/>
            <a:ext cx="3418920" cy="1559160"/>
          </a:xfrm>
          <a:custGeom>
            <a:avLst/>
            <a:gdLst>
              <a:gd name="textAreaLeft" fmla="*/ 0 w 3418920"/>
              <a:gd name="textAreaRight" fmla="*/ 3419280 w 3418920"/>
              <a:gd name="textAreaTop" fmla="*/ 0 h 1559160"/>
              <a:gd name="textAreaBottom" fmla="*/ 1559520 h 15591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00">
              <a:alpha val="55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1" lang="en-AU" sz="24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Name, Address </a:t>
            </a:r>
            <a:r>
              <a:rPr b="0" lang="en-AU" sz="24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are only dependent on the primary key</a:t>
            </a:r>
            <a:endParaRPr b="0" lang="en-A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24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(</a:t>
            </a:r>
            <a:r>
              <a:rPr b="0" i="1" lang="en-AU" sz="24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StudentID</a:t>
            </a:r>
            <a:r>
              <a:rPr b="0" lang="en-AU" sz="24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)</a:t>
            </a:r>
            <a:endParaRPr b="0" lang="en-A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2" name=""/>
          <p:cNvSpPr/>
          <p:nvPr/>
        </p:nvSpPr>
        <p:spPr>
          <a:xfrm>
            <a:off x="4067280" y="3500280"/>
            <a:ext cx="791280" cy="791640"/>
          </a:xfrm>
          <a:prstGeom prst="smileyFace">
            <a:avLst>
              <a:gd name="adj" fmla="val 9282"/>
            </a:avLst>
          </a:prstGeom>
          <a:noFill/>
          <a:ln w="25560">
            <a:solidFill>
              <a:srgbClr val="e46c0a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"/>
          <p:cNvSpPr/>
          <p:nvPr/>
        </p:nvSpPr>
        <p:spPr>
          <a:xfrm>
            <a:off x="5040360" y="5013360"/>
            <a:ext cx="4102920" cy="1142280"/>
          </a:xfrm>
          <a:custGeom>
            <a:avLst/>
            <a:gdLst>
              <a:gd name="textAreaLeft" fmla="*/ 0 w 4102920"/>
              <a:gd name="textAreaRight" fmla="*/ 4103280 w 4102920"/>
              <a:gd name="textAreaTop" fmla="*/ 0 h 1142280"/>
              <a:gd name="textAreaBottom" fmla="*/ 1142640 h 1142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5400" strike="noStrike" u="none">
                <a:solidFill>
                  <a:srgbClr val="000000"/>
                </a:solidFill>
                <a:uFillTx/>
                <a:latin typeface="Calibri"/>
                <a:ea typeface="Microsoft YaHei"/>
              </a:rPr>
              <a:t>But is it 3NF?</a:t>
            </a:r>
            <a:endParaRPr b="0" lang="en-AU" sz="5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264" name="" descr=""/>
          <p:cNvPicPr/>
          <p:nvPr/>
        </p:nvPicPr>
        <p:blipFill>
          <a:blip r:embed="rId1"/>
          <a:stretch/>
        </p:blipFill>
        <p:spPr>
          <a:xfrm>
            <a:off x="324000" y="2276640"/>
            <a:ext cx="5799960" cy="437400"/>
          </a:xfrm>
          <a:prstGeom prst="rect">
            <a:avLst/>
          </a:prstGeom>
          <a:ln w="0">
            <a:noFill/>
          </a:ln>
        </p:spPr>
      </p:pic>
      <p:pic>
        <p:nvPicPr>
          <p:cNvPr id="265" name="" descr=""/>
          <p:cNvPicPr/>
          <p:nvPr/>
        </p:nvPicPr>
        <p:blipFill>
          <a:blip r:embed="rId2"/>
          <a:stretch/>
        </p:blipFill>
        <p:spPr>
          <a:xfrm>
            <a:off x="6156360" y="3573360"/>
            <a:ext cx="1990080" cy="837720"/>
          </a:xfrm>
          <a:prstGeom prst="rect">
            <a:avLst/>
          </a:prstGeom>
          <a:ln w="0">
            <a:noFill/>
          </a:ln>
        </p:spPr>
      </p:pic>
      <p:pic>
        <p:nvPicPr>
          <p:cNvPr id="266" name="" descr=""/>
          <p:cNvPicPr/>
          <p:nvPr/>
        </p:nvPicPr>
        <p:blipFill>
          <a:blip r:embed="rId3"/>
          <a:stretch/>
        </p:blipFill>
        <p:spPr>
          <a:xfrm>
            <a:off x="1187280" y="5300640"/>
            <a:ext cx="990000" cy="837360"/>
          </a:xfrm>
          <a:prstGeom prst="rect">
            <a:avLst/>
          </a:prstGeom>
          <a:ln w="0">
            <a:noFill/>
          </a:ln>
        </p:spPr>
      </p:pic>
      <p:pic>
        <p:nvPicPr>
          <p:cNvPr id="267" name="" descr=""/>
          <p:cNvPicPr/>
          <p:nvPr/>
        </p:nvPicPr>
        <p:blipFill>
          <a:blip r:embed="rId4"/>
          <a:stretch/>
        </p:blipFill>
        <p:spPr>
          <a:xfrm>
            <a:off x="2163600" y="5297400"/>
            <a:ext cx="942480" cy="856440"/>
          </a:xfrm>
          <a:prstGeom prst="rect">
            <a:avLst/>
          </a:prstGeom>
          <a:ln w="0">
            <a:noFill/>
          </a:ln>
        </p:spPr>
      </p:pic>
      <p:pic>
        <p:nvPicPr>
          <p:cNvPr id="268" name="" descr=""/>
          <p:cNvPicPr/>
          <p:nvPr/>
        </p:nvPicPr>
        <p:blipFill>
          <a:blip r:embed="rId5"/>
          <a:stretch/>
        </p:blipFill>
        <p:spPr>
          <a:xfrm>
            <a:off x="3106800" y="5300640"/>
            <a:ext cx="704160" cy="847080"/>
          </a:xfrm>
          <a:prstGeom prst="rect">
            <a:avLst/>
          </a:prstGeom>
          <a:ln w="0">
            <a:noFill/>
          </a:ln>
        </p:spPr>
      </p:pic>
      <p:sp>
        <p:nvSpPr>
          <p:cNvPr id="269" name=""/>
          <p:cNvSpPr/>
          <p:nvPr/>
        </p:nvSpPr>
        <p:spPr>
          <a:xfrm>
            <a:off x="900000" y="1916280"/>
            <a:ext cx="4608000" cy="367560"/>
          </a:xfrm>
          <a:custGeom>
            <a:avLst/>
            <a:gdLst>
              <a:gd name="textAreaLeft" fmla="*/ 0 w 4608000"/>
              <a:gd name="textAreaRight" fmla="*/ 4608360 w 46080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ff0000"/>
                </a:solidFill>
                <a:uFillTx/>
                <a:latin typeface="Calibri"/>
                <a:ea typeface="DejaVu Sans"/>
              </a:rPr>
              <a:t>STUDENT TABLE (key = StudentID)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70" name=""/>
          <p:cNvSpPr/>
          <p:nvPr/>
        </p:nvSpPr>
        <p:spPr>
          <a:xfrm>
            <a:off x="5867280" y="3213000"/>
            <a:ext cx="4608000" cy="367560"/>
          </a:xfrm>
          <a:custGeom>
            <a:avLst/>
            <a:gdLst>
              <a:gd name="textAreaLeft" fmla="*/ 0 w 4608000"/>
              <a:gd name="textAreaRight" fmla="*/ 4608360 w 46080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ff0000"/>
                </a:solidFill>
                <a:uFillTx/>
                <a:latin typeface="Calibri"/>
                <a:ea typeface="DejaVu Sans"/>
              </a:rPr>
              <a:t>SUBJECTS TABLE (key = Subject)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71" name=""/>
          <p:cNvSpPr/>
          <p:nvPr/>
        </p:nvSpPr>
        <p:spPr>
          <a:xfrm>
            <a:off x="1187280" y="6165720"/>
            <a:ext cx="4608000" cy="367560"/>
          </a:xfrm>
          <a:custGeom>
            <a:avLst/>
            <a:gdLst>
              <a:gd name="textAreaLeft" fmla="*/ 0 w 4608000"/>
              <a:gd name="textAreaRight" fmla="*/ 4608360 w 46080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ff0000"/>
                </a:solidFill>
                <a:uFillTx/>
                <a:latin typeface="Calibri"/>
                <a:ea typeface="DejaVu Sans"/>
              </a:rPr>
              <a:t>RESULTS TABLE (key = StudentID+Subject)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72" name=""/>
          <p:cNvSpPr/>
          <p:nvPr/>
        </p:nvSpPr>
        <p:spPr>
          <a:xfrm flipH="1" flipV="1">
            <a:off x="898200" y="2707200"/>
            <a:ext cx="782640" cy="2592000"/>
          </a:xfrm>
          <a:custGeom>
            <a:avLst/>
            <a:gdLst>
              <a:gd name="textAreaLeft" fmla="*/ 360 w 782640"/>
              <a:gd name="textAreaRight" fmla="*/ 783360 w 782640"/>
              <a:gd name="textAreaTop" fmla="*/ 360 h 2592000"/>
              <a:gd name="textAreaBottom" fmla="*/ 2592720 h 25920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2320">
            <a:solidFill>
              <a:srgbClr val="ff0000"/>
            </a:solidFill>
            <a:miter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73" name=""/>
          <p:cNvSpPr/>
          <p:nvPr/>
        </p:nvSpPr>
        <p:spPr>
          <a:xfrm flipV="1">
            <a:off x="2633400" y="3989160"/>
            <a:ext cx="3522600" cy="1305000"/>
          </a:xfrm>
          <a:custGeom>
            <a:avLst/>
            <a:gdLst>
              <a:gd name="textAreaLeft" fmla="*/ 0 w 3522600"/>
              <a:gd name="textAreaRight" fmla="*/ 3522960 w 3522600"/>
              <a:gd name="textAreaTop" fmla="*/ -360 h 1305000"/>
              <a:gd name="textAreaBottom" fmla="*/ 1305000 h 13050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2320">
            <a:solidFill>
              <a:srgbClr val="ff0000"/>
            </a:solidFill>
            <a:miter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74" name=""/>
          <p:cNvSpPr/>
          <p:nvPr/>
        </p:nvSpPr>
        <p:spPr>
          <a:xfrm>
            <a:off x="971640" y="2781360"/>
            <a:ext cx="359640" cy="367560"/>
          </a:xfrm>
          <a:custGeom>
            <a:avLst/>
            <a:gdLst>
              <a:gd name="textAreaLeft" fmla="*/ 0 w 359640"/>
              <a:gd name="textAreaRight" fmla="*/ 360000 w 35964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1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75" name=""/>
          <p:cNvSpPr/>
          <p:nvPr/>
        </p:nvSpPr>
        <p:spPr>
          <a:xfrm>
            <a:off x="5796000" y="3716280"/>
            <a:ext cx="359640" cy="367560"/>
          </a:xfrm>
          <a:custGeom>
            <a:avLst/>
            <a:gdLst>
              <a:gd name="textAreaLeft" fmla="*/ 0 w 359640"/>
              <a:gd name="textAreaRight" fmla="*/ 360000 w 35964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1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76" name=""/>
          <p:cNvSpPr/>
          <p:nvPr/>
        </p:nvSpPr>
        <p:spPr>
          <a:xfrm rot="16200000">
            <a:off x="1519920" y="4793760"/>
            <a:ext cx="359640" cy="367560"/>
          </a:xfrm>
          <a:custGeom>
            <a:avLst/>
            <a:gdLst>
              <a:gd name="textAreaLeft" fmla="*/ 0 w 359640"/>
              <a:gd name="textAreaRight" fmla="*/ 360000 w 35964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8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77" name=""/>
          <p:cNvSpPr/>
          <p:nvPr/>
        </p:nvSpPr>
        <p:spPr>
          <a:xfrm rot="16200000">
            <a:off x="2816280" y="4854960"/>
            <a:ext cx="358200" cy="367560"/>
          </a:xfrm>
          <a:custGeom>
            <a:avLst/>
            <a:gdLst>
              <a:gd name="textAreaLeft" fmla="*/ 0 w 358200"/>
              <a:gd name="textAreaRight" fmla="*/ 358560 w 3582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8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78" name=""/>
          <p:cNvSpPr/>
          <p:nvPr/>
        </p:nvSpPr>
        <p:spPr>
          <a:xfrm>
            <a:off x="1476360" y="2781360"/>
            <a:ext cx="3418920" cy="1739160"/>
          </a:xfrm>
          <a:custGeom>
            <a:avLst/>
            <a:gdLst>
              <a:gd name="textAreaLeft" fmla="*/ 0 w 3418920"/>
              <a:gd name="textAreaRight" fmla="*/ 3419280 w 3418920"/>
              <a:gd name="textAreaTop" fmla="*/ 0 h 1739160"/>
              <a:gd name="textAreaBottom" fmla="*/ 1739520 h 17391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b050">
              <a:alpha val="55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1" lang="en-AU" sz="54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So it is 2NF!</a:t>
            </a:r>
            <a:endParaRPr b="0" lang="en-AU" sz="5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"/>
          <p:cNvSpPr/>
          <p:nvPr/>
        </p:nvSpPr>
        <p:spPr>
          <a:xfrm>
            <a:off x="457200" y="274680"/>
            <a:ext cx="8228880" cy="1142280"/>
          </a:xfrm>
          <a:custGeom>
            <a:avLst/>
            <a:gdLst>
              <a:gd name="textAreaLeft" fmla="*/ 0 w 8228880"/>
              <a:gd name="textAreaRight" fmla="*/ 8229240 w 8228880"/>
              <a:gd name="textAreaTop" fmla="*/ 0 h 1142280"/>
              <a:gd name="textAreaBottom" fmla="*/ 1142640 h 1142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4400" strike="noStrike" u="none">
                <a:solidFill>
                  <a:srgbClr val="000000"/>
                </a:solidFill>
                <a:uFillTx/>
                <a:latin typeface="Calibri"/>
                <a:ea typeface="Microsoft YaHei"/>
              </a:rPr>
              <a:t>A 3NF check</a:t>
            </a:r>
            <a:endParaRPr b="0" lang="en-A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280" name="" descr=""/>
          <p:cNvPicPr/>
          <p:nvPr/>
        </p:nvPicPr>
        <p:blipFill>
          <a:blip r:embed="rId1"/>
          <a:stretch/>
        </p:blipFill>
        <p:spPr>
          <a:xfrm>
            <a:off x="324000" y="2276640"/>
            <a:ext cx="5799960" cy="437400"/>
          </a:xfrm>
          <a:prstGeom prst="rect">
            <a:avLst/>
          </a:prstGeom>
          <a:ln w="0">
            <a:noFill/>
          </a:ln>
        </p:spPr>
      </p:pic>
      <p:pic>
        <p:nvPicPr>
          <p:cNvPr id="281" name="" descr=""/>
          <p:cNvPicPr/>
          <p:nvPr/>
        </p:nvPicPr>
        <p:blipFill>
          <a:blip r:embed="rId2"/>
          <a:stretch/>
        </p:blipFill>
        <p:spPr>
          <a:xfrm>
            <a:off x="6156360" y="3573360"/>
            <a:ext cx="1990080" cy="837720"/>
          </a:xfrm>
          <a:prstGeom prst="rect">
            <a:avLst/>
          </a:prstGeom>
          <a:ln w="0">
            <a:noFill/>
          </a:ln>
        </p:spPr>
      </p:pic>
      <p:pic>
        <p:nvPicPr>
          <p:cNvPr id="282" name="" descr=""/>
          <p:cNvPicPr/>
          <p:nvPr/>
        </p:nvPicPr>
        <p:blipFill>
          <a:blip r:embed="rId3"/>
          <a:stretch/>
        </p:blipFill>
        <p:spPr>
          <a:xfrm>
            <a:off x="1187280" y="5300640"/>
            <a:ext cx="990000" cy="837360"/>
          </a:xfrm>
          <a:prstGeom prst="rect">
            <a:avLst/>
          </a:prstGeom>
          <a:ln w="0">
            <a:noFill/>
          </a:ln>
        </p:spPr>
      </p:pic>
      <p:pic>
        <p:nvPicPr>
          <p:cNvPr id="283" name="" descr=""/>
          <p:cNvPicPr/>
          <p:nvPr/>
        </p:nvPicPr>
        <p:blipFill>
          <a:blip r:embed="rId4"/>
          <a:stretch/>
        </p:blipFill>
        <p:spPr>
          <a:xfrm>
            <a:off x="2163600" y="5297400"/>
            <a:ext cx="942480" cy="856440"/>
          </a:xfrm>
          <a:prstGeom prst="rect">
            <a:avLst/>
          </a:prstGeom>
          <a:ln w="0">
            <a:noFill/>
          </a:ln>
        </p:spPr>
      </p:pic>
      <p:pic>
        <p:nvPicPr>
          <p:cNvPr id="284" name="" descr=""/>
          <p:cNvPicPr/>
          <p:nvPr/>
        </p:nvPicPr>
        <p:blipFill>
          <a:blip r:embed="rId5"/>
          <a:stretch/>
        </p:blipFill>
        <p:spPr>
          <a:xfrm>
            <a:off x="3106800" y="5300640"/>
            <a:ext cx="704160" cy="847080"/>
          </a:xfrm>
          <a:prstGeom prst="rect">
            <a:avLst/>
          </a:prstGeom>
          <a:ln w="0">
            <a:noFill/>
          </a:ln>
        </p:spPr>
      </p:pic>
      <p:sp>
        <p:nvSpPr>
          <p:cNvPr id="285" name=""/>
          <p:cNvSpPr/>
          <p:nvPr/>
        </p:nvSpPr>
        <p:spPr>
          <a:xfrm>
            <a:off x="900000" y="1916280"/>
            <a:ext cx="4608000" cy="367560"/>
          </a:xfrm>
          <a:custGeom>
            <a:avLst/>
            <a:gdLst>
              <a:gd name="textAreaLeft" fmla="*/ 0 w 4608000"/>
              <a:gd name="textAreaRight" fmla="*/ 4608360 w 46080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ff0000"/>
                </a:solidFill>
                <a:uFillTx/>
                <a:latin typeface="Calibri"/>
                <a:ea typeface="DejaVu Sans"/>
              </a:rPr>
              <a:t>STUDENT TABLE (key = StudentID)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86" name=""/>
          <p:cNvSpPr/>
          <p:nvPr/>
        </p:nvSpPr>
        <p:spPr>
          <a:xfrm>
            <a:off x="5867280" y="3213000"/>
            <a:ext cx="4608000" cy="367560"/>
          </a:xfrm>
          <a:custGeom>
            <a:avLst/>
            <a:gdLst>
              <a:gd name="textAreaLeft" fmla="*/ 0 w 4608000"/>
              <a:gd name="textAreaRight" fmla="*/ 4608360 w 46080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ff0000"/>
                </a:solidFill>
                <a:uFillTx/>
                <a:latin typeface="Calibri"/>
                <a:ea typeface="DejaVu Sans"/>
              </a:rPr>
              <a:t>SUBJECTS TABLE (key = Subject)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87" name=""/>
          <p:cNvSpPr/>
          <p:nvPr/>
        </p:nvSpPr>
        <p:spPr>
          <a:xfrm>
            <a:off x="1187280" y="6165720"/>
            <a:ext cx="4608000" cy="367560"/>
          </a:xfrm>
          <a:custGeom>
            <a:avLst/>
            <a:gdLst>
              <a:gd name="textAreaLeft" fmla="*/ 0 w 4608000"/>
              <a:gd name="textAreaRight" fmla="*/ 4608360 w 46080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ff0000"/>
                </a:solidFill>
                <a:uFillTx/>
                <a:latin typeface="Calibri"/>
                <a:ea typeface="DejaVu Sans"/>
              </a:rPr>
              <a:t>RESULTS TABLE (key = StudentID+Subject)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88" name=""/>
          <p:cNvSpPr/>
          <p:nvPr/>
        </p:nvSpPr>
        <p:spPr>
          <a:xfrm flipH="1" flipV="1">
            <a:off x="898200" y="2707200"/>
            <a:ext cx="782640" cy="2592000"/>
          </a:xfrm>
          <a:custGeom>
            <a:avLst/>
            <a:gdLst>
              <a:gd name="textAreaLeft" fmla="*/ 360 w 782640"/>
              <a:gd name="textAreaRight" fmla="*/ 783360 w 782640"/>
              <a:gd name="textAreaTop" fmla="*/ 360 h 2592000"/>
              <a:gd name="textAreaBottom" fmla="*/ 2592720 h 25920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2320">
            <a:solidFill>
              <a:srgbClr val="ff0000"/>
            </a:solidFill>
            <a:miter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89" name=""/>
          <p:cNvSpPr/>
          <p:nvPr/>
        </p:nvSpPr>
        <p:spPr>
          <a:xfrm flipV="1">
            <a:off x="2633400" y="3989160"/>
            <a:ext cx="3522600" cy="1305000"/>
          </a:xfrm>
          <a:custGeom>
            <a:avLst/>
            <a:gdLst>
              <a:gd name="textAreaLeft" fmla="*/ 0 w 3522600"/>
              <a:gd name="textAreaRight" fmla="*/ 3522960 w 3522600"/>
              <a:gd name="textAreaTop" fmla="*/ -360 h 1305000"/>
              <a:gd name="textAreaBottom" fmla="*/ 1305000 h 13050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2320">
            <a:solidFill>
              <a:srgbClr val="ff0000"/>
            </a:solidFill>
            <a:miter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90" name=""/>
          <p:cNvSpPr/>
          <p:nvPr/>
        </p:nvSpPr>
        <p:spPr>
          <a:xfrm>
            <a:off x="971640" y="2781360"/>
            <a:ext cx="359640" cy="367560"/>
          </a:xfrm>
          <a:custGeom>
            <a:avLst/>
            <a:gdLst>
              <a:gd name="textAreaLeft" fmla="*/ 0 w 359640"/>
              <a:gd name="textAreaRight" fmla="*/ 360000 w 35964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1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91" name=""/>
          <p:cNvSpPr/>
          <p:nvPr/>
        </p:nvSpPr>
        <p:spPr>
          <a:xfrm>
            <a:off x="5796000" y="3716280"/>
            <a:ext cx="359640" cy="367560"/>
          </a:xfrm>
          <a:custGeom>
            <a:avLst/>
            <a:gdLst>
              <a:gd name="textAreaLeft" fmla="*/ 0 w 359640"/>
              <a:gd name="textAreaRight" fmla="*/ 360000 w 35964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1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92" name=""/>
          <p:cNvSpPr/>
          <p:nvPr/>
        </p:nvSpPr>
        <p:spPr>
          <a:xfrm rot="16200000">
            <a:off x="1519920" y="4793760"/>
            <a:ext cx="359640" cy="367560"/>
          </a:xfrm>
          <a:custGeom>
            <a:avLst/>
            <a:gdLst>
              <a:gd name="textAreaLeft" fmla="*/ 0 w 359640"/>
              <a:gd name="textAreaRight" fmla="*/ 360000 w 35964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8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93" name=""/>
          <p:cNvSpPr/>
          <p:nvPr/>
        </p:nvSpPr>
        <p:spPr>
          <a:xfrm rot="16200000">
            <a:off x="2816280" y="4854960"/>
            <a:ext cx="358200" cy="367560"/>
          </a:xfrm>
          <a:custGeom>
            <a:avLst/>
            <a:gdLst>
              <a:gd name="textAreaLeft" fmla="*/ 0 w 358200"/>
              <a:gd name="textAreaRight" fmla="*/ 358560 w 3582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8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94" name=""/>
          <p:cNvSpPr/>
          <p:nvPr/>
        </p:nvSpPr>
        <p:spPr>
          <a:xfrm>
            <a:off x="1476360" y="2781360"/>
            <a:ext cx="3418920" cy="1863720"/>
          </a:xfrm>
          <a:custGeom>
            <a:avLst/>
            <a:gdLst>
              <a:gd name="textAreaLeft" fmla="*/ 0 w 3418920"/>
              <a:gd name="textAreaRight" fmla="*/ 3419280 w 3418920"/>
              <a:gd name="textAreaTop" fmla="*/ 0 h 1863720"/>
              <a:gd name="textAreaBottom" fmla="*/ 1864080 h 18637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00">
              <a:alpha val="55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1" lang="en-AU" sz="72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Oh oh</a:t>
            </a:r>
            <a:r>
              <a:rPr b="1" lang="en-AU" sz="80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…</a:t>
            </a:r>
            <a:endParaRPr b="0" lang="en-AU" sz="8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1" lang="en-AU" sz="36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What?</a:t>
            </a:r>
            <a:endParaRPr b="0" lang="en-AU" sz="3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"/>
          <p:cNvSpPr/>
          <p:nvPr/>
        </p:nvSpPr>
        <p:spPr>
          <a:xfrm>
            <a:off x="457200" y="274680"/>
            <a:ext cx="8228880" cy="1142280"/>
          </a:xfrm>
          <a:custGeom>
            <a:avLst/>
            <a:gdLst>
              <a:gd name="textAreaLeft" fmla="*/ 0 w 8228880"/>
              <a:gd name="textAreaRight" fmla="*/ 8229240 w 8228880"/>
              <a:gd name="textAreaTop" fmla="*/ 0 h 1142280"/>
              <a:gd name="textAreaBottom" fmla="*/ 1142640 h 1142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4400" strike="noStrike" u="none">
                <a:solidFill>
                  <a:srgbClr val="000000"/>
                </a:solidFill>
                <a:uFillTx/>
                <a:latin typeface="Calibri"/>
                <a:ea typeface="Microsoft YaHei"/>
              </a:rPr>
              <a:t>A 3NF check</a:t>
            </a:r>
            <a:endParaRPr b="0" lang="en-A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296" name="" descr=""/>
          <p:cNvPicPr/>
          <p:nvPr/>
        </p:nvPicPr>
        <p:blipFill>
          <a:blip r:embed="rId1"/>
          <a:stretch/>
        </p:blipFill>
        <p:spPr>
          <a:xfrm>
            <a:off x="324000" y="2276640"/>
            <a:ext cx="5799960" cy="437400"/>
          </a:xfrm>
          <a:prstGeom prst="rect">
            <a:avLst/>
          </a:prstGeom>
          <a:ln w="0">
            <a:noFill/>
          </a:ln>
        </p:spPr>
      </p:pic>
      <p:pic>
        <p:nvPicPr>
          <p:cNvPr id="297" name="" descr=""/>
          <p:cNvPicPr/>
          <p:nvPr/>
        </p:nvPicPr>
        <p:blipFill>
          <a:blip r:embed="rId2"/>
          <a:stretch/>
        </p:blipFill>
        <p:spPr>
          <a:xfrm>
            <a:off x="6156360" y="3573360"/>
            <a:ext cx="1990080" cy="837720"/>
          </a:xfrm>
          <a:prstGeom prst="rect">
            <a:avLst/>
          </a:prstGeom>
          <a:ln w="0">
            <a:noFill/>
          </a:ln>
        </p:spPr>
      </p:pic>
      <p:pic>
        <p:nvPicPr>
          <p:cNvPr id="298" name="" descr=""/>
          <p:cNvPicPr/>
          <p:nvPr/>
        </p:nvPicPr>
        <p:blipFill>
          <a:blip r:embed="rId3"/>
          <a:stretch/>
        </p:blipFill>
        <p:spPr>
          <a:xfrm>
            <a:off x="1187280" y="5300640"/>
            <a:ext cx="990000" cy="837360"/>
          </a:xfrm>
          <a:prstGeom prst="rect">
            <a:avLst/>
          </a:prstGeom>
          <a:ln w="0">
            <a:noFill/>
          </a:ln>
        </p:spPr>
      </p:pic>
      <p:pic>
        <p:nvPicPr>
          <p:cNvPr id="299" name="" descr=""/>
          <p:cNvPicPr/>
          <p:nvPr/>
        </p:nvPicPr>
        <p:blipFill>
          <a:blip r:embed="rId4"/>
          <a:stretch/>
        </p:blipFill>
        <p:spPr>
          <a:xfrm>
            <a:off x="2163600" y="5297400"/>
            <a:ext cx="942480" cy="856440"/>
          </a:xfrm>
          <a:prstGeom prst="rect">
            <a:avLst/>
          </a:prstGeom>
          <a:ln w="0">
            <a:noFill/>
          </a:ln>
        </p:spPr>
      </p:pic>
      <p:pic>
        <p:nvPicPr>
          <p:cNvPr id="300" name="" descr=""/>
          <p:cNvPicPr/>
          <p:nvPr/>
        </p:nvPicPr>
        <p:blipFill>
          <a:blip r:embed="rId5"/>
          <a:stretch/>
        </p:blipFill>
        <p:spPr>
          <a:xfrm>
            <a:off x="3106800" y="5300640"/>
            <a:ext cx="704160" cy="847080"/>
          </a:xfrm>
          <a:prstGeom prst="rect">
            <a:avLst/>
          </a:prstGeom>
          <a:ln w="0">
            <a:noFill/>
          </a:ln>
        </p:spPr>
      </p:pic>
      <p:sp>
        <p:nvSpPr>
          <p:cNvPr id="301" name=""/>
          <p:cNvSpPr/>
          <p:nvPr/>
        </p:nvSpPr>
        <p:spPr>
          <a:xfrm>
            <a:off x="900000" y="1916280"/>
            <a:ext cx="4608000" cy="367560"/>
          </a:xfrm>
          <a:custGeom>
            <a:avLst/>
            <a:gdLst>
              <a:gd name="textAreaLeft" fmla="*/ 0 w 4608000"/>
              <a:gd name="textAreaRight" fmla="*/ 4608360 w 46080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ff0000"/>
                </a:solidFill>
                <a:uFillTx/>
                <a:latin typeface="Calibri"/>
                <a:ea typeface="DejaVu Sans"/>
              </a:rPr>
              <a:t>STUDENT TABLE (key = StudentID)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02" name=""/>
          <p:cNvSpPr/>
          <p:nvPr/>
        </p:nvSpPr>
        <p:spPr>
          <a:xfrm>
            <a:off x="5867280" y="3213000"/>
            <a:ext cx="4608000" cy="367560"/>
          </a:xfrm>
          <a:custGeom>
            <a:avLst/>
            <a:gdLst>
              <a:gd name="textAreaLeft" fmla="*/ 0 w 4608000"/>
              <a:gd name="textAreaRight" fmla="*/ 4608360 w 46080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ff0000"/>
                </a:solidFill>
                <a:uFillTx/>
                <a:latin typeface="Calibri"/>
                <a:ea typeface="DejaVu Sans"/>
              </a:rPr>
              <a:t>SUBJECTS TABLE (key = Subject)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03" name=""/>
          <p:cNvSpPr/>
          <p:nvPr/>
        </p:nvSpPr>
        <p:spPr>
          <a:xfrm>
            <a:off x="1187280" y="6165720"/>
            <a:ext cx="4608000" cy="367560"/>
          </a:xfrm>
          <a:custGeom>
            <a:avLst/>
            <a:gdLst>
              <a:gd name="textAreaLeft" fmla="*/ 0 w 4608000"/>
              <a:gd name="textAreaRight" fmla="*/ 4608360 w 46080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ff0000"/>
                </a:solidFill>
                <a:uFillTx/>
                <a:latin typeface="Calibri"/>
                <a:ea typeface="DejaVu Sans"/>
              </a:rPr>
              <a:t>RESULTS TABLE (key = StudentID+Subject)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04" name=""/>
          <p:cNvSpPr/>
          <p:nvPr/>
        </p:nvSpPr>
        <p:spPr>
          <a:xfrm flipH="1" flipV="1">
            <a:off x="898200" y="2707200"/>
            <a:ext cx="782640" cy="2592000"/>
          </a:xfrm>
          <a:custGeom>
            <a:avLst/>
            <a:gdLst>
              <a:gd name="textAreaLeft" fmla="*/ 360 w 782640"/>
              <a:gd name="textAreaRight" fmla="*/ 783360 w 782640"/>
              <a:gd name="textAreaTop" fmla="*/ 360 h 2592000"/>
              <a:gd name="textAreaBottom" fmla="*/ 2592720 h 25920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2320">
            <a:solidFill>
              <a:srgbClr val="ff0000"/>
            </a:solidFill>
            <a:miter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05" name=""/>
          <p:cNvSpPr/>
          <p:nvPr/>
        </p:nvSpPr>
        <p:spPr>
          <a:xfrm flipV="1">
            <a:off x="2633400" y="3989160"/>
            <a:ext cx="3522600" cy="1305000"/>
          </a:xfrm>
          <a:custGeom>
            <a:avLst/>
            <a:gdLst>
              <a:gd name="textAreaLeft" fmla="*/ 0 w 3522600"/>
              <a:gd name="textAreaRight" fmla="*/ 3522960 w 3522600"/>
              <a:gd name="textAreaTop" fmla="*/ -360 h 1305000"/>
              <a:gd name="textAreaBottom" fmla="*/ 1305000 h 13050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2320">
            <a:solidFill>
              <a:srgbClr val="ff0000"/>
            </a:solidFill>
            <a:miter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06" name=""/>
          <p:cNvSpPr/>
          <p:nvPr/>
        </p:nvSpPr>
        <p:spPr>
          <a:xfrm>
            <a:off x="971640" y="2781360"/>
            <a:ext cx="359640" cy="367560"/>
          </a:xfrm>
          <a:custGeom>
            <a:avLst/>
            <a:gdLst>
              <a:gd name="textAreaLeft" fmla="*/ 0 w 359640"/>
              <a:gd name="textAreaRight" fmla="*/ 360000 w 35964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1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07" name=""/>
          <p:cNvSpPr/>
          <p:nvPr/>
        </p:nvSpPr>
        <p:spPr>
          <a:xfrm>
            <a:off x="5796000" y="3716280"/>
            <a:ext cx="359640" cy="367560"/>
          </a:xfrm>
          <a:custGeom>
            <a:avLst/>
            <a:gdLst>
              <a:gd name="textAreaLeft" fmla="*/ 0 w 359640"/>
              <a:gd name="textAreaRight" fmla="*/ 360000 w 35964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1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08" name=""/>
          <p:cNvSpPr/>
          <p:nvPr/>
        </p:nvSpPr>
        <p:spPr>
          <a:xfrm rot="16200000">
            <a:off x="1519920" y="4793760"/>
            <a:ext cx="359640" cy="367560"/>
          </a:xfrm>
          <a:custGeom>
            <a:avLst/>
            <a:gdLst>
              <a:gd name="textAreaLeft" fmla="*/ 0 w 359640"/>
              <a:gd name="textAreaRight" fmla="*/ 360000 w 35964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8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09" name=""/>
          <p:cNvSpPr/>
          <p:nvPr/>
        </p:nvSpPr>
        <p:spPr>
          <a:xfrm rot="16200000">
            <a:off x="2816280" y="4854960"/>
            <a:ext cx="358200" cy="367560"/>
          </a:xfrm>
          <a:custGeom>
            <a:avLst/>
            <a:gdLst>
              <a:gd name="textAreaLeft" fmla="*/ 0 w 358200"/>
              <a:gd name="textAreaRight" fmla="*/ 358560 w 3582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8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10" name=""/>
          <p:cNvSpPr/>
          <p:nvPr/>
        </p:nvSpPr>
        <p:spPr>
          <a:xfrm>
            <a:off x="1476360" y="2781360"/>
            <a:ext cx="3418920" cy="2044440"/>
          </a:xfrm>
          <a:custGeom>
            <a:avLst/>
            <a:gdLst>
              <a:gd name="textAreaLeft" fmla="*/ 0 w 3418920"/>
              <a:gd name="textAreaRight" fmla="*/ 3419280 w 3418920"/>
              <a:gd name="textAreaTop" fmla="*/ 0 h 2044440"/>
              <a:gd name="textAreaBottom" fmla="*/ 2044800 h 204444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00">
              <a:alpha val="55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1" lang="en-AU" sz="32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HouseName</a:t>
            </a:r>
            <a:r>
              <a:rPr b="0" lang="en-AU" sz="32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 is dependent on both </a:t>
            </a:r>
            <a:r>
              <a:rPr b="1" i="1" lang="en-AU" sz="32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StudentID</a:t>
            </a:r>
            <a:r>
              <a:rPr b="1" lang="en-AU" sz="32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 + </a:t>
            </a:r>
            <a:r>
              <a:rPr b="1" i="1" lang="en-AU" sz="32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HouseColour</a:t>
            </a: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"/>
          <p:cNvSpPr/>
          <p:nvPr/>
        </p:nvSpPr>
        <p:spPr>
          <a:xfrm>
            <a:off x="457200" y="274680"/>
            <a:ext cx="8228880" cy="1142280"/>
          </a:xfrm>
          <a:custGeom>
            <a:avLst/>
            <a:gdLst>
              <a:gd name="textAreaLeft" fmla="*/ 0 w 8228880"/>
              <a:gd name="textAreaRight" fmla="*/ 8229240 w 8228880"/>
              <a:gd name="textAreaTop" fmla="*/ 0 h 1142280"/>
              <a:gd name="textAreaBottom" fmla="*/ 1142640 h 1142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4400" strike="noStrike" u="none">
                <a:solidFill>
                  <a:srgbClr val="000000"/>
                </a:solidFill>
                <a:uFillTx/>
                <a:latin typeface="Calibri"/>
                <a:ea typeface="Microsoft YaHei"/>
              </a:rPr>
              <a:t>A 3NF check</a:t>
            </a:r>
            <a:endParaRPr b="0" lang="en-A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312" name="" descr=""/>
          <p:cNvPicPr/>
          <p:nvPr/>
        </p:nvPicPr>
        <p:blipFill>
          <a:blip r:embed="rId1"/>
          <a:stretch/>
        </p:blipFill>
        <p:spPr>
          <a:xfrm>
            <a:off x="324000" y="2276640"/>
            <a:ext cx="5799960" cy="437400"/>
          </a:xfrm>
          <a:prstGeom prst="rect">
            <a:avLst/>
          </a:prstGeom>
          <a:ln w="0">
            <a:noFill/>
          </a:ln>
        </p:spPr>
      </p:pic>
      <p:pic>
        <p:nvPicPr>
          <p:cNvPr id="313" name="" descr=""/>
          <p:cNvPicPr/>
          <p:nvPr/>
        </p:nvPicPr>
        <p:blipFill>
          <a:blip r:embed="rId2"/>
          <a:stretch/>
        </p:blipFill>
        <p:spPr>
          <a:xfrm>
            <a:off x="6156360" y="3573360"/>
            <a:ext cx="1990080" cy="837720"/>
          </a:xfrm>
          <a:prstGeom prst="rect">
            <a:avLst/>
          </a:prstGeom>
          <a:ln w="0">
            <a:noFill/>
          </a:ln>
        </p:spPr>
      </p:pic>
      <p:pic>
        <p:nvPicPr>
          <p:cNvPr id="314" name="" descr=""/>
          <p:cNvPicPr/>
          <p:nvPr/>
        </p:nvPicPr>
        <p:blipFill>
          <a:blip r:embed="rId3"/>
          <a:stretch/>
        </p:blipFill>
        <p:spPr>
          <a:xfrm>
            <a:off x="1187280" y="5300640"/>
            <a:ext cx="990000" cy="837360"/>
          </a:xfrm>
          <a:prstGeom prst="rect">
            <a:avLst/>
          </a:prstGeom>
          <a:ln w="0">
            <a:noFill/>
          </a:ln>
        </p:spPr>
      </p:pic>
      <p:pic>
        <p:nvPicPr>
          <p:cNvPr id="315" name="" descr=""/>
          <p:cNvPicPr/>
          <p:nvPr/>
        </p:nvPicPr>
        <p:blipFill>
          <a:blip r:embed="rId4"/>
          <a:stretch/>
        </p:blipFill>
        <p:spPr>
          <a:xfrm>
            <a:off x="2163600" y="5297400"/>
            <a:ext cx="942480" cy="856440"/>
          </a:xfrm>
          <a:prstGeom prst="rect">
            <a:avLst/>
          </a:prstGeom>
          <a:ln w="0">
            <a:noFill/>
          </a:ln>
        </p:spPr>
      </p:pic>
      <p:pic>
        <p:nvPicPr>
          <p:cNvPr id="316" name="" descr=""/>
          <p:cNvPicPr/>
          <p:nvPr/>
        </p:nvPicPr>
        <p:blipFill>
          <a:blip r:embed="rId5"/>
          <a:stretch/>
        </p:blipFill>
        <p:spPr>
          <a:xfrm>
            <a:off x="3106800" y="5300640"/>
            <a:ext cx="704160" cy="847080"/>
          </a:xfrm>
          <a:prstGeom prst="rect">
            <a:avLst/>
          </a:prstGeom>
          <a:ln w="0">
            <a:noFill/>
          </a:ln>
        </p:spPr>
      </p:pic>
      <p:sp>
        <p:nvSpPr>
          <p:cNvPr id="317" name=""/>
          <p:cNvSpPr/>
          <p:nvPr/>
        </p:nvSpPr>
        <p:spPr>
          <a:xfrm>
            <a:off x="900000" y="1916280"/>
            <a:ext cx="4608000" cy="367560"/>
          </a:xfrm>
          <a:custGeom>
            <a:avLst/>
            <a:gdLst>
              <a:gd name="textAreaLeft" fmla="*/ 0 w 4608000"/>
              <a:gd name="textAreaRight" fmla="*/ 4608360 w 46080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ff0000"/>
                </a:solidFill>
                <a:uFillTx/>
                <a:latin typeface="Calibri"/>
                <a:ea typeface="DejaVu Sans"/>
              </a:rPr>
              <a:t>STUDENT TABLE (key = StudentID)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18" name=""/>
          <p:cNvSpPr/>
          <p:nvPr/>
        </p:nvSpPr>
        <p:spPr>
          <a:xfrm>
            <a:off x="5867280" y="3213000"/>
            <a:ext cx="4608000" cy="367560"/>
          </a:xfrm>
          <a:custGeom>
            <a:avLst/>
            <a:gdLst>
              <a:gd name="textAreaLeft" fmla="*/ 0 w 4608000"/>
              <a:gd name="textAreaRight" fmla="*/ 4608360 w 46080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ff0000"/>
                </a:solidFill>
                <a:uFillTx/>
                <a:latin typeface="Calibri"/>
                <a:ea typeface="DejaVu Sans"/>
              </a:rPr>
              <a:t>SUBJECTS TABLE (key = Subject)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19" name=""/>
          <p:cNvSpPr/>
          <p:nvPr/>
        </p:nvSpPr>
        <p:spPr>
          <a:xfrm>
            <a:off x="1187280" y="6165720"/>
            <a:ext cx="4608000" cy="367560"/>
          </a:xfrm>
          <a:custGeom>
            <a:avLst/>
            <a:gdLst>
              <a:gd name="textAreaLeft" fmla="*/ 0 w 4608000"/>
              <a:gd name="textAreaRight" fmla="*/ 4608360 w 46080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ff0000"/>
                </a:solidFill>
                <a:uFillTx/>
                <a:latin typeface="Calibri"/>
                <a:ea typeface="DejaVu Sans"/>
              </a:rPr>
              <a:t>RESULTS TABLE (key = StudentID+Subject)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20" name=""/>
          <p:cNvSpPr/>
          <p:nvPr/>
        </p:nvSpPr>
        <p:spPr>
          <a:xfrm flipH="1" flipV="1">
            <a:off x="898200" y="2707200"/>
            <a:ext cx="782640" cy="2592000"/>
          </a:xfrm>
          <a:custGeom>
            <a:avLst/>
            <a:gdLst>
              <a:gd name="textAreaLeft" fmla="*/ 360 w 782640"/>
              <a:gd name="textAreaRight" fmla="*/ 783360 w 782640"/>
              <a:gd name="textAreaTop" fmla="*/ 360 h 2592000"/>
              <a:gd name="textAreaBottom" fmla="*/ 2592720 h 25920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2320">
            <a:solidFill>
              <a:srgbClr val="ff0000"/>
            </a:solidFill>
            <a:miter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21" name=""/>
          <p:cNvSpPr/>
          <p:nvPr/>
        </p:nvSpPr>
        <p:spPr>
          <a:xfrm flipV="1">
            <a:off x="2633400" y="3989160"/>
            <a:ext cx="3522600" cy="1305000"/>
          </a:xfrm>
          <a:custGeom>
            <a:avLst/>
            <a:gdLst>
              <a:gd name="textAreaLeft" fmla="*/ 0 w 3522600"/>
              <a:gd name="textAreaRight" fmla="*/ 3522960 w 3522600"/>
              <a:gd name="textAreaTop" fmla="*/ -360 h 1305000"/>
              <a:gd name="textAreaBottom" fmla="*/ 1305000 h 13050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2320">
            <a:solidFill>
              <a:srgbClr val="ff0000"/>
            </a:solidFill>
            <a:miter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22" name=""/>
          <p:cNvSpPr/>
          <p:nvPr/>
        </p:nvSpPr>
        <p:spPr>
          <a:xfrm>
            <a:off x="971640" y="2781360"/>
            <a:ext cx="359640" cy="367560"/>
          </a:xfrm>
          <a:custGeom>
            <a:avLst/>
            <a:gdLst>
              <a:gd name="textAreaLeft" fmla="*/ 0 w 359640"/>
              <a:gd name="textAreaRight" fmla="*/ 360000 w 35964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1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23" name=""/>
          <p:cNvSpPr/>
          <p:nvPr/>
        </p:nvSpPr>
        <p:spPr>
          <a:xfrm>
            <a:off x="5796000" y="3716280"/>
            <a:ext cx="359640" cy="367560"/>
          </a:xfrm>
          <a:custGeom>
            <a:avLst/>
            <a:gdLst>
              <a:gd name="textAreaLeft" fmla="*/ 0 w 359640"/>
              <a:gd name="textAreaRight" fmla="*/ 360000 w 35964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1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24" name=""/>
          <p:cNvSpPr/>
          <p:nvPr/>
        </p:nvSpPr>
        <p:spPr>
          <a:xfrm rot="16200000">
            <a:off x="1519920" y="4793760"/>
            <a:ext cx="359640" cy="367560"/>
          </a:xfrm>
          <a:custGeom>
            <a:avLst/>
            <a:gdLst>
              <a:gd name="textAreaLeft" fmla="*/ 0 w 359640"/>
              <a:gd name="textAreaRight" fmla="*/ 360000 w 35964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8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25" name=""/>
          <p:cNvSpPr/>
          <p:nvPr/>
        </p:nvSpPr>
        <p:spPr>
          <a:xfrm rot="16200000">
            <a:off x="2816280" y="4854960"/>
            <a:ext cx="358200" cy="367560"/>
          </a:xfrm>
          <a:custGeom>
            <a:avLst/>
            <a:gdLst>
              <a:gd name="textAreaLeft" fmla="*/ 0 w 358200"/>
              <a:gd name="textAreaRight" fmla="*/ 358560 w 3582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8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26" name=""/>
          <p:cNvSpPr/>
          <p:nvPr/>
        </p:nvSpPr>
        <p:spPr>
          <a:xfrm>
            <a:off x="1476360" y="2781360"/>
            <a:ext cx="3418920" cy="2044440"/>
          </a:xfrm>
          <a:custGeom>
            <a:avLst/>
            <a:gdLst>
              <a:gd name="textAreaLeft" fmla="*/ 0 w 3418920"/>
              <a:gd name="textAreaRight" fmla="*/ 3419280 w 3418920"/>
              <a:gd name="textAreaTop" fmla="*/ 0 h 2044440"/>
              <a:gd name="textAreaBottom" fmla="*/ 2044800 h 204444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00">
              <a:alpha val="55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1" i="1" lang="en-AU" sz="32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Or</a:t>
            </a:r>
            <a:r>
              <a:rPr b="1" lang="en-AU" sz="32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 HouseColour</a:t>
            </a:r>
            <a:r>
              <a:rPr b="0" lang="en-AU" sz="32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 is dependent on both </a:t>
            </a:r>
            <a:r>
              <a:rPr b="1" lang="en-AU" sz="32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StudentID + HouseName</a:t>
            </a: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"/>
          <p:cNvSpPr/>
          <p:nvPr/>
        </p:nvSpPr>
        <p:spPr>
          <a:xfrm>
            <a:off x="457200" y="274680"/>
            <a:ext cx="8228880" cy="1142280"/>
          </a:xfrm>
          <a:custGeom>
            <a:avLst/>
            <a:gdLst>
              <a:gd name="textAreaLeft" fmla="*/ 0 w 8228880"/>
              <a:gd name="textAreaRight" fmla="*/ 8229240 w 8228880"/>
              <a:gd name="textAreaTop" fmla="*/ 0 h 1142280"/>
              <a:gd name="textAreaBottom" fmla="*/ 1142640 h 1142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4400" strike="noStrike" u="none">
                <a:solidFill>
                  <a:srgbClr val="000000"/>
                </a:solidFill>
                <a:uFillTx/>
                <a:latin typeface="Calibri"/>
                <a:ea typeface="Microsoft YaHei"/>
              </a:rPr>
              <a:t>A 3NF check</a:t>
            </a:r>
            <a:endParaRPr b="0" lang="en-A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328" name="" descr=""/>
          <p:cNvPicPr/>
          <p:nvPr/>
        </p:nvPicPr>
        <p:blipFill>
          <a:blip r:embed="rId1"/>
          <a:stretch/>
        </p:blipFill>
        <p:spPr>
          <a:xfrm>
            <a:off x="324000" y="2276640"/>
            <a:ext cx="5799960" cy="437400"/>
          </a:xfrm>
          <a:prstGeom prst="rect">
            <a:avLst/>
          </a:prstGeom>
          <a:ln w="0">
            <a:noFill/>
          </a:ln>
        </p:spPr>
      </p:pic>
      <p:pic>
        <p:nvPicPr>
          <p:cNvPr id="329" name="" descr=""/>
          <p:cNvPicPr/>
          <p:nvPr/>
        </p:nvPicPr>
        <p:blipFill>
          <a:blip r:embed="rId2"/>
          <a:stretch/>
        </p:blipFill>
        <p:spPr>
          <a:xfrm>
            <a:off x="6156360" y="3573360"/>
            <a:ext cx="1990080" cy="837720"/>
          </a:xfrm>
          <a:prstGeom prst="rect">
            <a:avLst/>
          </a:prstGeom>
          <a:ln w="0">
            <a:noFill/>
          </a:ln>
        </p:spPr>
      </p:pic>
      <p:pic>
        <p:nvPicPr>
          <p:cNvPr id="330" name="" descr=""/>
          <p:cNvPicPr/>
          <p:nvPr/>
        </p:nvPicPr>
        <p:blipFill>
          <a:blip r:embed="rId3"/>
          <a:stretch/>
        </p:blipFill>
        <p:spPr>
          <a:xfrm>
            <a:off x="1187280" y="5300640"/>
            <a:ext cx="990000" cy="837360"/>
          </a:xfrm>
          <a:prstGeom prst="rect">
            <a:avLst/>
          </a:prstGeom>
          <a:ln w="0">
            <a:noFill/>
          </a:ln>
        </p:spPr>
      </p:pic>
      <p:pic>
        <p:nvPicPr>
          <p:cNvPr id="331" name="" descr=""/>
          <p:cNvPicPr/>
          <p:nvPr/>
        </p:nvPicPr>
        <p:blipFill>
          <a:blip r:embed="rId4"/>
          <a:stretch/>
        </p:blipFill>
        <p:spPr>
          <a:xfrm>
            <a:off x="2163600" y="5297400"/>
            <a:ext cx="942480" cy="856440"/>
          </a:xfrm>
          <a:prstGeom prst="rect">
            <a:avLst/>
          </a:prstGeom>
          <a:ln w="0">
            <a:noFill/>
          </a:ln>
        </p:spPr>
      </p:pic>
      <p:pic>
        <p:nvPicPr>
          <p:cNvPr id="332" name="" descr=""/>
          <p:cNvPicPr/>
          <p:nvPr/>
        </p:nvPicPr>
        <p:blipFill>
          <a:blip r:embed="rId5"/>
          <a:stretch/>
        </p:blipFill>
        <p:spPr>
          <a:xfrm>
            <a:off x="3106800" y="5300640"/>
            <a:ext cx="704160" cy="847080"/>
          </a:xfrm>
          <a:prstGeom prst="rect">
            <a:avLst/>
          </a:prstGeom>
          <a:ln w="0">
            <a:noFill/>
          </a:ln>
        </p:spPr>
      </p:pic>
      <p:sp>
        <p:nvSpPr>
          <p:cNvPr id="333" name=""/>
          <p:cNvSpPr/>
          <p:nvPr/>
        </p:nvSpPr>
        <p:spPr>
          <a:xfrm>
            <a:off x="900000" y="1916280"/>
            <a:ext cx="4608000" cy="367560"/>
          </a:xfrm>
          <a:custGeom>
            <a:avLst/>
            <a:gdLst>
              <a:gd name="textAreaLeft" fmla="*/ 0 w 4608000"/>
              <a:gd name="textAreaRight" fmla="*/ 4608360 w 46080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ff0000"/>
                </a:solidFill>
                <a:uFillTx/>
                <a:latin typeface="Calibri"/>
                <a:ea typeface="DejaVu Sans"/>
              </a:rPr>
              <a:t>STUDENT TABLE (key = StudentID)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34" name=""/>
          <p:cNvSpPr/>
          <p:nvPr/>
        </p:nvSpPr>
        <p:spPr>
          <a:xfrm>
            <a:off x="5867280" y="3213000"/>
            <a:ext cx="4608000" cy="367560"/>
          </a:xfrm>
          <a:custGeom>
            <a:avLst/>
            <a:gdLst>
              <a:gd name="textAreaLeft" fmla="*/ 0 w 4608000"/>
              <a:gd name="textAreaRight" fmla="*/ 4608360 w 46080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ff0000"/>
                </a:solidFill>
                <a:uFillTx/>
                <a:latin typeface="Calibri"/>
                <a:ea typeface="DejaVu Sans"/>
              </a:rPr>
              <a:t>SUBJECTS TABLE (key = Subject)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35" name=""/>
          <p:cNvSpPr/>
          <p:nvPr/>
        </p:nvSpPr>
        <p:spPr>
          <a:xfrm>
            <a:off x="1187280" y="6165720"/>
            <a:ext cx="4608000" cy="367560"/>
          </a:xfrm>
          <a:custGeom>
            <a:avLst/>
            <a:gdLst>
              <a:gd name="textAreaLeft" fmla="*/ 0 w 4608000"/>
              <a:gd name="textAreaRight" fmla="*/ 4608360 w 46080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ff0000"/>
                </a:solidFill>
                <a:uFillTx/>
                <a:latin typeface="Calibri"/>
                <a:ea typeface="DejaVu Sans"/>
              </a:rPr>
              <a:t>RESULTS TABLE (key = StudentID+Subject)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36" name=""/>
          <p:cNvSpPr/>
          <p:nvPr/>
        </p:nvSpPr>
        <p:spPr>
          <a:xfrm flipH="1" flipV="1">
            <a:off x="898200" y="2707200"/>
            <a:ext cx="782640" cy="2592000"/>
          </a:xfrm>
          <a:custGeom>
            <a:avLst/>
            <a:gdLst>
              <a:gd name="textAreaLeft" fmla="*/ 360 w 782640"/>
              <a:gd name="textAreaRight" fmla="*/ 783360 w 782640"/>
              <a:gd name="textAreaTop" fmla="*/ 360 h 2592000"/>
              <a:gd name="textAreaBottom" fmla="*/ 2592720 h 25920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2320">
            <a:solidFill>
              <a:srgbClr val="ff0000"/>
            </a:solidFill>
            <a:miter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37" name=""/>
          <p:cNvSpPr/>
          <p:nvPr/>
        </p:nvSpPr>
        <p:spPr>
          <a:xfrm flipV="1">
            <a:off x="2633400" y="3989160"/>
            <a:ext cx="3522600" cy="1305000"/>
          </a:xfrm>
          <a:custGeom>
            <a:avLst/>
            <a:gdLst>
              <a:gd name="textAreaLeft" fmla="*/ 0 w 3522600"/>
              <a:gd name="textAreaRight" fmla="*/ 3522960 w 3522600"/>
              <a:gd name="textAreaTop" fmla="*/ -360 h 1305000"/>
              <a:gd name="textAreaBottom" fmla="*/ 1305000 h 13050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2320">
            <a:solidFill>
              <a:srgbClr val="ff0000"/>
            </a:solidFill>
            <a:miter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38" name=""/>
          <p:cNvSpPr/>
          <p:nvPr/>
        </p:nvSpPr>
        <p:spPr>
          <a:xfrm>
            <a:off x="971640" y="2781360"/>
            <a:ext cx="359640" cy="367560"/>
          </a:xfrm>
          <a:custGeom>
            <a:avLst/>
            <a:gdLst>
              <a:gd name="textAreaLeft" fmla="*/ 0 w 359640"/>
              <a:gd name="textAreaRight" fmla="*/ 360000 w 35964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1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39" name=""/>
          <p:cNvSpPr/>
          <p:nvPr/>
        </p:nvSpPr>
        <p:spPr>
          <a:xfrm>
            <a:off x="5796000" y="3716280"/>
            <a:ext cx="359640" cy="367560"/>
          </a:xfrm>
          <a:custGeom>
            <a:avLst/>
            <a:gdLst>
              <a:gd name="textAreaLeft" fmla="*/ 0 w 359640"/>
              <a:gd name="textAreaRight" fmla="*/ 360000 w 35964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1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40" name=""/>
          <p:cNvSpPr/>
          <p:nvPr/>
        </p:nvSpPr>
        <p:spPr>
          <a:xfrm rot="16200000">
            <a:off x="1519920" y="4793760"/>
            <a:ext cx="359640" cy="367560"/>
          </a:xfrm>
          <a:custGeom>
            <a:avLst/>
            <a:gdLst>
              <a:gd name="textAreaLeft" fmla="*/ 0 w 359640"/>
              <a:gd name="textAreaRight" fmla="*/ 360000 w 35964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8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41" name=""/>
          <p:cNvSpPr/>
          <p:nvPr/>
        </p:nvSpPr>
        <p:spPr>
          <a:xfrm rot="16200000">
            <a:off x="2816280" y="4854960"/>
            <a:ext cx="358200" cy="367560"/>
          </a:xfrm>
          <a:custGeom>
            <a:avLst/>
            <a:gdLst>
              <a:gd name="textAreaLeft" fmla="*/ 0 w 358200"/>
              <a:gd name="textAreaRight" fmla="*/ 358560 w 3582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8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42" name=""/>
          <p:cNvSpPr/>
          <p:nvPr/>
        </p:nvSpPr>
        <p:spPr>
          <a:xfrm>
            <a:off x="1476360" y="2781360"/>
            <a:ext cx="3418920" cy="2230920"/>
          </a:xfrm>
          <a:custGeom>
            <a:avLst/>
            <a:gdLst>
              <a:gd name="textAreaLeft" fmla="*/ 0 w 3418920"/>
              <a:gd name="textAreaRight" fmla="*/ 3419280 w 3418920"/>
              <a:gd name="textAreaTop" fmla="*/ 0 h 2230920"/>
              <a:gd name="textAreaBottom" fmla="*/ 2231280 h 22309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360">
            <a:solidFill>
              <a:srgbClr val="ffc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i="1" lang="en-AU" sz="2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But either way,</a:t>
            </a:r>
            <a:endParaRPr b="0" lang="en-A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i="1" lang="en-AU" sz="2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non-key fields are dependent on MORE THAN THE PRIMARY KEY (</a:t>
            </a:r>
            <a:r>
              <a:rPr b="0" lang="en-AU" sz="2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studentID</a:t>
            </a:r>
            <a:r>
              <a:rPr b="0" i="1" lang="en-AU" sz="2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)</a:t>
            </a:r>
            <a:endParaRPr b="0" lang="en-A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"/>
          <p:cNvSpPr/>
          <p:nvPr/>
        </p:nvSpPr>
        <p:spPr>
          <a:xfrm>
            <a:off x="457200" y="274680"/>
            <a:ext cx="8228880" cy="1142280"/>
          </a:xfrm>
          <a:custGeom>
            <a:avLst/>
            <a:gdLst>
              <a:gd name="textAreaLeft" fmla="*/ 0 w 8228880"/>
              <a:gd name="textAreaRight" fmla="*/ 8229240 w 8228880"/>
              <a:gd name="textAreaTop" fmla="*/ 0 h 1142280"/>
              <a:gd name="textAreaBottom" fmla="*/ 1142640 h 1142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4400" strike="noStrike" u="none">
                <a:solidFill>
                  <a:srgbClr val="000000"/>
                </a:solidFill>
                <a:uFillTx/>
                <a:latin typeface="Calibri"/>
                <a:ea typeface="Microsoft YaHei"/>
              </a:rPr>
              <a:t>A 3NF check</a:t>
            </a:r>
            <a:endParaRPr b="0" lang="en-A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344" name="" descr=""/>
          <p:cNvPicPr/>
          <p:nvPr/>
        </p:nvPicPr>
        <p:blipFill>
          <a:blip r:embed="rId1"/>
          <a:stretch/>
        </p:blipFill>
        <p:spPr>
          <a:xfrm>
            <a:off x="324000" y="2276640"/>
            <a:ext cx="5799960" cy="437400"/>
          </a:xfrm>
          <a:prstGeom prst="rect">
            <a:avLst/>
          </a:prstGeom>
          <a:ln w="0">
            <a:noFill/>
          </a:ln>
        </p:spPr>
      </p:pic>
      <p:pic>
        <p:nvPicPr>
          <p:cNvPr id="345" name="" descr=""/>
          <p:cNvPicPr/>
          <p:nvPr/>
        </p:nvPicPr>
        <p:blipFill>
          <a:blip r:embed="rId2"/>
          <a:stretch/>
        </p:blipFill>
        <p:spPr>
          <a:xfrm>
            <a:off x="6156360" y="3573360"/>
            <a:ext cx="1990080" cy="837720"/>
          </a:xfrm>
          <a:prstGeom prst="rect">
            <a:avLst/>
          </a:prstGeom>
          <a:ln w="0">
            <a:noFill/>
          </a:ln>
        </p:spPr>
      </p:pic>
      <p:pic>
        <p:nvPicPr>
          <p:cNvPr id="346" name="" descr=""/>
          <p:cNvPicPr/>
          <p:nvPr/>
        </p:nvPicPr>
        <p:blipFill>
          <a:blip r:embed="rId3"/>
          <a:stretch/>
        </p:blipFill>
        <p:spPr>
          <a:xfrm>
            <a:off x="1187280" y="5300640"/>
            <a:ext cx="990000" cy="837360"/>
          </a:xfrm>
          <a:prstGeom prst="rect">
            <a:avLst/>
          </a:prstGeom>
          <a:ln w="0">
            <a:noFill/>
          </a:ln>
        </p:spPr>
      </p:pic>
      <p:pic>
        <p:nvPicPr>
          <p:cNvPr id="347" name="" descr=""/>
          <p:cNvPicPr/>
          <p:nvPr/>
        </p:nvPicPr>
        <p:blipFill>
          <a:blip r:embed="rId4"/>
          <a:stretch/>
        </p:blipFill>
        <p:spPr>
          <a:xfrm>
            <a:off x="2163600" y="5297400"/>
            <a:ext cx="942480" cy="856440"/>
          </a:xfrm>
          <a:prstGeom prst="rect">
            <a:avLst/>
          </a:prstGeom>
          <a:ln w="0">
            <a:noFill/>
          </a:ln>
        </p:spPr>
      </p:pic>
      <p:pic>
        <p:nvPicPr>
          <p:cNvPr id="348" name="" descr=""/>
          <p:cNvPicPr/>
          <p:nvPr/>
        </p:nvPicPr>
        <p:blipFill>
          <a:blip r:embed="rId5"/>
          <a:stretch/>
        </p:blipFill>
        <p:spPr>
          <a:xfrm>
            <a:off x="3106800" y="5300640"/>
            <a:ext cx="704160" cy="847080"/>
          </a:xfrm>
          <a:prstGeom prst="rect">
            <a:avLst/>
          </a:prstGeom>
          <a:ln w="0">
            <a:noFill/>
          </a:ln>
        </p:spPr>
      </p:pic>
      <p:sp>
        <p:nvSpPr>
          <p:cNvPr id="349" name=""/>
          <p:cNvSpPr/>
          <p:nvPr/>
        </p:nvSpPr>
        <p:spPr>
          <a:xfrm>
            <a:off x="900000" y="1916280"/>
            <a:ext cx="4608000" cy="367560"/>
          </a:xfrm>
          <a:custGeom>
            <a:avLst/>
            <a:gdLst>
              <a:gd name="textAreaLeft" fmla="*/ 0 w 4608000"/>
              <a:gd name="textAreaRight" fmla="*/ 4608360 w 46080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ff0000"/>
                </a:solidFill>
                <a:uFillTx/>
                <a:latin typeface="Calibri"/>
                <a:ea typeface="DejaVu Sans"/>
              </a:rPr>
              <a:t>STUDENT TABLE (key = StudentID)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50" name=""/>
          <p:cNvSpPr/>
          <p:nvPr/>
        </p:nvSpPr>
        <p:spPr>
          <a:xfrm>
            <a:off x="5867280" y="3213000"/>
            <a:ext cx="4608000" cy="367560"/>
          </a:xfrm>
          <a:custGeom>
            <a:avLst/>
            <a:gdLst>
              <a:gd name="textAreaLeft" fmla="*/ 0 w 4608000"/>
              <a:gd name="textAreaRight" fmla="*/ 4608360 w 46080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ff0000"/>
                </a:solidFill>
                <a:uFillTx/>
                <a:latin typeface="Calibri"/>
                <a:ea typeface="DejaVu Sans"/>
              </a:rPr>
              <a:t>SUBJECTS TABLE (key = Subject)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51" name=""/>
          <p:cNvSpPr/>
          <p:nvPr/>
        </p:nvSpPr>
        <p:spPr>
          <a:xfrm>
            <a:off x="1187280" y="6165720"/>
            <a:ext cx="4608000" cy="367560"/>
          </a:xfrm>
          <a:custGeom>
            <a:avLst/>
            <a:gdLst>
              <a:gd name="textAreaLeft" fmla="*/ 0 w 4608000"/>
              <a:gd name="textAreaRight" fmla="*/ 4608360 w 46080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ff0000"/>
                </a:solidFill>
                <a:uFillTx/>
                <a:latin typeface="Calibri"/>
                <a:ea typeface="DejaVu Sans"/>
              </a:rPr>
              <a:t>RESULTS TABLE (key = StudentID+Subject)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52" name=""/>
          <p:cNvSpPr/>
          <p:nvPr/>
        </p:nvSpPr>
        <p:spPr>
          <a:xfrm flipH="1" flipV="1">
            <a:off x="898200" y="2707200"/>
            <a:ext cx="782640" cy="2592000"/>
          </a:xfrm>
          <a:custGeom>
            <a:avLst/>
            <a:gdLst>
              <a:gd name="textAreaLeft" fmla="*/ 360 w 782640"/>
              <a:gd name="textAreaRight" fmla="*/ 783360 w 782640"/>
              <a:gd name="textAreaTop" fmla="*/ 360 h 2592000"/>
              <a:gd name="textAreaBottom" fmla="*/ 2592720 h 25920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2320">
            <a:solidFill>
              <a:srgbClr val="ff0000"/>
            </a:solidFill>
            <a:miter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53" name=""/>
          <p:cNvSpPr/>
          <p:nvPr/>
        </p:nvSpPr>
        <p:spPr>
          <a:xfrm flipV="1">
            <a:off x="2633400" y="3989160"/>
            <a:ext cx="3522600" cy="1305000"/>
          </a:xfrm>
          <a:custGeom>
            <a:avLst/>
            <a:gdLst>
              <a:gd name="textAreaLeft" fmla="*/ 0 w 3522600"/>
              <a:gd name="textAreaRight" fmla="*/ 3522960 w 3522600"/>
              <a:gd name="textAreaTop" fmla="*/ -360 h 1305000"/>
              <a:gd name="textAreaBottom" fmla="*/ 1305000 h 13050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2320">
            <a:solidFill>
              <a:srgbClr val="ff0000"/>
            </a:solidFill>
            <a:miter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54" name=""/>
          <p:cNvSpPr/>
          <p:nvPr/>
        </p:nvSpPr>
        <p:spPr>
          <a:xfrm>
            <a:off x="971640" y="2781360"/>
            <a:ext cx="359640" cy="367560"/>
          </a:xfrm>
          <a:custGeom>
            <a:avLst/>
            <a:gdLst>
              <a:gd name="textAreaLeft" fmla="*/ 0 w 359640"/>
              <a:gd name="textAreaRight" fmla="*/ 360000 w 35964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1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55" name=""/>
          <p:cNvSpPr/>
          <p:nvPr/>
        </p:nvSpPr>
        <p:spPr>
          <a:xfrm>
            <a:off x="5796000" y="3716280"/>
            <a:ext cx="359640" cy="367560"/>
          </a:xfrm>
          <a:custGeom>
            <a:avLst/>
            <a:gdLst>
              <a:gd name="textAreaLeft" fmla="*/ 0 w 359640"/>
              <a:gd name="textAreaRight" fmla="*/ 360000 w 35964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1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56" name=""/>
          <p:cNvSpPr/>
          <p:nvPr/>
        </p:nvSpPr>
        <p:spPr>
          <a:xfrm rot="16200000">
            <a:off x="1519920" y="4793760"/>
            <a:ext cx="359640" cy="367560"/>
          </a:xfrm>
          <a:custGeom>
            <a:avLst/>
            <a:gdLst>
              <a:gd name="textAreaLeft" fmla="*/ 0 w 359640"/>
              <a:gd name="textAreaRight" fmla="*/ 360000 w 35964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8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57" name=""/>
          <p:cNvSpPr/>
          <p:nvPr/>
        </p:nvSpPr>
        <p:spPr>
          <a:xfrm rot="16200000">
            <a:off x="2816280" y="4854960"/>
            <a:ext cx="358200" cy="367560"/>
          </a:xfrm>
          <a:custGeom>
            <a:avLst/>
            <a:gdLst>
              <a:gd name="textAreaLeft" fmla="*/ 0 w 358200"/>
              <a:gd name="textAreaRight" fmla="*/ 358560 w 3582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8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58" name=""/>
          <p:cNvSpPr/>
          <p:nvPr/>
        </p:nvSpPr>
        <p:spPr>
          <a:xfrm>
            <a:off x="1476360" y="2781360"/>
            <a:ext cx="3418920" cy="1801080"/>
          </a:xfrm>
          <a:custGeom>
            <a:avLst/>
            <a:gdLst>
              <a:gd name="textAreaLeft" fmla="*/ 0 w 3418920"/>
              <a:gd name="textAreaRight" fmla="*/ 3419280 w 3418920"/>
              <a:gd name="textAreaTop" fmla="*/ 0 h 1801080"/>
              <a:gd name="textAreaBottom" fmla="*/ 1801440 h 18010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00">
              <a:alpha val="55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i="1" lang="en-AU" sz="2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And 3NF says that non-key fields must depend on </a:t>
            </a:r>
            <a:r>
              <a:rPr b="1" i="1" lang="en-AU" sz="2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nothing but the key</a:t>
            </a:r>
            <a:endParaRPr b="0" lang="en-A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"/>
          <p:cNvSpPr/>
          <p:nvPr/>
        </p:nvSpPr>
        <p:spPr>
          <a:xfrm>
            <a:off x="457200" y="274680"/>
            <a:ext cx="8228880" cy="1142280"/>
          </a:xfrm>
          <a:custGeom>
            <a:avLst/>
            <a:gdLst>
              <a:gd name="textAreaLeft" fmla="*/ 0 w 8228880"/>
              <a:gd name="textAreaRight" fmla="*/ 8229240 w 8228880"/>
              <a:gd name="textAreaTop" fmla="*/ 0 h 1142280"/>
              <a:gd name="textAreaBottom" fmla="*/ 1142640 h 1142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2500" strike="noStrike" u="none">
                <a:solidFill>
                  <a:srgbClr val="000000"/>
                </a:solidFill>
                <a:uFillTx/>
                <a:latin typeface="Calibri"/>
                <a:ea typeface="Microsoft YaHei"/>
              </a:rPr>
              <a:t>Take the following table.</a:t>
            </a:r>
            <a:br>
              <a:rPr sz="1800"/>
            </a:br>
            <a:br>
              <a:rPr sz="1800"/>
            </a:br>
            <a:r>
              <a:rPr b="0" lang="en-AU" sz="2500" strike="noStrike" u="none">
                <a:solidFill>
                  <a:srgbClr val="000000"/>
                </a:solidFill>
                <a:uFillTx/>
                <a:latin typeface="Calibri"/>
                <a:ea typeface="Microsoft YaHei"/>
              </a:rPr>
              <a:t>StudentID is the primary key.</a:t>
            </a:r>
            <a:endParaRPr b="0" lang="en-AU" sz="2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82" name="" descr=""/>
          <p:cNvPicPr/>
          <p:nvPr/>
        </p:nvPicPr>
        <p:blipFill>
          <a:blip r:embed="rId1"/>
          <a:stretch/>
        </p:blipFill>
        <p:spPr>
          <a:xfrm>
            <a:off x="250920" y="2276640"/>
            <a:ext cx="8474760" cy="1032480"/>
          </a:xfrm>
          <a:prstGeom prst="rect">
            <a:avLst/>
          </a:prstGeom>
          <a:ln w="0">
            <a:noFill/>
          </a:ln>
        </p:spPr>
      </p:pic>
      <p:sp>
        <p:nvSpPr>
          <p:cNvPr id="83" name=""/>
          <p:cNvSpPr/>
          <p:nvPr/>
        </p:nvSpPr>
        <p:spPr>
          <a:xfrm>
            <a:off x="2987640" y="4292640"/>
            <a:ext cx="3599640" cy="1285200"/>
          </a:xfrm>
          <a:custGeom>
            <a:avLst/>
            <a:gdLst>
              <a:gd name="textAreaLeft" fmla="*/ 0 w 3599640"/>
              <a:gd name="textAreaRight" fmla="*/ 3600000 w 3599640"/>
              <a:gd name="textAreaTop" fmla="*/ 0 h 1285200"/>
              <a:gd name="textAreaBottom" fmla="*/ 1285560 h 12852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54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Is it 1NF?</a:t>
            </a:r>
            <a:endParaRPr b="0" lang="en-AU" sz="5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24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(First Normal Form)</a:t>
            </a:r>
            <a:endParaRPr b="0" lang="en-A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"/>
          <p:cNvSpPr/>
          <p:nvPr/>
        </p:nvSpPr>
        <p:spPr>
          <a:xfrm>
            <a:off x="457200" y="274680"/>
            <a:ext cx="8228880" cy="1142280"/>
          </a:xfrm>
          <a:custGeom>
            <a:avLst/>
            <a:gdLst>
              <a:gd name="textAreaLeft" fmla="*/ 0 w 8228880"/>
              <a:gd name="textAreaRight" fmla="*/ 8229240 w 8228880"/>
              <a:gd name="textAreaTop" fmla="*/ 0 h 1142280"/>
              <a:gd name="textAreaBottom" fmla="*/ 1142640 h 1142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4400" strike="noStrike" u="none">
                <a:solidFill>
                  <a:srgbClr val="000000"/>
                </a:solidFill>
                <a:uFillTx/>
                <a:latin typeface="Calibri"/>
                <a:ea typeface="Microsoft YaHei"/>
              </a:rPr>
              <a:t>A 3NF check</a:t>
            </a:r>
            <a:endParaRPr b="0" lang="en-A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360" name="" descr=""/>
          <p:cNvPicPr/>
          <p:nvPr/>
        </p:nvPicPr>
        <p:blipFill>
          <a:blip r:embed="rId1"/>
          <a:stretch/>
        </p:blipFill>
        <p:spPr>
          <a:xfrm>
            <a:off x="324000" y="2276640"/>
            <a:ext cx="5799960" cy="437400"/>
          </a:xfrm>
          <a:prstGeom prst="rect">
            <a:avLst/>
          </a:prstGeom>
          <a:ln w="0">
            <a:noFill/>
          </a:ln>
        </p:spPr>
      </p:pic>
      <p:pic>
        <p:nvPicPr>
          <p:cNvPr id="361" name="" descr=""/>
          <p:cNvPicPr/>
          <p:nvPr/>
        </p:nvPicPr>
        <p:blipFill>
          <a:blip r:embed="rId2"/>
          <a:stretch/>
        </p:blipFill>
        <p:spPr>
          <a:xfrm>
            <a:off x="6156360" y="3573360"/>
            <a:ext cx="1990080" cy="837720"/>
          </a:xfrm>
          <a:prstGeom prst="rect">
            <a:avLst/>
          </a:prstGeom>
          <a:ln w="0">
            <a:noFill/>
          </a:ln>
        </p:spPr>
      </p:pic>
      <p:pic>
        <p:nvPicPr>
          <p:cNvPr id="362" name="" descr=""/>
          <p:cNvPicPr/>
          <p:nvPr/>
        </p:nvPicPr>
        <p:blipFill>
          <a:blip r:embed="rId3"/>
          <a:stretch/>
        </p:blipFill>
        <p:spPr>
          <a:xfrm>
            <a:off x="1187280" y="5300640"/>
            <a:ext cx="990000" cy="837360"/>
          </a:xfrm>
          <a:prstGeom prst="rect">
            <a:avLst/>
          </a:prstGeom>
          <a:ln w="0">
            <a:noFill/>
          </a:ln>
        </p:spPr>
      </p:pic>
      <p:pic>
        <p:nvPicPr>
          <p:cNvPr id="363" name="" descr=""/>
          <p:cNvPicPr/>
          <p:nvPr/>
        </p:nvPicPr>
        <p:blipFill>
          <a:blip r:embed="rId4"/>
          <a:stretch/>
        </p:blipFill>
        <p:spPr>
          <a:xfrm>
            <a:off x="2163600" y="5297400"/>
            <a:ext cx="942480" cy="856440"/>
          </a:xfrm>
          <a:prstGeom prst="rect">
            <a:avLst/>
          </a:prstGeom>
          <a:ln w="0">
            <a:noFill/>
          </a:ln>
        </p:spPr>
      </p:pic>
      <p:pic>
        <p:nvPicPr>
          <p:cNvPr id="364" name="" descr=""/>
          <p:cNvPicPr/>
          <p:nvPr/>
        </p:nvPicPr>
        <p:blipFill>
          <a:blip r:embed="rId5"/>
          <a:stretch/>
        </p:blipFill>
        <p:spPr>
          <a:xfrm>
            <a:off x="3106800" y="5300640"/>
            <a:ext cx="704160" cy="847080"/>
          </a:xfrm>
          <a:prstGeom prst="rect">
            <a:avLst/>
          </a:prstGeom>
          <a:ln w="0">
            <a:noFill/>
          </a:ln>
        </p:spPr>
      </p:pic>
      <p:sp>
        <p:nvSpPr>
          <p:cNvPr id="365" name=""/>
          <p:cNvSpPr/>
          <p:nvPr/>
        </p:nvSpPr>
        <p:spPr>
          <a:xfrm>
            <a:off x="900000" y="1916280"/>
            <a:ext cx="4608000" cy="367560"/>
          </a:xfrm>
          <a:custGeom>
            <a:avLst/>
            <a:gdLst>
              <a:gd name="textAreaLeft" fmla="*/ 0 w 4608000"/>
              <a:gd name="textAreaRight" fmla="*/ 4608360 w 46080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ff0000"/>
                </a:solidFill>
                <a:uFillTx/>
                <a:latin typeface="Calibri"/>
                <a:ea typeface="DejaVu Sans"/>
              </a:rPr>
              <a:t>STUDENT TABLE (key = StudentID)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66" name=""/>
          <p:cNvSpPr/>
          <p:nvPr/>
        </p:nvSpPr>
        <p:spPr>
          <a:xfrm>
            <a:off x="5867280" y="3213000"/>
            <a:ext cx="4608000" cy="367560"/>
          </a:xfrm>
          <a:custGeom>
            <a:avLst/>
            <a:gdLst>
              <a:gd name="textAreaLeft" fmla="*/ 0 w 4608000"/>
              <a:gd name="textAreaRight" fmla="*/ 4608360 w 46080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ff0000"/>
                </a:solidFill>
                <a:uFillTx/>
                <a:latin typeface="Calibri"/>
                <a:ea typeface="DejaVu Sans"/>
              </a:rPr>
              <a:t>SUBJECTS TABLE (key = Subject)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67" name=""/>
          <p:cNvSpPr/>
          <p:nvPr/>
        </p:nvSpPr>
        <p:spPr>
          <a:xfrm>
            <a:off x="1187280" y="6165720"/>
            <a:ext cx="4608000" cy="367560"/>
          </a:xfrm>
          <a:custGeom>
            <a:avLst/>
            <a:gdLst>
              <a:gd name="textAreaLeft" fmla="*/ 0 w 4608000"/>
              <a:gd name="textAreaRight" fmla="*/ 4608360 w 46080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ff0000"/>
                </a:solidFill>
                <a:uFillTx/>
                <a:latin typeface="Calibri"/>
                <a:ea typeface="DejaVu Sans"/>
              </a:rPr>
              <a:t>RESULTS TABLE (key = StudentID+Subject)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68" name=""/>
          <p:cNvSpPr/>
          <p:nvPr/>
        </p:nvSpPr>
        <p:spPr>
          <a:xfrm flipH="1" flipV="1">
            <a:off x="898200" y="2707200"/>
            <a:ext cx="782640" cy="2592000"/>
          </a:xfrm>
          <a:custGeom>
            <a:avLst/>
            <a:gdLst>
              <a:gd name="textAreaLeft" fmla="*/ 360 w 782640"/>
              <a:gd name="textAreaRight" fmla="*/ 783360 w 782640"/>
              <a:gd name="textAreaTop" fmla="*/ 360 h 2592000"/>
              <a:gd name="textAreaBottom" fmla="*/ 2592720 h 25920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2320">
            <a:solidFill>
              <a:srgbClr val="ff0000"/>
            </a:solidFill>
            <a:miter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69" name=""/>
          <p:cNvSpPr/>
          <p:nvPr/>
        </p:nvSpPr>
        <p:spPr>
          <a:xfrm flipV="1">
            <a:off x="2633400" y="3989160"/>
            <a:ext cx="3522600" cy="1305000"/>
          </a:xfrm>
          <a:custGeom>
            <a:avLst/>
            <a:gdLst>
              <a:gd name="textAreaLeft" fmla="*/ 0 w 3522600"/>
              <a:gd name="textAreaRight" fmla="*/ 3522960 w 3522600"/>
              <a:gd name="textAreaTop" fmla="*/ -360 h 1305000"/>
              <a:gd name="textAreaBottom" fmla="*/ 1305000 h 13050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2320">
            <a:solidFill>
              <a:srgbClr val="ff0000"/>
            </a:solidFill>
            <a:miter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70" name=""/>
          <p:cNvSpPr/>
          <p:nvPr/>
        </p:nvSpPr>
        <p:spPr>
          <a:xfrm>
            <a:off x="971640" y="2781360"/>
            <a:ext cx="359640" cy="367560"/>
          </a:xfrm>
          <a:custGeom>
            <a:avLst/>
            <a:gdLst>
              <a:gd name="textAreaLeft" fmla="*/ 0 w 359640"/>
              <a:gd name="textAreaRight" fmla="*/ 360000 w 35964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1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71" name=""/>
          <p:cNvSpPr/>
          <p:nvPr/>
        </p:nvSpPr>
        <p:spPr>
          <a:xfrm>
            <a:off x="5796000" y="3716280"/>
            <a:ext cx="359640" cy="367560"/>
          </a:xfrm>
          <a:custGeom>
            <a:avLst/>
            <a:gdLst>
              <a:gd name="textAreaLeft" fmla="*/ 0 w 359640"/>
              <a:gd name="textAreaRight" fmla="*/ 360000 w 35964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1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72" name=""/>
          <p:cNvSpPr/>
          <p:nvPr/>
        </p:nvSpPr>
        <p:spPr>
          <a:xfrm rot="16200000">
            <a:off x="1519920" y="4793760"/>
            <a:ext cx="359640" cy="367560"/>
          </a:xfrm>
          <a:custGeom>
            <a:avLst/>
            <a:gdLst>
              <a:gd name="textAreaLeft" fmla="*/ 0 w 359640"/>
              <a:gd name="textAreaRight" fmla="*/ 360000 w 35964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8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73" name=""/>
          <p:cNvSpPr/>
          <p:nvPr/>
        </p:nvSpPr>
        <p:spPr>
          <a:xfrm rot="16200000">
            <a:off x="2816280" y="4854960"/>
            <a:ext cx="358200" cy="367560"/>
          </a:xfrm>
          <a:custGeom>
            <a:avLst/>
            <a:gdLst>
              <a:gd name="textAreaLeft" fmla="*/ 0 w 358200"/>
              <a:gd name="textAreaRight" fmla="*/ 358560 w 3582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8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74" name=""/>
          <p:cNvSpPr/>
          <p:nvPr/>
        </p:nvSpPr>
        <p:spPr>
          <a:xfrm>
            <a:off x="1476360" y="2781360"/>
            <a:ext cx="3418920" cy="1556280"/>
          </a:xfrm>
          <a:custGeom>
            <a:avLst/>
            <a:gdLst>
              <a:gd name="textAreaLeft" fmla="*/ 0 w 3418920"/>
              <a:gd name="textAreaRight" fmla="*/ 3419280 w 3418920"/>
              <a:gd name="textAreaTop" fmla="*/ 0 h 1556280"/>
              <a:gd name="textAreaBottom" fmla="*/ 1556640 h 1556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00">
              <a:alpha val="55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i="1" lang="en-AU" sz="4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WHAT DO WE DO?</a:t>
            </a:r>
            <a:endParaRPr b="0" lang="en-AU" sz="4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"/>
          <p:cNvSpPr/>
          <p:nvPr/>
        </p:nvSpPr>
        <p:spPr>
          <a:xfrm>
            <a:off x="457200" y="274680"/>
            <a:ext cx="8228880" cy="1142280"/>
          </a:xfrm>
          <a:custGeom>
            <a:avLst/>
            <a:gdLst>
              <a:gd name="textAreaLeft" fmla="*/ 0 w 8228880"/>
              <a:gd name="textAreaRight" fmla="*/ 8229240 w 8228880"/>
              <a:gd name="textAreaTop" fmla="*/ 0 h 1142280"/>
              <a:gd name="textAreaBottom" fmla="*/ 1142640 h 1142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600" strike="noStrike" u="none">
                <a:solidFill>
                  <a:srgbClr val="9900ff"/>
                </a:solidFill>
                <a:uFillTx/>
                <a:latin typeface="Calibri"/>
                <a:ea typeface="Microsoft YaHei"/>
              </a:rPr>
              <a:t>Again, carve off the offending fields</a:t>
            </a:r>
            <a:endParaRPr b="0" lang="en-AU" sz="3600" strike="noStrike" u="none">
              <a:solidFill>
                <a:srgbClr val="9900ff"/>
              </a:solidFill>
              <a:uFillTx/>
              <a:latin typeface="Arial"/>
            </a:endParaRPr>
          </a:p>
        </p:txBody>
      </p:sp>
      <p:pic>
        <p:nvPicPr>
          <p:cNvPr id="376" name="" descr=""/>
          <p:cNvPicPr/>
          <p:nvPr/>
        </p:nvPicPr>
        <p:blipFill>
          <a:blip r:embed="rId1"/>
          <a:stretch/>
        </p:blipFill>
        <p:spPr>
          <a:xfrm>
            <a:off x="6156360" y="4869000"/>
            <a:ext cx="1990080" cy="837360"/>
          </a:xfrm>
          <a:prstGeom prst="rect">
            <a:avLst/>
          </a:prstGeom>
          <a:ln w="0">
            <a:noFill/>
          </a:ln>
        </p:spPr>
      </p:pic>
      <p:pic>
        <p:nvPicPr>
          <p:cNvPr id="377" name="" descr=""/>
          <p:cNvPicPr/>
          <p:nvPr/>
        </p:nvPicPr>
        <p:blipFill>
          <a:blip r:embed="rId2"/>
          <a:stretch/>
        </p:blipFill>
        <p:spPr>
          <a:xfrm>
            <a:off x="1187280" y="5300640"/>
            <a:ext cx="990000" cy="837360"/>
          </a:xfrm>
          <a:prstGeom prst="rect">
            <a:avLst/>
          </a:prstGeom>
          <a:ln w="0">
            <a:noFill/>
          </a:ln>
        </p:spPr>
      </p:pic>
      <p:pic>
        <p:nvPicPr>
          <p:cNvPr id="378" name="" descr=""/>
          <p:cNvPicPr/>
          <p:nvPr/>
        </p:nvPicPr>
        <p:blipFill>
          <a:blip r:embed="rId3"/>
          <a:stretch/>
        </p:blipFill>
        <p:spPr>
          <a:xfrm>
            <a:off x="2163600" y="5297400"/>
            <a:ext cx="942480" cy="856440"/>
          </a:xfrm>
          <a:prstGeom prst="rect">
            <a:avLst/>
          </a:prstGeom>
          <a:ln w="0">
            <a:noFill/>
          </a:ln>
        </p:spPr>
      </p:pic>
      <p:pic>
        <p:nvPicPr>
          <p:cNvPr id="379" name="" descr=""/>
          <p:cNvPicPr/>
          <p:nvPr/>
        </p:nvPicPr>
        <p:blipFill>
          <a:blip r:embed="rId4"/>
          <a:stretch/>
        </p:blipFill>
        <p:spPr>
          <a:xfrm>
            <a:off x="3106800" y="5300640"/>
            <a:ext cx="704160" cy="847080"/>
          </a:xfrm>
          <a:prstGeom prst="rect">
            <a:avLst/>
          </a:prstGeom>
          <a:ln w="0">
            <a:noFill/>
          </a:ln>
        </p:spPr>
      </p:pic>
      <p:sp>
        <p:nvSpPr>
          <p:cNvPr id="380" name=""/>
          <p:cNvSpPr/>
          <p:nvPr/>
        </p:nvSpPr>
        <p:spPr>
          <a:xfrm>
            <a:off x="5940360" y="4508640"/>
            <a:ext cx="4608000" cy="367560"/>
          </a:xfrm>
          <a:custGeom>
            <a:avLst/>
            <a:gdLst>
              <a:gd name="textAreaLeft" fmla="*/ 0 w 4608000"/>
              <a:gd name="textAreaRight" fmla="*/ 4608360 w 46080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ff0000"/>
                </a:solidFill>
                <a:uFillTx/>
                <a:latin typeface="Calibri"/>
                <a:ea typeface="DejaVu Sans"/>
              </a:rPr>
              <a:t>SUBJECTS TABLE (key = Subject)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81" name=""/>
          <p:cNvSpPr/>
          <p:nvPr/>
        </p:nvSpPr>
        <p:spPr>
          <a:xfrm>
            <a:off x="1187280" y="6165720"/>
            <a:ext cx="4608000" cy="367560"/>
          </a:xfrm>
          <a:custGeom>
            <a:avLst/>
            <a:gdLst>
              <a:gd name="textAreaLeft" fmla="*/ 0 w 4608000"/>
              <a:gd name="textAreaRight" fmla="*/ 4608360 w 46080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ff0000"/>
                </a:solidFill>
                <a:uFillTx/>
                <a:latin typeface="Calibri"/>
                <a:ea typeface="DejaVu Sans"/>
              </a:rPr>
              <a:t>RESULTS TABLE (key = StudentID+Subject)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82" name=""/>
          <p:cNvSpPr/>
          <p:nvPr/>
        </p:nvSpPr>
        <p:spPr>
          <a:xfrm flipH="1" flipV="1">
            <a:off x="898200" y="2707200"/>
            <a:ext cx="782640" cy="2592000"/>
          </a:xfrm>
          <a:custGeom>
            <a:avLst/>
            <a:gdLst>
              <a:gd name="textAreaLeft" fmla="*/ 360 w 782640"/>
              <a:gd name="textAreaRight" fmla="*/ 783360 w 782640"/>
              <a:gd name="textAreaTop" fmla="*/ 360 h 2592000"/>
              <a:gd name="textAreaBottom" fmla="*/ 2592720 h 25920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2320">
            <a:solidFill>
              <a:srgbClr val="ff0000"/>
            </a:solidFill>
            <a:miter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83" name=""/>
          <p:cNvSpPr/>
          <p:nvPr/>
        </p:nvSpPr>
        <p:spPr>
          <a:xfrm flipV="1">
            <a:off x="2633400" y="5286600"/>
            <a:ext cx="3522600" cy="9360"/>
          </a:xfrm>
          <a:custGeom>
            <a:avLst/>
            <a:gdLst>
              <a:gd name="textAreaLeft" fmla="*/ 0 w 3522600"/>
              <a:gd name="textAreaRight" fmla="*/ 3522960 w 3522600"/>
              <a:gd name="textAreaTop" fmla="*/ 360 h 9360"/>
              <a:gd name="textAreaBottom" fmla="*/ 10080 h 93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2320">
            <a:solidFill>
              <a:srgbClr val="ff0000"/>
            </a:solidFill>
            <a:miter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-35280" bIns="-35280" anchor="t">
            <a:noAutofit/>
          </a:bodyPr>
          <a:p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84" name=""/>
          <p:cNvSpPr/>
          <p:nvPr/>
        </p:nvSpPr>
        <p:spPr>
          <a:xfrm>
            <a:off x="971640" y="2781360"/>
            <a:ext cx="359640" cy="367560"/>
          </a:xfrm>
          <a:custGeom>
            <a:avLst/>
            <a:gdLst>
              <a:gd name="textAreaLeft" fmla="*/ 0 w 359640"/>
              <a:gd name="textAreaRight" fmla="*/ 360000 w 35964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1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85" name=""/>
          <p:cNvSpPr/>
          <p:nvPr/>
        </p:nvSpPr>
        <p:spPr>
          <a:xfrm>
            <a:off x="5796000" y="5013360"/>
            <a:ext cx="359640" cy="367560"/>
          </a:xfrm>
          <a:custGeom>
            <a:avLst/>
            <a:gdLst>
              <a:gd name="textAreaLeft" fmla="*/ 0 w 359640"/>
              <a:gd name="textAreaRight" fmla="*/ 360000 w 35964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1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86" name=""/>
          <p:cNvSpPr/>
          <p:nvPr/>
        </p:nvSpPr>
        <p:spPr>
          <a:xfrm rot="16200000">
            <a:off x="1519920" y="4793760"/>
            <a:ext cx="359640" cy="367560"/>
          </a:xfrm>
          <a:custGeom>
            <a:avLst/>
            <a:gdLst>
              <a:gd name="textAreaLeft" fmla="*/ 0 w 359640"/>
              <a:gd name="textAreaRight" fmla="*/ 360000 w 35964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8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87" name=""/>
          <p:cNvSpPr/>
          <p:nvPr/>
        </p:nvSpPr>
        <p:spPr>
          <a:xfrm rot="16200000">
            <a:off x="2816280" y="4854960"/>
            <a:ext cx="358200" cy="367560"/>
          </a:xfrm>
          <a:custGeom>
            <a:avLst/>
            <a:gdLst>
              <a:gd name="textAreaLeft" fmla="*/ 0 w 358200"/>
              <a:gd name="textAreaRight" fmla="*/ 358560 w 3582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8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388" name="" descr=""/>
          <p:cNvPicPr/>
          <p:nvPr/>
        </p:nvPicPr>
        <p:blipFill>
          <a:blip r:embed="rId5"/>
          <a:stretch/>
        </p:blipFill>
        <p:spPr>
          <a:xfrm>
            <a:off x="468360" y="1989000"/>
            <a:ext cx="3790080" cy="742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"/>
          <p:cNvSpPr/>
          <p:nvPr/>
        </p:nvSpPr>
        <p:spPr>
          <a:xfrm>
            <a:off x="457200" y="274680"/>
            <a:ext cx="8228880" cy="1142280"/>
          </a:xfrm>
          <a:custGeom>
            <a:avLst/>
            <a:gdLst>
              <a:gd name="textAreaLeft" fmla="*/ 0 w 8228880"/>
              <a:gd name="textAreaRight" fmla="*/ 8229240 w 8228880"/>
              <a:gd name="textAreaTop" fmla="*/ 0 h 1142280"/>
              <a:gd name="textAreaBottom" fmla="*/ 1142640 h 1142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4400" strike="noStrike" u="none">
                <a:solidFill>
                  <a:srgbClr val="000000"/>
                </a:solidFill>
                <a:uFillTx/>
                <a:latin typeface="Calibri"/>
                <a:ea typeface="Microsoft YaHei"/>
              </a:rPr>
              <a:t>A 3NF fix</a:t>
            </a:r>
            <a:endParaRPr b="0" lang="en-A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390" name="" descr=""/>
          <p:cNvPicPr/>
          <p:nvPr/>
        </p:nvPicPr>
        <p:blipFill>
          <a:blip r:embed="rId1"/>
          <a:stretch/>
        </p:blipFill>
        <p:spPr>
          <a:xfrm>
            <a:off x="6156360" y="4869000"/>
            <a:ext cx="1990080" cy="837360"/>
          </a:xfrm>
          <a:prstGeom prst="rect">
            <a:avLst/>
          </a:prstGeom>
          <a:ln w="0">
            <a:noFill/>
          </a:ln>
        </p:spPr>
      </p:pic>
      <p:pic>
        <p:nvPicPr>
          <p:cNvPr id="391" name="" descr=""/>
          <p:cNvPicPr/>
          <p:nvPr/>
        </p:nvPicPr>
        <p:blipFill>
          <a:blip r:embed="rId2"/>
          <a:stretch/>
        </p:blipFill>
        <p:spPr>
          <a:xfrm>
            <a:off x="1187280" y="5300640"/>
            <a:ext cx="990000" cy="837360"/>
          </a:xfrm>
          <a:prstGeom prst="rect">
            <a:avLst/>
          </a:prstGeom>
          <a:ln w="0">
            <a:noFill/>
          </a:ln>
        </p:spPr>
      </p:pic>
      <p:pic>
        <p:nvPicPr>
          <p:cNvPr id="392" name="" descr=""/>
          <p:cNvPicPr/>
          <p:nvPr/>
        </p:nvPicPr>
        <p:blipFill>
          <a:blip r:embed="rId3"/>
          <a:stretch/>
        </p:blipFill>
        <p:spPr>
          <a:xfrm>
            <a:off x="2163600" y="5297400"/>
            <a:ext cx="942480" cy="856440"/>
          </a:xfrm>
          <a:prstGeom prst="rect">
            <a:avLst/>
          </a:prstGeom>
          <a:ln w="0">
            <a:noFill/>
          </a:ln>
        </p:spPr>
      </p:pic>
      <p:pic>
        <p:nvPicPr>
          <p:cNvPr id="393" name="" descr=""/>
          <p:cNvPicPr/>
          <p:nvPr/>
        </p:nvPicPr>
        <p:blipFill>
          <a:blip r:embed="rId4"/>
          <a:stretch/>
        </p:blipFill>
        <p:spPr>
          <a:xfrm>
            <a:off x="3106800" y="5300640"/>
            <a:ext cx="704160" cy="847080"/>
          </a:xfrm>
          <a:prstGeom prst="rect">
            <a:avLst/>
          </a:prstGeom>
          <a:ln w="0">
            <a:noFill/>
          </a:ln>
        </p:spPr>
      </p:pic>
      <p:sp>
        <p:nvSpPr>
          <p:cNvPr id="394" name=""/>
          <p:cNvSpPr/>
          <p:nvPr/>
        </p:nvSpPr>
        <p:spPr>
          <a:xfrm>
            <a:off x="5940360" y="4508640"/>
            <a:ext cx="4608000" cy="367560"/>
          </a:xfrm>
          <a:custGeom>
            <a:avLst/>
            <a:gdLst>
              <a:gd name="textAreaLeft" fmla="*/ 0 w 4608000"/>
              <a:gd name="textAreaRight" fmla="*/ 4608360 w 46080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ff0000"/>
                </a:solidFill>
                <a:uFillTx/>
                <a:latin typeface="Calibri"/>
                <a:ea typeface="DejaVu Sans"/>
              </a:rPr>
              <a:t>SUBJECTS TABLE (key = Subject)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95" name=""/>
          <p:cNvSpPr/>
          <p:nvPr/>
        </p:nvSpPr>
        <p:spPr>
          <a:xfrm>
            <a:off x="1187280" y="6165720"/>
            <a:ext cx="4608000" cy="367560"/>
          </a:xfrm>
          <a:custGeom>
            <a:avLst/>
            <a:gdLst>
              <a:gd name="textAreaLeft" fmla="*/ 0 w 4608000"/>
              <a:gd name="textAreaRight" fmla="*/ 4608360 w 46080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ff0000"/>
                </a:solidFill>
                <a:uFillTx/>
                <a:latin typeface="Calibri"/>
                <a:ea typeface="DejaVu Sans"/>
              </a:rPr>
              <a:t>RESULTS TABLE (key = StudentID+Subject)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96" name=""/>
          <p:cNvSpPr/>
          <p:nvPr/>
        </p:nvSpPr>
        <p:spPr>
          <a:xfrm flipH="1" flipV="1">
            <a:off x="898200" y="2707200"/>
            <a:ext cx="782640" cy="2592000"/>
          </a:xfrm>
          <a:custGeom>
            <a:avLst/>
            <a:gdLst>
              <a:gd name="textAreaLeft" fmla="*/ 360 w 782640"/>
              <a:gd name="textAreaRight" fmla="*/ 783360 w 782640"/>
              <a:gd name="textAreaTop" fmla="*/ 360 h 2592000"/>
              <a:gd name="textAreaBottom" fmla="*/ 2592720 h 25920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2320">
            <a:solidFill>
              <a:srgbClr val="ff0000"/>
            </a:solidFill>
            <a:miter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97" name=""/>
          <p:cNvSpPr/>
          <p:nvPr/>
        </p:nvSpPr>
        <p:spPr>
          <a:xfrm flipV="1">
            <a:off x="2633400" y="5286600"/>
            <a:ext cx="3522600" cy="9360"/>
          </a:xfrm>
          <a:custGeom>
            <a:avLst/>
            <a:gdLst>
              <a:gd name="textAreaLeft" fmla="*/ 0 w 3522600"/>
              <a:gd name="textAreaRight" fmla="*/ 3522960 w 3522600"/>
              <a:gd name="textAreaTop" fmla="*/ 360 h 9360"/>
              <a:gd name="textAreaBottom" fmla="*/ 10080 h 93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2320">
            <a:solidFill>
              <a:srgbClr val="ff0000"/>
            </a:solidFill>
            <a:miter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-35280" bIns="-35280" anchor="t">
            <a:noAutofit/>
          </a:bodyPr>
          <a:p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98" name=""/>
          <p:cNvSpPr/>
          <p:nvPr/>
        </p:nvSpPr>
        <p:spPr>
          <a:xfrm>
            <a:off x="971640" y="2781360"/>
            <a:ext cx="359640" cy="367560"/>
          </a:xfrm>
          <a:custGeom>
            <a:avLst/>
            <a:gdLst>
              <a:gd name="textAreaLeft" fmla="*/ 0 w 359640"/>
              <a:gd name="textAreaRight" fmla="*/ 360000 w 35964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1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99" name=""/>
          <p:cNvSpPr/>
          <p:nvPr/>
        </p:nvSpPr>
        <p:spPr>
          <a:xfrm>
            <a:off x="5796000" y="5013360"/>
            <a:ext cx="359640" cy="367560"/>
          </a:xfrm>
          <a:custGeom>
            <a:avLst/>
            <a:gdLst>
              <a:gd name="textAreaLeft" fmla="*/ 0 w 359640"/>
              <a:gd name="textAreaRight" fmla="*/ 360000 w 35964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1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00" name=""/>
          <p:cNvSpPr/>
          <p:nvPr/>
        </p:nvSpPr>
        <p:spPr>
          <a:xfrm rot="16200000">
            <a:off x="1519920" y="4793760"/>
            <a:ext cx="359640" cy="367560"/>
          </a:xfrm>
          <a:custGeom>
            <a:avLst/>
            <a:gdLst>
              <a:gd name="textAreaLeft" fmla="*/ 0 w 359640"/>
              <a:gd name="textAreaRight" fmla="*/ 360000 w 35964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8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01" name=""/>
          <p:cNvSpPr/>
          <p:nvPr/>
        </p:nvSpPr>
        <p:spPr>
          <a:xfrm rot="16200000">
            <a:off x="2816280" y="4854960"/>
            <a:ext cx="358200" cy="367560"/>
          </a:xfrm>
          <a:custGeom>
            <a:avLst/>
            <a:gdLst>
              <a:gd name="textAreaLeft" fmla="*/ 0 w 358200"/>
              <a:gd name="textAreaRight" fmla="*/ 358560 w 3582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8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402" name="" descr=""/>
          <p:cNvPicPr/>
          <p:nvPr/>
        </p:nvPicPr>
        <p:blipFill>
          <a:blip r:embed="rId5"/>
          <a:stretch/>
        </p:blipFill>
        <p:spPr>
          <a:xfrm>
            <a:off x="468360" y="1989000"/>
            <a:ext cx="3790080" cy="742320"/>
          </a:xfrm>
          <a:prstGeom prst="rect">
            <a:avLst/>
          </a:prstGeom>
          <a:ln w="0">
            <a:noFill/>
          </a:ln>
        </p:spPr>
      </p:pic>
      <p:pic>
        <p:nvPicPr>
          <p:cNvPr id="403" name="" descr=""/>
          <p:cNvPicPr/>
          <p:nvPr/>
        </p:nvPicPr>
        <p:blipFill>
          <a:blip r:embed="rId6"/>
          <a:stretch/>
        </p:blipFill>
        <p:spPr>
          <a:xfrm>
            <a:off x="3276720" y="1989000"/>
            <a:ext cx="1875600" cy="742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7" dur="indefinite" restart="never" nodeType="tmRoot">
          <p:childTnLst>
            <p:seq>
              <p:cTn id="28" dur="indefinite" nodeType="mainSeq">
                <p:childTnLst>
                  <p:par>
                    <p:cTn id="29" dur="indefinite" fill="hold">
                      <p:stCondLst>
                        <p:cond delay="indefinite"/>
                      </p:stCondLst>
                      <p:childTnLst>
                        <p:par>
                          <p:cTn id="30" dur="indefinite" fill="hold">
                            <p:stCondLst>
                              <p:cond delay="0"/>
                            </p:stCondLst>
                            <p:childTnLst>
                              <p:par>
                                <p:cTn id="31" dur="indefinite" nodeType="clickEffect" fill="hold" presetClass="path" presetID="49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006 -4.09207E-006 L 0.14149 0.18714 E">
                                      <p:cBhvr>
                                        <p:cTn id="32" dur="2000" fill="hold"/>
                                        <p:tgtEl>
                                          <p:spTgt spid="403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"/>
          <p:cNvSpPr/>
          <p:nvPr/>
        </p:nvSpPr>
        <p:spPr>
          <a:xfrm>
            <a:off x="457200" y="274680"/>
            <a:ext cx="8228880" cy="1142280"/>
          </a:xfrm>
          <a:custGeom>
            <a:avLst/>
            <a:gdLst>
              <a:gd name="textAreaLeft" fmla="*/ 0 w 8228880"/>
              <a:gd name="textAreaRight" fmla="*/ 8229240 w 8228880"/>
              <a:gd name="textAreaTop" fmla="*/ 0 h 1142280"/>
              <a:gd name="textAreaBottom" fmla="*/ 1142640 h 1142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4400" strike="noStrike" u="none">
                <a:solidFill>
                  <a:srgbClr val="000000"/>
                </a:solidFill>
                <a:uFillTx/>
                <a:latin typeface="Calibri"/>
                <a:ea typeface="Microsoft YaHei"/>
              </a:rPr>
              <a:t>A 3NF fix</a:t>
            </a:r>
            <a:endParaRPr b="0" lang="en-A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405" name="" descr=""/>
          <p:cNvPicPr/>
          <p:nvPr/>
        </p:nvPicPr>
        <p:blipFill>
          <a:blip r:embed="rId1"/>
          <a:stretch/>
        </p:blipFill>
        <p:spPr>
          <a:xfrm>
            <a:off x="6156360" y="4869000"/>
            <a:ext cx="1990080" cy="837360"/>
          </a:xfrm>
          <a:prstGeom prst="rect">
            <a:avLst/>
          </a:prstGeom>
          <a:ln w="0">
            <a:noFill/>
          </a:ln>
        </p:spPr>
      </p:pic>
      <p:pic>
        <p:nvPicPr>
          <p:cNvPr id="406" name="" descr=""/>
          <p:cNvPicPr/>
          <p:nvPr/>
        </p:nvPicPr>
        <p:blipFill>
          <a:blip r:embed="rId2"/>
          <a:stretch/>
        </p:blipFill>
        <p:spPr>
          <a:xfrm>
            <a:off x="1187280" y="5300640"/>
            <a:ext cx="990000" cy="837360"/>
          </a:xfrm>
          <a:prstGeom prst="rect">
            <a:avLst/>
          </a:prstGeom>
          <a:ln w="0">
            <a:noFill/>
          </a:ln>
        </p:spPr>
      </p:pic>
      <p:pic>
        <p:nvPicPr>
          <p:cNvPr id="407" name="" descr=""/>
          <p:cNvPicPr/>
          <p:nvPr/>
        </p:nvPicPr>
        <p:blipFill>
          <a:blip r:embed="rId3"/>
          <a:stretch/>
        </p:blipFill>
        <p:spPr>
          <a:xfrm>
            <a:off x="2163600" y="5297400"/>
            <a:ext cx="942480" cy="856440"/>
          </a:xfrm>
          <a:prstGeom prst="rect">
            <a:avLst/>
          </a:prstGeom>
          <a:ln w="0">
            <a:noFill/>
          </a:ln>
        </p:spPr>
      </p:pic>
      <p:pic>
        <p:nvPicPr>
          <p:cNvPr id="408" name="" descr=""/>
          <p:cNvPicPr/>
          <p:nvPr/>
        </p:nvPicPr>
        <p:blipFill>
          <a:blip r:embed="rId4"/>
          <a:stretch/>
        </p:blipFill>
        <p:spPr>
          <a:xfrm>
            <a:off x="3106800" y="5300640"/>
            <a:ext cx="704160" cy="847080"/>
          </a:xfrm>
          <a:prstGeom prst="rect">
            <a:avLst/>
          </a:prstGeom>
          <a:ln w="0">
            <a:noFill/>
          </a:ln>
        </p:spPr>
      </p:pic>
      <p:sp>
        <p:nvSpPr>
          <p:cNvPr id="409" name=""/>
          <p:cNvSpPr/>
          <p:nvPr/>
        </p:nvSpPr>
        <p:spPr>
          <a:xfrm>
            <a:off x="5940360" y="4508640"/>
            <a:ext cx="4608000" cy="367560"/>
          </a:xfrm>
          <a:custGeom>
            <a:avLst/>
            <a:gdLst>
              <a:gd name="textAreaLeft" fmla="*/ 0 w 4608000"/>
              <a:gd name="textAreaRight" fmla="*/ 4608360 w 46080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ff0000"/>
                </a:solidFill>
                <a:uFillTx/>
                <a:latin typeface="Calibri"/>
                <a:ea typeface="DejaVu Sans"/>
              </a:rPr>
              <a:t>SUBJECTS TABLE (key = Subject)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10" name=""/>
          <p:cNvSpPr/>
          <p:nvPr/>
        </p:nvSpPr>
        <p:spPr>
          <a:xfrm>
            <a:off x="1187280" y="6165720"/>
            <a:ext cx="4608000" cy="367560"/>
          </a:xfrm>
          <a:custGeom>
            <a:avLst/>
            <a:gdLst>
              <a:gd name="textAreaLeft" fmla="*/ 0 w 4608000"/>
              <a:gd name="textAreaRight" fmla="*/ 4608360 w 46080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ff0000"/>
                </a:solidFill>
                <a:uFillTx/>
                <a:latin typeface="Calibri"/>
                <a:ea typeface="DejaVu Sans"/>
              </a:rPr>
              <a:t>RESULTS TABLE (key = StudentID+Subject)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11" name=""/>
          <p:cNvSpPr/>
          <p:nvPr/>
        </p:nvSpPr>
        <p:spPr>
          <a:xfrm flipH="1" flipV="1">
            <a:off x="898200" y="2707200"/>
            <a:ext cx="782640" cy="2592000"/>
          </a:xfrm>
          <a:custGeom>
            <a:avLst/>
            <a:gdLst>
              <a:gd name="textAreaLeft" fmla="*/ 360 w 782640"/>
              <a:gd name="textAreaRight" fmla="*/ 783360 w 782640"/>
              <a:gd name="textAreaTop" fmla="*/ 360 h 2592000"/>
              <a:gd name="textAreaBottom" fmla="*/ 2592720 h 25920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2320">
            <a:solidFill>
              <a:srgbClr val="ff0000"/>
            </a:solidFill>
            <a:miter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12" name=""/>
          <p:cNvSpPr/>
          <p:nvPr/>
        </p:nvSpPr>
        <p:spPr>
          <a:xfrm flipV="1">
            <a:off x="2633400" y="5286600"/>
            <a:ext cx="3522600" cy="9360"/>
          </a:xfrm>
          <a:custGeom>
            <a:avLst/>
            <a:gdLst>
              <a:gd name="textAreaLeft" fmla="*/ 0 w 3522600"/>
              <a:gd name="textAreaRight" fmla="*/ 3522960 w 3522600"/>
              <a:gd name="textAreaTop" fmla="*/ 360 h 9360"/>
              <a:gd name="textAreaBottom" fmla="*/ 10080 h 93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2320">
            <a:solidFill>
              <a:srgbClr val="ff0000"/>
            </a:solidFill>
            <a:miter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-35280" bIns="-35280" anchor="t">
            <a:noAutofit/>
          </a:bodyPr>
          <a:p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13" name=""/>
          <p:cNvSpPr/>
          <p:nvPr/>
        </p:nvSpPr>
        <p:spPr>
          <a:xfrm>
            <a:off x="971640" y="2781360"/>
            <a:ext cx="359640" cy="367560"/>
          </a:xfrm>
          <a:custGeom>
            <a:avLst/>
            <a:gdLst>
              <a:gd name="textAreaLeft" fmla="*/ 0 w 359640"/>
              <a:gd name="textAreaRight" fmla="*/ 360000 w 35964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1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14" name=""/>
          <p:cNvSpPr/>
          <p:nvPr/>
        </p:nvSpPr>
        <p:spPr>
          <a:xfrm>
            <a:off x="5796000" y="5013360"/>
            <a:ext cx="359640" cy="367560"/>
          </a:xfrm>
          <a:custGeom>
            <a:avLst/>
            <a:gdLst>
              <a:gd name="textAreaLeft" fmla="*/ 0 w 359640"/>
              <a:gd name="textAreaRight" fmla="*/ 360000 w 35964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1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15" name=""/>
          <p:cNvSpPr/>
          <p:nvPr/>
        </p:nvSpPr>
        <p:spPr>
          <a:xfrm rot="16200000">
            <a:off x="1519920" y="4793760"/>
            <a:ext cx="359640" cy="367560"/>
          </a:xfrm>
          <a:custGeom>
            <a:avLst/>
            <a:gdLst>
              <a:gd name="textAreaLeft" fmla="*/ 0 w 359640"/>
              <a:gd name="textAreaRight" fmla="*/ 360000 w 35964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8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16" name=""/>
          <p:cNvSpPr/>
          <p:nvPr/>
        </p:nvSpPr>
        <p:spPr>
          <a:xfrm rot="16200000">
            <a:off x="2816280" y="4854960"/>
            <a:ext cx="358200" cy="367560"/>
          </a:xfrm>
          <a:custGeom>
            <a:avLst/>
            <a:gdLst>
              <a:gd name="textAreaLeft" fmla="*/ 0 w 358200"/>
              <a:gd name="textAreaRight" fmla="*/ 358560 w 3582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8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417" name="" descr=""/>
          <p:cNvPicPr/>
          <p:nvPr/>
        </p:nvPicPr>
        <p:blipFill>
          <a:blip r:embed="rId5"/>
          <a:stretch/>
        </p:blipFill>
        <p:spPr>
          <a:xfrm>
            <a:off x="468360" y="1989000"/>
            <a:ext cx="3790080" cy="742320"/>
          </a:xfrm>
          <a:prstGeom prst="rect">
            <a:avLst/>
          </a:prstGeom>
          <a:ln w="0">
            <a:noFill/>
          </a:ln>
        </p:spPr>
      </p:pic>
      <p:pic>
        <p:nvPicPr>
          <p:cNvPr id="418" name="" descr=""/>
          <p:cNvPicPr/>
          <p:nvPr/>
        </p:nvPicPr>
        <p:blipFill>
          <a:blip r:embed="rId6"/>
          <a:stretch/>
        </p:blipFill>
        <p:spPr>
          <a:xfrm>
            <a:off x="4859280" y="3357720"/>
            <a:ext cx="1875600" cy="741960"/>
          </a:xfrm>
          <a:prstGeom prst="rect">
            <a:avLst/>
          </a:prstGeom>
          <a:ln w="0">
            <a:noFill/>
          </a:ln>
        </p:spPr>
      </p:pic>
      <p:sp>
        <p:nvSpPr>
          <p:cNvPr id="419" name=""/>
          <p:cNvSpPr/>
          <p:nvPr/>
        </p:nvSpPr>
        <p:spPr>
          <a:xfrm>
            <a:off x="4259160" y="2360520"/>
            <a:ext cx="744480" cy="1069920"/>
          </a:xfrm>
          <a:custGeom>
            <a:avLst/>
            <a:gdLst>
              <a:gd name="textAreaLeft" fmla="*/ 0 w 744480"/>
              <a:gd name="textAreaRight" fmla="*/ 744840 w 744480"/>
              <a:gd name="textAreaTop" fmla="*/ 0 h 1069920"/>
              <a:gd name="textAreaBottom" fmla="*/ 1070280 h 10699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2320">
            <a:solidFill>
              <a:srgbClr val="ff0000"/>
            </a:solidFill>
            <a:miter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20" name=""/>
          <p:cNvSpPr/>
          <p:nvPr/>
        </p:nvSpPr>
        <p:spPr>
          <a:xfrm>
            <a:off x="4500720" y="3141720"/>
            <a:ext cx="357840" cy="367560"/>
          </a:xfrm>
          <a:custGeom>
            <a:avLst/>
            <a:gdLst>
              <a:gd name="textAreaLeft" fmla="*/ 0 w 357840"/>
              <a:gd name="textAreaRight" fmla="*/ 358200 w 35784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1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21" name=""/>
          <p:cNvSpPr/>
          <p:nvPr/>
        </p:nvSpPr>
        <p:spPr>
          <a:xfrm rot="16200000">
            <a:off x="4286880" y="2273040"/>
            <a:ext cx="359640" cy="367560"/>
          </a:xfrm>
          <a:custGeom>
            <a:avLst/>
            <a:gdLst>
              <a:gd name="textAreaLeft" fmla="*/ 0 w 359640"/>
              <a:gd name="textAreaRight" fmla="*/ 360000 w 35964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8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"/>
          <p:cNvSpPr/>
          <p:nvPr/>
        </p:nvSpPr>
        <p:spPr>
          <a:xfrm>
            <a:off x="457200" y="274680"/>
            <a:ext cx="8228880" cy="1142280"/>
          </a:xfrm>
          <a:custGeom>
            <a:avLst/>
            <a:gdLst>
              <a:gd name="textAreaLeft" fmla="*/ 0 w 8228880"/>
              <a:gd name="textAreaRight" fmla="*/ 8229240 w 8228880"/>
              <a:gd name="textAreaTop" fmla="*/ 0 h 1142280"/>
              <a:gd name="textAreaBottom" fmla="*/ 1142640 h 1142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4400" strike="noStrike" u="none">
                <a:solidFill>
                  <a:srgbClr val="000000"/>
                </a:solidFill>
                <a:uFillTx/>
                <a:latin typeface="Calibri"/>
                <a:ea typeface="Microsoft YaHei"/>
              </a:rPr>
              <a:t>A 3NF win!</a:t>
            </a:r>
            <a:endParaRPr b="0" lang="en-A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grpSp>
        <p:nvGrpSpPr>
          <p:cNvPr id="423" name=""/>
          <p:cNvGrpSpPr/>
          <p:nvPr/>
        </p:nvGrpSpPr>
        <p:grpSpPr>
          <a:xfrm>
            <a:off x="250920" y="1341360"/>
            <a:ext cx="4901400" cy="2457720"/>
            <a:chOff x="250920" y="1341360"/>
            <a:chExt cx="4901400" cy="2457720"/>
          </a:xfrm>
        </p:grpSpPr>
        <p:pic>
          <p:nvPicPr>
            <p:cNvPr id="424" name="" descr=""/>
            <p:cNvPicPr/>
            <p:nvPr/>
          </p:nvPicPr>
          <p:blipFill>
            <a:blip r:embed="rId1"/>
            <a:stretch/>
          </p:blipFill>
          <p:spPr>
            <a:xfrm>
              <a:off x="3014640" y="2739960"/>
              <a:ext cx="964440" cy="4042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425" name="" descr=""/>
            <p:cNvPicPr/>
            <p:nvPr/>
          </p:nvPicPr>
          <p:blipFill>
            <a:blip r:embed="rId2"/>
            <a:stretch/>
          </p:blipFill>
          <p:spPr>
            <a:xfrm>
              <a:off x="600120" y="2949480"/>
              <a:ext cx="478800" cy="4042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426" name="" descr=""/>
            <p:cNvPicPr/>
            <p:nvPr/>
          </p:nvPicPr>
          <p:blipFill>
            <a:blip r:embed="rId3"/>
            <a:stretch/>
          </p:blipFill>
          <p:spPr>
            <a:xfrm>
              <a:off x="1074600" y="2948040"/>
              <a:ext cx="455040" cy="41364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427" name="" descr=""/>
            <p:cNvPicPr/>
            <p:nvPr/>
          </p:nvPicPr>
          <p:blipFill>
            <a:blip r:embed="rId4"/>
            <a:stretch/>
          </p:blipFill>
          <p:spPr>
            <a:xfrm>
              <a:off x="1533600" y="2949480"/>
              <a:ext cx="340560" cy="4089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428" name=""/>
            <p:cNvSpPr/>
            <p:nvPr/>
          </p:nvSpPr>
          <p:spPr>
            <a:xfrm>
              <a:off x="2916360" y="3079800"/>
              <a:ext cx="2235960" cy="276120"/>
            </a:xfrm>
            <a:custGeom>
              <a:avLst/>
              <a:gdLst>
                <a:gd name="textAreaLeft" fmla="*/ 0 w 2235960"/>
                <a:gd name="textAreaRight" fmla="*/ 2236320 w 2235960"/>
                <a:gd name="textAreaTop" fmla="*/ 0 h 276120"/>
                <a:gd name="textAreaBottom" fmla="*/ 276480 h 276120"/>
              </a:gdLst>
              <a:ahLst/>
              <a:rect l="textAreaLeft" t="textAreaTop" r="textAreaRight" b="textAreaBottom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spcBef>
                  <a:spcPts val="11"/>
                </a:spcBef>
                <a:spcAft>
                  <a:spcPts val="11"/>
                </a:spcAft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  <a:tab algn="l" pos="10333080"/>
                  <a:tab algn="l" pos="10782360"/>
                </a:tabLst>
              </a:pPr>
              <a:r>
                <a:rPr b="0" lang="en-AU" sz="1200" strike="noStrike" u="none">
                  <a:solidFill>
                    <a:srgbClr val="ff0000"/>
                  </a:solidFill>
                  <a:uFillTx/>
                  <a:latin typeface="Calibri"/>
                  <a:ea typeface="DejaVu Sans"/>
                </a:rPr>
                <a:t>SUBJECTS TABLE (key = Subject)</a:t>
              </a:r>
              <a:endParaRPr b="0" lang="en-AU" sz="12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29" name=""/>
            <p:cNvSpPr/>
            <p:nvPr/>
          </p:nvSpPr>
          <p:spPr>
            <a:xfrm>
              <a:off x="600120" y="3370320"/>
              <a:ext cx="2235960" cy="428760"/>
            </a:xfrm>
            <a:custGeom>
              <a:avLst/>
              <a:gdLst>
                <a:gd name="textAreaLeft" fmla="*/ 0 w 2235960"/>
                <a:gd name="textAreaRight" fmla="*/ 2236320 w 2235960"/>
                <a:gd name="textAreaTop" fmla="*/ 0 h 428760"/>
                <a:gd name="textAreaBottom" fmla="*/ 429120 h 428760"/>
              </a:gdLst>
              <a:ahLst/>
              <a:rect l="textAreaLeft" t="textAreaTop" r="textAreaRight" b="textAreaBottom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spcBef>
                  <a:spcPts val="11"/>
                </a:spcBef>
                <a:spcAft>
                  <a:spcPts val="11"/>
                </a:spcAft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  <a:tab algn="l" pos="10333080"/>
                  <a:tab algn="l" pos="10782360"/>
                </a:tabLst>
              </a:pPr>
              <a:r>
                <a:rPr b="0" lang="en-AU" sz="1100" strike="noStrike" u="none">
                  <a:solidFill>
                    <a:srgbClr val="ff0000"/>
                  </a:solidFill>
                  <a:uFillTx/>
                  <a:latin typeface="Calibri"/>
                  <a:ea typeface="DejaVu Sans"/>
                </a:rPr>
                <a:t>RESULTS TABLE (key = StudentID+Subject)</a:t>
              </a:r>
              <a:endParaRPr b="0" lang="en-AU" sz="11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30" name=""/>
            <p:cNvSpPr/>
            <p:nvPr/>
          </p:nvSpPr>
          <p:spPr>
            <a:xfrm flipH="1" flipV="1">
              <a:off x="458640" y="1688040"/>
              <a:ext cx="379440" cy="1257120"/>
            </a:xfrm>
            <a:custGeom>
              <a:avLst/>
              <a:gdLst>
                <a:gd name="textAreaLeft" fmla="*/ 360 w 379440"/>
                <a:gd name="textAreaRight" fmla="*/ 380160 w 379440"/>
                <a:gd name="textAreaTop" fmla="*/ 360 h 1257120"/>
                <a:gd name="textAreaBottom" fmla="*/ 1257840 h 1257120"/>
              </a:gdLst>
              <a:ahLst/>
              <a:rect l="textAreaLeft" t="textAreaTop" r="textAreaRight" b="textAreaBottom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2320">
              <a:solidFill>
                <a:srgbClr val="ff0000"/>
              </a:solidFill>
              <a:miter/>
              <a:tailEnd len="med" type="arrow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A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31" name=""/>
            <p:cNvSpPr/>
            <p:nvPr/>
          </p:nvSpPr>
          <p:spPr>
            <a:xfrm flipV="1">
              <a:off x="1302840" y="2941920"/>
              <a:ext cx="1708200" cy="2880"/>
            </a:xfrm>
            <a:custGeom>
              <a:avLst/>
              <a:gdLst>
                <a:gd name="textAreaLeft" fmla="*/ 0 w 1708200"/>
                <a:gd name="textAreaRight" fmla="*/ 1708560 w 1708200"/>
                <a:gd name="textAreaTop" fmla="*/ 360 h 2880"/>
                <a:gd name="textAreaBottom" fmla="*/ 3600 h 2880"/>
              </a:gdLst>
              <a:ahLst/>
              <a:rect l="textAreaLeft" t="textAreaTop" r="textAreaRight" b="textAreaBottom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2320">
              <a:solidFill>
                <a:srgbClr val="ff0000"/>
              </a:solidFill>
              <a:miter/>
              <a:tailEnd len="med" type="arrow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-41760" bIns="-41760" anchor="t">
              <a:noAutofit/>
            </a:bodyPr>
            <a:p>
              <a:endParaRPr b="0" lang="en-A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32" name=""/>
            <p:cNvSpPr/>
            <p:nvPr/>
          </p:nvSpPr>
          <p:spPr>
            <a:xfrm>
              <a:off x="495360" y="1725480"/>
              <a:ext cx="172080" cy="367560"/>
            </a:xfrm>
            <a:custGeom>
              <a:avLst/>
              <a:gdLst>
                <a:gd name="textAreaLeft" fmla="*/ 0 w 172080"/>
                <a:gd name="textAreaRight" fmla="*/ 172440 w 172080"/>
                <a:gd name="textAreaTop" fmla="*/ 0 h 367560"/>
                <a:gd name="textAreaBottom" fmla="*/ 367920 h 367560"/>
              </a:gdLst>
              <a:ahLst/>
              <a:rect l="textAreaLeft" t="textAreaTop" r="textAreaRight" b="textAreaBottom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spcBef>
                  <a:spcPts val="11"/>
                </a:spcBef>
                <a:spcAft>
                  <a:spcPts val="11"/>
                </a:spcAft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  <a:tab algn="l" pos="10333080"/>
                  <a:tab algn="l" pos="10782360"/>
                </a:tabLst>
              </a:pPr>
              <a:r>
                <a:rPr b="0" lang="en-AU" sz="1800" strike="noStrike" u="none">
                  <a:solidFill>
                    <a:srgbClr val="000000"/>
                  </a:solidFill>
                  <a:uFillTx/>
                  <a:latin typeface="Calibri"/>
                  <a:ea typeface="DejaVu Sans"/>
                </a:rPr>
                <a:t>1</a:t>
              </a:r>
              <a:endParaRPr b="0" lang="en-A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33" name=""/>
            <p:cNvSpPr/>
            <p:nvPr/>
          </p:nvSpPr>
          <p:spPr>
            <a:xfrm>
              <a:off x="2840040" y="2809800"/>
              <a:ext cx="172440" cy="367560"/>
            </a:xfrm>
            <a:custGeom>
              <a:avLst/>
              <a:gdLst>
                <a:gd name="textAreaLeft" fmla="*/ 0 w 172440"/>
                <a:gd name="textAreaRight" fmla="*/ 172800 w 172440"/>
                <a:gd name="textAreaTop" fmla="*/ 0 h 367560"/>
                <a:gd name="textAreaBottom" fmla="*/ 367920 h 367560"/>
              </a:gdLst>
              <a:ahLst/>
              <a:rect l="textAreaLeft" t="textAreaTop" r="textAreaRight" b="textAreaBottom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spcBef>
                  <a:spcPts val="11"/>
                </a:spcBef>
                <a:spcAft>
                  <a:spcPts val="11"/>
                </a:spcAft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  <a:tab algn="l" pos="10333080"/>
                  <a:tab algn="l" pos="10782360"/>
                </a:tabLst>
              </a:pPr>
              <a:r>
                <a:rPr b="0" lang="en-AU" sz="1800" strike="noStrike" u="none">
                  <a:solidFill>
                    <a:srgbClr val="000000"/>
                  </a:solidFill>
                  <a:uFillTx/>
                  <a:latin typeface="Calibri"/>
                  <a:ea typeface="DejaVu Sans"/>
                </a:rPr>
                <a:t>1</a:t>
              </a:r>
              <a:endParaRPr b="0" lang="en-A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34" name=""/>
            <p:cNvSpPr/>
            <p:nvPr/>
          </p:nvSpPr>
          <p:spPr>
            <a:xfrm rot="16200000">
              <a:off x="856440" y="2607840"/>
              <a:ext cx="172440" cy="367560"/>
            </a:xfrm>
            <a:custGeom>
              <a:avLst/>
              <a:gdLst>
                <a:gd name="textAreaLeft" fmla="*/ 0 w 172440"/>
                <a:gd name="textAreaRight" fmla="*/ 172800 w 172440"/>
                <a:gd name="textAreaTop" fmla="*/ 0 h 367560"/>
                <a:gd name="textAreaBottom" fmla="*/ 367920 h 367560"/>
              </a:gdLst>
              <a:ahLst/>
              <a:rect l="textAreaLeft" t="textAreaTop" r="textAreaRight" b="textAreaBottom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spcBef>
                  <a:spcPts val="11"/>
                </a:spcBef>
                <a:spcAft>
                  <a:spcPts val="11"/>
                </a:spcAft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  <a:tab algn="l" pos="10333080"/>
                  <a:tab algn="l" pos="10782360"/>
                </a:tabLst>
              </a:pPr>
              <a:r>
                <a:rPr b="0" lang="en-AU" sz="1800" strike="noStrike" u="none">
                  <a:solidFill>
                    <a:srgbClr val="000000"/>
                  </a:solidFill>
                  <a:uFillTx/>
                  <a:latin typeface="Calibri"/>
                  <a:ea typeface="DejaVu Sans"/>
                </a:rPr>
                <a:t>8</a:t>
              </a:r>
              <a:endParaRPr b="0" lang="en-A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35" name=""/>
            <p:cNvSpPr/>
            <p:nvPr/>
          </p:nvSpPr>
          <p:spPr>
            <a:xfrm rot="16200000">
              <a:off x="1486800" y="2638080"/>
              <a:ext cx="172440" cy="367560"/>
            </a:xfrm>
            <a:custGeom>
              <a:avLst/>
              <a:gdLst>
                <a:gd name="textAreaLeft" fmla="*/ 0 w 172440"/>
                <a:gd name="textAreaRight" fmla="*/ 172800 w 172440"/>
                <a:gd name="textAreaTop" fmla="*/ 0 h 367560"/>
                <a:gd name="textAreaBottom" fmla="*/ 367920 h 367560"/>
              </a:gdLst>
              <a:ahLst/>
              <a:rect l="textAreaLeft" t="textAreaTop" r="textAreaRight" b="textAreaBottom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spcBef>
                  <a:spcPts val="11"/>
                </a:spcBef>
                <a:spcAft>
                  <a:spcPts val="11"/>
                </a:spcAft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  <a:tab algn="l" pos="10333080"/>
                  <a:tab algn="l" pos="10782360"/>
                </a:tabLst>
              </a:pPr>
              <a:r>
                <a:rPr b="0" lang="en-AU" sz="1800" strike="noStrike" u="none">
                  <a:solidFill>
                    <a:srgbClr val="000000"/>
                  </a:solidFill>
                  <a:uFillTx/>
                  <a:latin typeface="Calibri"/>
                  <a:ea typeface="DejaVu Sans"/>
                </a:rPr>
                <a:t>8</a:t>
              </a:r>
              <a:endParaRPr b="0" lang="en-A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pic>
          <p:nvPicPr>
            <p:cNvPr id="436" name="" descr=""/>
            <p:cNvPicPr/>
            <p:nvPr/>
          </p:nvPicPr>
          <p:blipFill>
            <a:blip r:embed="rId5"/>
            <a:stretch/>
          </p:blipFill>
          <p:spPr>
            <a:xfrm>
              <a:off x="250920" y="1341360"/>
              <a:ext cx="1839240" cy="35820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437" name="" descr=""/>
            <p:cNvPicPr/>
            <p:nvPr/>
          </p:nvPicPr>
          <p:blipFill>
            <a:blip r:embed="rId6"/>
            <a:stretch/>
          </p:blipFill>
          <p:spPr>
            <a:xfrm>
              <a:off x="2384280" y="1865160"/>
              <a:ext cx="909000" cy="35820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438" name=""/>
            <p:cNvSpPr/>
            <p:nvPr/>
          </p:nvSpPr>
          <p:spPr>
            <a:xfrm>
              <a:off x="2091960" y="1522080"/>
              <a:ext cx="360360" cy="517320"/>
            </a:xfrm>
            <a:custGeom>
              <a:avLst/>
              <a:gdLst>
                <a:gd name="textAreaLeft" fmla="*/ 0 w 360360"/>
                <a:gd name="textAreaRight" fmla="*/ 360720 w 360360"/>
                <a:gd name="textAreaTop" fmla="*/ 0 h 517320"/>
                <a:gd name="textAreaBottom" fmla="*/ 517680 h 517320"/>
              </a:gdLst>
              <a:ahLst/>
              <a:rect l="textAreaLeft" t="textAreaTop" r="textAreaRight" b="textAreaBottom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2320">
              <a:solidFill>
                <a:srgbClr val="ff0000"/>
              </a:solidFill>
              <a:miter/>
              <a:tailEnd len="med" type="arrow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A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39" name=""/>
            <p:cNvSpPr/>
            <p:nvPr/>
          </p:nvSpPr>
          <p:spPr>
            <a:xfrm>
              <a:off x="2209680" y="1900080"/>
              <a:ext cx="172440" cy="367560"/>
            </a:xfrm>
            <a:custGeom>
              <a:avLst/>
              <a:gdLst>
                <a:gd name="textAreaLeft" fmla="*/ 0 w 172440"/>
                <a:gd name="textAreaRight" fmla="*/ 172800 w 172440"/>
                <a:gd name="textAreaTop" fmla="*/ 0 h 367560"/>
                <a:gd name="textAreaBottom" fmla="*/ 367920 h 367560"/>
              </a:gdLst>
              <a:ahLst/>
              <a:rect l="textAreaLeft" t="textAreaTop" r="textAreaRight" b="textAreaBottom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spcBef>
                  <a:spcPts val="11"/>
                </a:spcBef>
                <a:spcAft>
                  <a:spcPts val="11"/>
                </a:spcAft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  <a:tab algn="l" pos="10333080"/>
                  <a:tab algn="l" pos="10782360"/>
                </a:tabLst>
              </a:pPr>
              <a:r>
                <a:rPr b="0" lang="en-AU" sz="1800" strike="noStrike" u="none">
                  <a:solidFill>
                    <a:srgbClr val="000000"/>
                  </a:solidFill>
                  <a:uFillTx/>
                  <a:latin typeface="Calibri"/>
                  <a:ea typeface="DejaVu Sans"/>
                </a:rPr>
                <a:t>1</a:t>
              </a:r>
              <a:endParaRPr b="0" lang="en-A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40" name=""/>
            <p:cNvSpPr/>
            <p:nvPr/>
          </p:nvSpPr>
          <p:spPr>
            <a:xfrm rot="16200000">
              <a:off x="2196360" y="1348920"/>
              <a:ext cx="172440" cy="367560"/>
            </a:xfrm>
            <a:custGeom>
              <a:avLst/>
              <a:gdLst>
                <a:gd name="textAreaLeft" fmla="*/ 0 w 172440"/>
                <a:gd name="textAreaRight" fmla="*/ 172800 w 172440"/>
                <a:gd name="textAreaTop" fmla="*/ 0 h 367560"/>
                <a:gd name="textAreaBottom" fmla="*/ 367920 h 367560"/>
              </a:gdLst>
              <a:ahLst/>
              <a:rect l="textAreaLeft" t="textAreaTop" r="textAreaRight" b="textAreaBottom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spcBef>
                  <a:spcPts val="11"/>
                </a:spcBef>
                <a:spcAft>
                  <a:spcPts val="11"/>
                </a:spcAft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  <a:tab algn="l" pos="10333080"/>
                  <a:tab algn="l" pos="10782360"/>
                </a:tabLst>
              </a:pPr>
              <a:r>
                <a:rPr b="0" lang="en-AU" sz="1800" strike="noStrike" u="none">
                  <a:solidFill>
                    <a:srgbClr val="000000"/>
                  </a:solidFill>
                  <a:uFillTx/>
                  <a:latin typeface="Calibri"/>
                  <a:ea typeface="DejaVu Sans"/>
                </a:rPr>
                <a:t>8</a:t>
              </a:r>
              <a:endParaRPr b="0" lang="en-A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pic>
        <p:nvPicPr>
          <p:cNvPr id="441" name="" descr=""/>
          <p:cNvPicPr/>
          <p:nvPr/>
        </p:nvPicPr>
        <p:blipFill>
          <a:blip r:embed="rId7"/>
          <a:stretch/>
        </p:blipFill>
        <p:spPr>
          <a:xfrm>
            <a:off x="3292560" y="4292640"/>
            <a:ext cx="5850720" cy="2386800"/>
          </a:xfrm>
          <a:prstGeom prst="rect">
            <a:avLst/>
          </a:prstGeom>
          <a:ln w="0">
            <a:noFill/>
          </a:ln>
        </p:spPr>
      </p:pic>
      <p:sp>
        <p:nvSpPr>
          <p:cNvPr id="442" name=""/>
          <p:cNvSpPr/>
          <p:nvPr/>
        </p:nvSpPr>
        <p:spPr>
          <a:xfrm>
            <a:off x="755640" y="4365720"/>
            <a:ext cx="2555280" cy="1142280"/>
          </a:xfrm>
          <a:custGeom>
            <a:avLst/>
            <a:gdLst>
              <a:gd name="textAreaLeft" fmla="*/ 0 w 2555280"/>
              <a:gd name="textAreaRight" fmla="*/ 2555640 w 2555280"/>
              <a:gd name="textAreaTop" fmla="*/ 0 h 1142280"/>
              <a:gd name="textAreaBottom" fmla="*/ 1142640 h 1142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44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Or…</a:t>
            </a:r>
            <a:endParaRPr b="0" lang="en-A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"/>
          <p:cNvSpPr/>
          <p:nvPr/>
        </p:nvSpPr>
        <p:spPr>
          <a:xfrm>
            <a:off x="457200" y="131040"/>
            <a:ext cx="8228880" cy="1004040"/>
          </a:xfrm>
          <a:custGeom>
            <a:avLst/>
            <a:gdLst>
              <a:gd name="textAreaLeft" fmla="*/ 0 w 8228880"/>
              <a:gd name="textAreaRight" fmla="*/ 8229240 w 8228880"/>
              <a:gd name="textAreaTop" fmla="*/ 0 h 1004040"/>
              <a:gd name="textAreaBottom" fmla="*/ 1004400 h 100404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6000" strike="noStrike" u="none">
                <a:solidFill>
                  <a:srgbClr val="000000"/>
                </a:solidFill>
                <a:uFillTx/>
                <a:latin typeface="Calibri"/>
                <a:ea typeface="Microsoft YaHei"/>
              </a:rPr>
              <a:t>The Reveal</a:t>
            </a:r>
            <a:endParaRPr b="0" lang="en-AU" sz="6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44" name=""/>
          <p:cNvSpPr/>
          <p:nvPr/>
        </p:nvSpPr>
        <p:spPr>
          <a:xfrm>
            <a:off x="0" y="1557360"/>
            <a:ext cx="2555280" cy="710280"/>
          </a:xfrm>
          <a:custGeom>
            <a:avLst/>
            <a:gdLst>
              <a:gd name="textAreaLeft" fmla="*/ 0 w 2555280"/>
              <a:gd name="textAreaRight" fmla="*/ 2555640 w 2555280"/>
              <a:gd name="textAreaTop" fmla="*/ 0 h 710280"/>
              <a:gd name="textAreaBottom" fmla="*/ 710640 h 710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9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4100" strike="noStrike" u="none">
                <a:solidFill>
                  <a:srgbClr val="ff0000"/>
                </a:solidFill>
                <a:uFillTx/>
                <a:latin typeface="Calibri"/>
                <a:ea typeface="DejaVu Sans"/>
              </a:rPr>
              <a:t>Before…</a:t>
            </a:r>
            <a:endParaRPr b="0" lang="en-AU" sz="41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445" name="" descr=""/>
          <p:cNvPicPr/>
          <p:nvPr/>
        </p:nvPicPr>
        <p:blipFill>
          <a:blip r:embed="rId1"/>
          <a:stretch/>
        </p:blipFill>
        <p:spPr>
          <a:xfrm>
            <a:off x="2195640" y="1484280"/>
            <a:ext cx="6623640" cy="807480"/>
          </a:xfrm>
          <a:prstGeom prst="rect">
            <a:avLst/>
          </a:prstGeom>
          <a:ln w="0">
            <a:noFill/>
          </a:ln>
        </p:spPr>
      </p:pic>
      <p:sp>
        <p:nvSpPr>
          <p:cNvPr id="446" name=""/>
          <p:cNvSpPr/>
          <p:nvPr/>
        </p:nvSpPr>
        <p:spPr>
          <a:xfrm>
            <a:off x="2050920" y="3141720"/>
            <a:ext cx="2555280" cy="708840"/>
          </a:xfrm>
          <a:custGeom>
            <a:avLst/>
            <a:gdLst>
              <a:gd name="textAreaLeft" fmla="*/ 0 w 2555280"/>
              <a:gd name="textAreaRight" fmla="*/ 2555640 w 2555280"/>
              <a:gd name="textAreaTop" fmla="*/ 0 h 708840"/>
              <a:gd name="textAreaBottom" fmla="*/ 709200 h 70884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9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4100" strike="noStrike" u="none">
                <a:solidFill>
                  <a:srgbClr val="ff0000"/>
                </a:solidFill>
                <a:uFillTx/>
                <a:latin typeface="Calibri"/>
                <a:ea typeface="DejaVu Sans"/>
              </a:rPr>
              <a:t>After…</a:t>
            </a:r>
            <a:endParaRPr b="0" lang="en-AU" sz="41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447" name="" descr=""/>
          <p:cNvPicPr/>
          <p:nvPr/>
        </p:nvPicPr>
        <p:blipFill>
          <a:blip r:embed="rId2"/>
          <a:stretch/>
        </p:blipFill>
        <p:spPr>
          <a:xfrm>
            <a:off x="6659640" y="4797360"/>
            <a:ext cx="1990080" cy="837720"/>
          </a:xfrm>
          <a:prstGeom prst="rect">
            <a:avLst/>
          </a:prstGeom>
          <a:ln w="0">
            <a:noFill/>
          </a:ln>
        </p:spPr>
      </p:pic>
      <p:pic>
        <p:nvPicPr>
          <p:cNvPr id="448" name="" descr=""/>
          <p:cNvPicPr/>
          <p:nvPr/>
        </p:nvPicPr>
        <p:blipFill>
          <a:blip r:embed="rId3"/>
          <a:stretch/>
        </p:blipFill>
        <p:spPr>
          <a:xfrm>
            <a:off x="2184480" y="5624640"/>
            <a:ext cx="989640" cy="837360"/>
          </a:xfrm>
          <a:prstGeom prst="rect">
            <a:avLst/>
          </a:prstGeom>
          <a:ln w="0">
            <a:noFill/>
          </a:ln>
        </p:spPr>
      </p:pic>
      <p:pic>
        <p:nvPicPr>
          <p:cNvPr id="449" name="" descr=""/>
          <p:cNvPicPr/>
          <p:nvPr/>
        </p:nvPicPr>
        <p:blipFill>
          <a:blip r:embed="rId4"/>
          <a:stretch/>
        </p:blipFill>
        <p:spPr>
          <a:xfrm>
            <a:off x="3160800" y="5621400"/>
            <a:ext cx="942120" cy="856440"/>
          </a:xfrm>
          <a:prstGeom prst="rect">
            <a:avLst/>
          </a:prstGeom>
          <a:ln w="0">
            <a:noFill/>
          </a:ln>
        </p:spPr>
      </p:pic>
      <p:pic>
        <p:nvPicPr>
          <p:cNvPr id="450" name="" descr=""/>
          <p:cNvPicPr/>
          <p:nvPr/>
        </p:nvPicPr>
        <p:blipFill>
          <a:blip r:embed="rId5"/>
          <a:stretch/>
        </p:blipFill>
        <p:spPr>
          <a:xfrm>
            <a:off x="4103640" y="5624640"/>
            <a:ext cx="704160" cy="846720"/>
          </a:xfrm>
          <a:prstGeom prst="rect">
            <a:avLst/>
          </a:prstGeom>
          <a:ln w="0">
            <a:noFill/>
          </a:ln>
        </p:spPr>
      </p:pic>
      <p:sp>
        <p:nvSpPr>
          <p:cNvPr id="451" name=""/>
          <p:cNvSpPr/>
          <p:nvPr/>
        </p:nvSpPr>
        <p:spPr>
          <a:xfrm>
            <a:off x="2112840" y="6392880"/>
            <a:ext cx="2745720" cy="276120"/>
          </a:xfrm>
          <a:custGeom>
            <a:avLst/>
            <a:gdLst>
              <a:gd name="textAreaLeft" fmla="*/ 0 w 2745720"/>
              <a:gd name="textAreaRight" fmla="*/ 2746080 w 2745720"/>
              <a:gd name="textAreaTop" fmla="*/ 0 h 276120"/>
              <a:gd name="textAreaBottom" fmla="*/ 276480 h 2761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200" strike="noStrike" u="none">
                <a:solidFill>
                  <a:srgbClr val="ff0000"/>
                </a:solidFill>
                <a:uFillTx/>
                <a:latin typeface="Calibri"/>
                <a:ea typeface="DejaVu Sans"/>
              </a:rPr>
              <a:t>RESULTS TABLE (key = StudentID+Subject)</a:t>
            </a:r>
            <a:endParaRPr b="0" lang="en-A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52" name=""/>
          <p:cNvSpPr/>
          <p:nvPr/>
        </p:nvSpPr>
        <p:spPr>
          <a:xfrm flipH="1" flipV="1">
            <a:off x="2409840" y="4507560"/>
            <a:ext cx="268560" cy="1116000"/>
          </a:xfrm>
          <a:custGeom>
            <a:avLst/>
            <a:gdLst>
              <a:gd name="textAreaLeft" fmla="*/ 360 w 268560"/>
              <a:gd name="textAreaRight" fmla="*/ 269280 w 268560"/>
              <a:gd name="textAreaTop" fmla="*/ 360 h 1116000"/>
              <a:gd name="textAreaBottom" fmla="*/ 1116720 h 11160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2320">
            <a:solidFill>
              <a:srgbClr val="ff0000"/>
            </a:solidFill>
            <a:miter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53" name=""/>
          <p:cNvSpPr/>
          <p:nvPr/>
        </p:nvSpPr>
        <p:spPr>
          <a:xfrm flipV="1">
            <a:off x="3632040" y="5213520"/>
            <a:ext cx="3029040" cy="404640"/>
          </a:xfrm>
          <a:custGeom>
            <a:avLst/>
            <a:gdLst>
              <a:gd name="textAreaLeft" fmla="*/ 0 w 3029040"/>
              <a:gd name="textAreaRight" fmla="*/ 3029400 w 3029040"/>
              <a:gd name="textAreaTop" fmla="*/ 360 h 404640"/>
              <a:gd name="textAreaBottom" fmla="*/ 405360 h 40464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2320">
            <a:solidFill>
              <a:srgbClr val="ff0000"/>
            </a:solidFill>
            <a:miter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54" name=""/>
          <p:cNvSpPr/>
          <p:nvPr/>
        </p:nvSpPr>
        <p:spPr>
          <a:xfrm>
            <a:off x="2268360" y="4653000"/>
            <a:ext cx="358200" cy="367560"/>
          </a:xfrm>
          <a:custGeom>
            <a:avLst/>
            <a:gdLst>
              <a:gd name="textAreaLeft" fmla="*/ 0 w 358200"/>
              <a:gd name="textAreaRight" fmla="*/ 358560 w 35820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1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55" name=""/>
          <p:cNvSpPr/>
          <p:nvPr/>
        </p:nvSpPr>
        <p:spPr>
          <a:xfrm>
            <a:off x="6372360" y="4797360"/>
            <a:ext cx="359640" cy="367560"/>
          </a:xfrm>
          <a:custGeom>
            <a:avLst/>
            <a:gdLst>
              <a:gd name="textAreaLeft" fmla="*/ 0 w 359640"/>
              <a:gd name="textAreaRight" fmla="*/ 360000 w 35964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1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56" name=""/>
          <p:cNvSpPr/>
          <p:nvPr/>
        </p:nvSpPr>
        <p:spPr>
          <a:xfrm rot="16200000">
            <a:off x="2517840" y="5117040"/>
            <a:ext cx="357840" cy="367560"/>
          </a:xfrm>
          <a:custGeom>
            <a:avLst/>
            <a:gdLst>
              <a:gd name="textAreaLeft" fmla="*/ 0 w 357840"/>
              <a:gd name="textAreaRight" fmla="*/ 358200 w 35784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8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57" name=""/>
          <p:cNvSpPr/>
          <p:nvPr/>
        </p:nvSpPr>
        <p:spPr>
          <a:xfrm rot="16200000">
            <a:off x="3566160" y="5297040"/>
            <a:ext cx="359640" cy="367560"/>
          </a:xfrm>
          <a:custGeom>
            <a:avLst/>
            <a:gdLst>
              <a:gd name="textAreaLeft" fmla="*/ 0 w 359640"/>
              <a:gd name="textAreaRight" fmla="*/ 360000 w 35964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8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458" name="" descr=""/>
          <p:cNvPicPr/>
          <p:nvPr/>
        </p:nvPicPr>
        <p:blipFill>
          <a:blip r:embed="rId6"/>
          <a:stretch/>
        </p:blipFill>
        <p:spPr>
          <a:xfrm>
            <a:off x="1547640" y="3789360"/>
            <a:ext cx="3790440" cy="742320"/>
          </a:xfrm>
          <a:prstGeom prst="rect">
            <a:avLst/>
          </a:prstGeom>
          <a:ln w="0">
            <a:noFill/>
          </a:ln>
        </p:spPr>
      </p:pic>
      <p:pic>
        <p:nvPicPr>
          <p:cNvPr id="459" name="" descr=""/>
          <p:cNvPicPr/>
          <p:nvPr/>
        </p:nvPicPr>
        <p:blipFill>
          <a:blip r:embed="rId7"/>
          <a:stretch/>
        </p:blipFill>
        <p:spPr>
          <a:xfrm>
            <a:off x="6799320" y="3284640"/>
            <a:ext cx="1875600" cy="741960"/>
          </a:xfrm>
          <a:prstGeom prst="rect">
            <a:avLst/>
          </a:prstGeom>
          <a:ln w="0">
            <a:noFill/>
          </a:ln>
        </p:spPr>
      </p:pic>
      <p:sp>
        <p:nvSpPr>
          <p:cNvPr id="460" name=""/>
          <p:cNvSpPr/>
          <p:nvPr/>
        </p:nvSpPr>
        <p:spPr>
          <a:xfrm flipV="1">
            <a:off x="5338440" y="3654720"/>
            <a:ext cx="1460520" cy="504720"/>
          </a:xfrm>
          <a:custGeom>
            <a:avLst/>
            <a:gdLst>
              <a:gd name="textAreaLeft" fmla="*/ 0 w 1460520"/>
              <a:gd name="textAreaRight" fmla="*/ 1460880 w 1460520"/>
              <a:gd name="textAreaTop" fmla="*/ 360 h 504720"/>
              <a:gd name="textAreaBottom" fmla="*/ 505440 h 5047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2320">
            <a:solidFill>
              <a:srgbClr val="ff0000"/>
            </a:solidFill>
            <a:miter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61" name=""/>
          <p:cNvSpPr/>
          <p:nvPr/>
        </p:nvSpPr>
        <p:spPr>
          <a:xfrm>
            <a:off x="6443640" y="3348000"/>
            <a:ext cx="359640" cy="367560"/>
          </a:xfrm>
          <a:custGeom>
            <a:avLst/>
            <a:gdLst>
              <a:gd name="textAreaLeft" fmla="*/ 0 w 359640"/>
              <a:gd name="textAreaRight" fmla="*/ 360000 w 35964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1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62" name=""/>
          <p:cNvSpPr/>
          <p:nvPr/>
        </p:nvSpPr>
        <p:spPr>
          <a:xfrm rot="16200000">
            <a:off x="5366520" y="3785760"/>
            <a:ext cx="359640" cy="367560"/>
          </a:xfrm>
          <a:custGeom>
            <a:avLst/>
            <a:gdLst>
              <a:gd name="textAreaLeft" fmla="*/ 0 w 359640"/>
              <a:gd name="textAreaRight" fmla="*/ 360000 w 359640"/>
              <a:gd name="textAreaTop" fmla="*/ 0 h 367560"/>
              <a:gd name="textAreaBottom" fmla="*/ 367920 h 367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8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63" name=""/>
          <p:cNvSpPr/>
          <p:nvPr/>
        </p:nvSpPr>
        <p:spPr>
          <a:xfrm>
            <a:off x="6588000" y="5589720"/>
            <a:ext cx="2231280" cy="276120"/>
          </a:xfrm>
          <a:custGeom>
            <a:avLst/>
            <a:gdLst>
              <a:gd name="textAreaLeft" fmla="*/ 0 w 2231280"/>
              <a:gd name="textAreaRight" fmla="*/ 2231640 w 2231280"/>
              <a:gd name="textAreaTop" fmla="*/ 0 h 276120"/>
              <a:gd name="textAreaBottom" fmla="*/ 276480 h 2761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200" strike="noStrike" u="none">
                <a:solidFill>
                  <a:srgbClr val="ff0000"/>
                </a:solidFill>
                <a:uFillTx/>
                <a:latin typeface="Calibri"/>
                <a:ea typeface="DejaVu Sans"/>
              </a:rPr>
              <a:t>SUBJECTS TABLE (key = Subject)</a:t>
            </a:r>
            <a:endParaRPr b="0" lang="en-A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"/>
          <p:cNvSpPr/>
          <p:nvPr/>
        </p:nvSpPr>
        <p:spPr>
          <a:xfrm>
            <a:off x="468360" y="180000"/>
            <a:ext cx="8228880" cy="1142280"/>
          </a:xfrm>
          <a:custGeom>
            <a:avLst/>
            <a:gdLst>
              <a:gd name="textAreaLeft" fmla="*/ 0 w 8228880"/>
              <a:gd name="textAreaRight" fmla="*/ 8229240 w 8228880"/>
              <a:gd name="textAreaTop" fmla="*/ 0 h 1142280"/>
              <a:gd name="textAreaBottom" fmla="*/ 1142640 h 1142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1" lang="en-AU" sz="4400" strike="noStrike" u="none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uFillTx/>
                <a:latin typeface="Calibri"/>
                <a:ea typeface="Microsoft YaHei"/>
              </a:rPr>
              <a:t>The end</a:t>
            </a:r>
            <a:endParaRPr b="1" lang="en-AU" sz="4400" strike="noStrike" u="none">
              <a:ln>
                <a:solidFill>
                  <a:srgbClr val="000000"/>
                </a:solidFill>
              </a:ln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65" name=""/>
          <p:cNvSpPr/>
          <p:nvPr/>
        </p:nvSpPr>
        <p:spPr>
          <a:xfrm>
            <a:off x="360000" y="1322280"/>
            <a:ext cx="8228880" cy="3272400"/>
          </a:xfrm>
          <a:custGeom>
            <a:avLst/>
            <a:gdLst>
              <a:gd name="textAreaLeft" fmla="*/ 0 w 8228880"/>
              <a:gd name="textAreaRight" fmla="*/ 8229240 w 8228880"/>
              <a:gd name="textAreaTop" fmla="*/ 0 h 3272400"/>
              <a:gd name="textAreaBottom" fmla="*/ 3272760 h 32724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2400" strike="noStrike" u="none">
                <a:solidFill>
                  <a:srgbClr val="000000"/>
                </a:solidFill>
                <a:uFillTx/>
                <a:latin typeface="Calibri"/>
                <a:ea typeface="Microsoft YaHei"/>
              </a:rPr>
              <a:t>Thanks to Robert Timmer-Arends for the scenario and staging of the normalisation</a:t>
            </a:r>
            <a:endParaRPr b="0" lang="en-A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tabLst>
                <a:tab algn="l" pos="0"/>
              </a:tabLst>
            </a:pP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trike="noStrike" u="none">
                <a:solidFill>
                  <a:srgbClr val="000000"/>
                </a:solidFill>
                <a:uFillTx/>
                <a:latin typeface="Calibri"/>
                <a:ea typeface="Microsoft YaHei"/>
              </a:rPr>
              <a:t>by Mark Kelly</a:t>
            </a: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trike="noStrike" u="none">
                <a:solidFill>
                  <a:srgbClr val="000000"/>
                </a:solidFill>
                <a:uFillTx/>
                <a:latin typeface="Calibri"/>
                <a:ea typeface="Microsoft YaHei"/>
              </a:rPr>
              <a:t>vcedata.com</a:t>
            </a: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trike="noStrike" u="none">
                <a:solidFill>
                  <a:srgbClr val="000000"/>
                </a:solidFill>
                <a:uFillTx/>
                <a:latin typeface="Calibri"/>
                <a:ea typeface="Microsoft YaHei"/>
              </a:rPr>
              <a:t>mark@vcedata.com</a:t>
            </a: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466" name="" descr=""/>
          <p:cNvPicPr/>
          <p:nvPr/>
        </p:nvPicPr>
        <p:blipFill>
          <a:blip r:embed="rId1"/>
          <a:stretch/>
        </p:blipFill>
        <p:spPr>
          <a:xfrm>
            <a:off x="7200000" y="3240000"/>
            <a:ext cx="1878480" cy="360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"/>
          <p:cNvSpPr/>
          <p:nvPr/>
        </p:nvSpPr>
        <p:spPr>
          <a:xfrm>
            <a:off x="457200" y="274680"/>
            <a:ext cx="8228880" cy="1142280"/>
          </a:xfrm>
          <a:custGeom>
            <a:avLst/>
            <a:gdLst>
              <a:gd name="textAreaLeft" fmla="*/ 0 w 8228880"/>
              <a:gd name="textAreaRight" fmla="*/ 8229240 w 8228880"/>
              <a:gd name="textAreaTop" fmla="*/ 0 h 1142280"/>
              <a:gd name="textAreaBottom" fmla="*/ 1142640 h 1142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600" strike="noStrike" u="none">
                <a:solidFill>
                  <a:srgbClr val="000000"/>
                </a:solidFill>
                <a:uFillTx/>
                <a:latin typeface="Calibri"/>
                <a:ea typeface="Microsoft YaHei"/>
              </a:rPr>
              <a:t>No.  There are </a:t>
            </a:r>
            <a:r>
              <a:rPr b="1" lang="en-AU" sz="3600" strike="noStrike" u="none">
                <a:solidFill>
                  <a:srgbClr val="000000"/>
                </a:solidFill>
                <a:uFillTx/>
                <a:latin typeface="Calibri"/>
                <a:ea typeface="Microsoft YaHei"/>
              </a:rPr>
              <a:t>repeating groups</a:t>
            </a:r>
            <a:r>
              <a:rPr b="0" lang="en-AU" sz="3600" strike="noStrike" u="none">
                <a:solidFill>
                  <a:srgbClr val="000000"/>
                </a:solidFill>
                <a:uFillTx/>
                <a:latin typeface="Calibri"/>
                <a:ea typeface="Microsoft YaHei"/>
              </a:rPr>
              <a:t> (subject, subjectcost, grade)</a:t>
            </a:r>
            <a:endParaRPr b="0" lang="en-AU" sz="3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85" name="" descr=""/>
          <p:cNvPicPr/>
          <p:nvPr/>
        </p:nvPicPr>
        <p:blipFill>
          <a:blip r:embed="rId1"/>
          <a:stretch/>
        </p:blipFill>
        <p:spPr>
          <a:xfrm>
            <a:off x="250920" y="2276640"/>
            <a:ext cx="8474760" cy="1032480"/>
          </a:xfrm>
          <a:prstGeom prst="rect">
            <a:avLst/>
          </a:prstGeom>
          <a:ln w="0">
            <a:noFill/>
          </a:ln>
        </p:spPr>
      </p:pic>
      <p:sp>
        <p:nvSpPr>
          <p:cNvPr id="86" name=""/>
          <p:cNvSpPr/>
          <p:nvPr/>
        </p:nvSpPr>
        <p:spPr>
          <a:xfrm>
            <a:off x="539640" y="4292640"/>
            <a:ext cx="8228880" cy="1142280"/>
          </a:xfrm>
          <a:custGeom>
            <a:avLst/>
            <a:gdLst>
              <a:gd name="textAreaLeft" fmla="*/ 0 w 8228880"/>
              <a:gd name="textAreaRight" fmla="*/ 8229240 w 8228880"/>
              <a:gd name="textAreaTop" fmla="*/ 0 h 1142280"/>
              <a:gd name="textAreaBottom" fmla="*/ 1142640 h 1142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9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How can you make it 1NF?</a:t>
            </a:r>
            <a:endParaRPr b="0" lang="en-AU" sz="39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"/>
          <p:cNvSpPr/>
          <p:nvPr/>
        </p:nvSpPr>
        <p:spPr>
          <a:xfrm>
            <a:off x="395280" y="692280"/>
            <a:ext cx="8228880" cy="1142280"/>
          </a:xfrm>
          <a:custGeom>
            <a:avLst/>
            <a:gdLst>
              <a:gd name="textAreaLeft" fmla="*/ 0 w 8228880"/>
              <a:gd name="textAreaRight" fmla="*/ 8229240 w 8228880"/>
              <a:gd name="textAreaTop" fmla="*/ 0 h 1142280"/>
              <a:gd name="textAreaBottom" fmla="*/ 1142640 h 1142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600" strike="noStrike" u="none">
                <a:solidFill>
                  <a:srgbClr val="000000"/>
                </a:solidFill>
                <a:uFillTx/>
                <a:latin typeface="Calibri"/>
                <a:ea typeface="Microsoft YaHei"/>
              </a:rPr>
              <a:t>Create new rows so each cell contains only one value</a:t>
            </a:r>
            <a:endParaRPr b="0" lang="en-AU" sz="3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88" name="" descr=""/>
          <p:cNvPicPr/>
          <p:nvPr/>
        </p:nvPicPr>
        <p:blipFill>
          <a:blip r:embed="rId1"/>
          <a:stretch/>
        </p:blipFill>
        <p:spPr>
          <a:xfrm>
            <a:off x="324000" y="3860640"/>
            <a:ext cx="8568360" cy="948600"/>
          </a:xfrm>
          <a:prstGeom prst="rect">
            <a:avLst/>
          </a:prstGeom>
          <a:ln w="0">
            <a:noFill/>
          </a:ln>
        </p:spPr>
      </p:pic>
      <p:sp>
        <p:nvSpPr>
          <p:cNvPr id="89" name=""/>
          <p:cNvSpPr/>
          <p:nvPr/>
        </p:nvSpPr>
        <p:spPr>
          <a:xfrm>
            <a:off x="539640" y="5157720"/>
            <a:ext cx="8228880" cy="1142280"/>
          </a:xfrm>
          <a:custGeom>
            <a:avLst/>
            <a:gdLst>
              <a:gd name="textAreaLeft" fmla="*/ 0 w 8228880"/>
              <a:gd name="textAreaRight" fmla="*/ 8229240 w 8228880"/>
              <a:gd name="textAreaTop" fmla="*/ 0 h 1142280"/>
              <a:gd name="textAreaBottom" fmla="*/ 1142640 h 1142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9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6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But now look – is the </a:t>
            </a:r>
            <a:r>
              <a:rPr b="0" i="1" lang="en-AU" sz="36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studentID</a:t>
            </a:r>
            <a:r>
              <a:rPr b="0" lang="en-AU" sz="36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 primary key still valid?</a:t>
            </a:r>
            <a:endParaRPr b="0" lang="en-AU" sz="3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90" name="" descr=""/>
          <p:cNvPicPr/>
          <p:nvPr/>
        </p:nvPicPr>
        <p:blipFill>
          <a:blip r:embed="rId2"/>
          <a:stretch/>
        </p:blipFill>
        <p:spPr>
          <a:xfrm>
            <a:off x="324000" y="2133720"/>
            <a:ext cx="8474760" cy="1032480"/>
          </a:xfrm>
          <a:prstGeom prst="rect">
            <a:avLst/>
          </a:prstGeom>
          <a:ln w="0">
            <a:noFill/>
          </a:ln>
        </p:spPr>
      </p:pic>
      <p:sp>
        <p:nvSpPr>
          <p:cNvPr id="91" name=""/>
          <p:cNvSpPr/>
          <p:nvPr/>
        </p:nvSpPr>
        <p:spPr>
          <a:xfrm>
            <a:off x="4140360" y="3213000"/>
            <a:ext cx="646920" cy="575640"/>
          </a:xfrm>
          <a:custGeom>
            <a:avLst/>
            <a:gdLst>
              <a:gd name="textAreaLeft" fmla="*/ 0 w 646920"/>
              <a:gd name="textAreaRight" fmla="*/ 647280 w 646920"/>
              <a:gd name="textAreaTop" fmla="*/ 0 h 575640"/>
              <a:gd name="textAreaBottom" fmla="*/ 576000 h 575640"/>
            </a:gdLst>
            <a:ahLst/>
            <a:rect l="textAreaLeft" t="textAreaTop" r="textAreaRight" b="textAreaBottom"/>
            <a:pathLst>
              <a:path w="1801" h="1603">
                <a:moveTo>
                  <a:pt x="450" y="0"/>
                </a:moveTo>
                <a:lnTo>
                  <a:pt x="450" y="801"/>
                </a:lnTo>
                <a:lnTo>
                  <a:pt x="0" y="801"/>
                </a:lnTo>
                <a:lnTo>
                  <a:pt x="900" y="1602"/>
                </a:lnTo>
                <a:lnTo>
                  <a:pt x="1800" y="801"/>
                </a:lnTo>
                <a:lnTo>
                  <a:pt x="1350" y="801"/>
                </a:lnTo>
                <a:lnTo>
                  <a:pt x="1350" y="0"/>
                </a:lnTo>
                <a:lnTo>
                  <a:pt x="450" y="0"/>
                </a:lnTo>
              </a:path>
            </a:pathLst>
          </a:custGeom>
          <a:solidFill>
            <a:srgbClr val="4f81bd"/>
          </a:solidFill>
          <a:ln w="25560">
            <a:solidFill>
              <a:srgbClr val="385d8a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"/>
          <p:cNvSpPr/>
          <p:nvPr/>
        </p:nvSpPr>
        <p:spPr>
          <a:xfrm>
            <a:off x="395280" y="692280"/>
            <a:ext cx="8228880" cy="1142280"/>
          </a:xfrm>
          <a:custGeom>
            <a:avLst/>
            <a:gdLst>
              <a:gd name="textAreaLeft" fmla="*/ 0 w 8228880"/>
              <a:gd name="textAreaRight" fmla="*/ 8229240 w 8228880"/>
              <a:gd name="textAreaTop" fmla="*/ 0 h 1142280"/>
              <a:gd name="textAreaBottom" fmla="*/ 1142640 h 1142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600" strike="noStrike" u="none">
                <a:solidFill>
                  <a:srgbClr val="000000"/>
                </a:solidFill>
                <a:uFillTx/>
                <a:latin typeface="Calibri"/>
                <a:ea typeface="Microsoft YaHei"/>
              </a:rPr>
              <a:t>No – the studentID no longer uniquely identifies each row</a:t>
            </a:r>
            <a:endParaRPr b="0" lang="en-AU" sz="3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93" name="" descr=""/>
          <p:cNvPicPr/>
          <p:nvPr/>
        </p:nvPicPr>
        <p:blipFill>
          <a:blip r:embed="rId1"/>
          <a:stretch/>
        </p:blipFill>
        <p:spPr>
          <a:xfrm>
            <a:off x="324000" y="2349360"/>
            <a:ext cx="8568360" cy="948600"/>
          </a:xfrm>
          <a:prstGeom prst="rect">
            <a:avLst/>
          </a:prstGeom>
          <a:ln w="0">
            <a:noFill/>
          </a:ln>
        </p:spPr>
      </p:pic>
      <p:sp>
        <p:nvSpPr>
          <p:cNvPr id="94" name=""/>
          <p:cNvSpPr/>
          <p:nvPr/>
        </p:nvSpPr>
        <p:spPr>
          <a:xfrm>
            <a:off x="468360" y="4292640"/>
            <a:ext cx="8228880" cy="1512000"/>
          </a:xfrm>
          <a:custGeom>
            <a:avLst/>
            <a:gdLst>
              <a:gd name="textAreaLeft" fmla="*/ 0 w 8228880"/>
              <a:gd name="textAreaRight" fmla="*/ 8229240 w 8228880"/>
              <a:gd name="textAreaTop" fmla="*/ 0 h 1512000"/>
              <a:gd name="textAreaBottom" fmla="*/ 1512360 h 15120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You now need to declare </a:t>
            </a:r>
            <a:r>
              <a:rPr b="0" i="1" lang="en-AU" sz="32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studentID</a:t>
            </a:r>
            <a:r>
              <a:rPr b="0" lang="en-AU" sz="32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 </a:t>
            </a:r>
            <a:r>
              <a:rPr b="1" lang="en-AU" sz="32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and</a:t>
            </a:r>
            <a:r>
              <a:rPr b="0" lang="en-AU" sz="32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 </a:t>
            </a:r>
            <a:r>
              <a:rPr b="0" i="1" lang="en-AU" sz="32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subject</a:t>
            </a:r>
            <a:r>
              <a:rPr b="0" lang="en-AU" sz="32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 </a:t>
            </a:r>
            <a:r>
              <a:rPr b="1" lang="en-AU" sz="32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together</a:t>
            </a:r>
            <a:r>
              <a:rPr b="0" lang="en-AU" sz="32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 to uniquely identify each row.</a:t>
            </a: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So the new </a:t>
            </a:r>
            <a:r>
              <a:rPr b="1" lang="en-AU" sz="32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key</a:t>
            </a:r>
            <a:r>
              <a:rPr b="0" lang="en-AU" sz="32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 is StudentID </a:t>
            </a:r>
            <a:r>
              <a:rPr b="0" i="1" lang="en-AU" sz="32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and</a:t>
            </a:r>
            <a:r>
              <a:rPr b="0" lang="en-AU" sz="32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 Subject.</a:t>
            </a: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5" name=""/>
          <p:cNvSpPr/>
          <p:nvPr/>
        </p:nvSpPr>
        <p:spPr>
          <a:xfrm flipH="1" flipV="1">
            <a:off x="1114560" y="3283200"/>
            <a:ext cx="4176720" cy="865080"/>
          </a:xfrm>
          <a:custGeom>
            <a:avLst/>
            <a:gdLst>
              <a:gd name="textAreaLeft" fmla="*/ 360 w 4176720"/>
              <a:gd name="textAreaRight" fmla="*/ 4177440 w 4176720"/>
              <a:gd name="textAreaTop" fmla="*/ -360 h 865080"/>
              <a:gd name="textAreaBottom" fmla="*/ 865080 h 8650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4a7ebb"/>
            </a:solidFill>
            <a:miter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6" name=""/>
          <p:cNvSpPr/>
          <p:nvPr/>
        </p:nvSpPr>
        <p:spPr>
          <a:xfrm flipH="1" flipV="1">
            <a:off x="6586920" y="3283200"/>
            <a:ext cx="936720" cy="936360"/>
          </a:xfrm>
          <a:custGeom>
            <a:avLst/>
            <a:gdLst>
              <a:gd name="textAreaLeft" fmla="*/ 360 w 936720"/>
              <a:gd name="textAreaRight" fmla="*/ 937440 w 936720"/>
              <a:gd name="textAreaTop" fmla="*/ -360 h 936360"/>
              <a:gd name="textAreaBottom" fmla="*/ 936360 h 9363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4a7ebb"/>
            </a:solidFill>
            <a:miter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"/>
          <p:cNvSpPr/>
          <p:nvPr/>
        </p:nvSpPr>
        <p:spPr>
          <a:xfrm>
            <a:off x="395280" y="692280"/>
            <a:ext cx="8228880" cy="1142280"/>
          </a:xfrm>
          <a:custGeom>
            <a:avLst/>
            <a:gdLst>
              <a:gd name="textAreaLeft" fmla="*/ 0 w 8228880"/>
              <a:gd name="textAreaRight" fmla="*/ 8229240 w 8228880"/>
              <a:gd name="textAreaTop" fmla="*/ 0 h 1142280"/>
              <a:gd name="textAreaBottom" fmla="*/ 1142640 h 1142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4000" strike="noStrike" u="none">
                <a:solidFill>
                  <a:srgbClr val="000000"/>
                </a:solidFill>
                <a:uFillTx/>
                <a:latin typeface="Calibri"/>
                <a:ea typeface="Microsoft YaHei"/>
              </a:rPr>
              <a:t>So. We now have 1NF.</a:t>
            </a:r>
            <a:endParaRPr b="0" lang="en-AU" sz="4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98" name="" descr=""/>
          <p:cNvPicPr/>
          <p:nvPr/>
        </p:nvPicPr>
        <p:blipFill>
          <a:blip r:embed="rId1"/>
          <a:stretch/>
        </p:blipFill>
        <p:spPr>
          <a:xfrm>
            <a:off x="324000" y="2349360"/>
            <a:ext cx="8568360" cy="948600"/>
          </a:xfrm>
          <a:prstGeom prst="rect">
            <a:avLst/>
          </a:prstGeom>
          <a:ln w="0">
            <a:noFill/>
          </a:ln>
        </p:spPr>
      </p:pic>
      <p:sp>
        <p:nvSpPr>
          <p:cNvPr id="99" name=""/>
          <p:cNvSpPr/>
          <p:nvPr/>
        </p:nvSpPr>
        <p:spPr>
          <a:xfrm>
            <a:off x="468360" y="4076640"/>
            <a:ext cx="8228880" cy="1512360"/>
          </a:xfrm>
          <a:custGeom>
            <a:avLst/>
            <a:gdLst>
              <a:gd name="textAreaLeft" fmla="*/ 0 w 8228880"/>
              <a:gd name="textAreaRight" fmla="*/ 8229240 w 8228880"/>
              <a:gd name="textAreaTop" fmla="*/ 0 h 1512360"/>
              <a:gd name="textAreaBottom" fmla="*/ 1512720 h 15123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54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Is it 2NF?</a:t>
            </a:r>
            <a:endParaRPr b="0" lang="en-AU" sz="5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22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Second Normal Form</a:t>
            </a:r>
            <a:endParaRPr b="0" lang="en-AU" sz="2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"/>
          <p:cNvSpPr/>
          <p:nvPr/>
        </p:nvSpPr>
        <p:spPr>
          <a:xfrm>
            <a:off x="395280" y="692280"/>
            <a:ext cx="8228880" cy="1142280"/>
          </a:xfrm>
          <a:custGeom>
            <a:avLst/>
            <a:gdLst>
              <a:gd name="textAreaLeft" fmla="*/ 0 w 8228880"/>
              <a:gd name="textAreaRight" fmla="*/ 8229240 w 8228880"/>
              <a:gd name="textAreaTop" fmla="*/ 0 h 1142280"/>
              <a:gd name="textAreaBottom" fmla="*/ 1142640 h 1142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1" lang="en-AU" sz="3600" strike="noStrike" u="none">
                <a:solidFill>
                  <a:srgbClr val="000000"/>
                </a:solidFill>
                <a:uFillTx/>
                <a:latin typeface="Calibri"/>
                <a:ea typeface="Microsoft YaHei"/>
              </a:rPr>
              <a:t>Studentname </a:t>
            </a:r>
            <a:r>
              <a:rPr b="0" lang="en-AU" sz="3600" strike="noStrike" u="none">
                <a:solidFill>
                  <a:srgbClr val="000000"/>
                </a:solidFill>
                <a:uFillTx/>
                <a:latin typeface="Calibri"/>
                <a:ea typeface="Microsoft YaHei"/>
              </a:rPr>
              <a:t>and</a:t>
            </a:r>
            <a:r>
              <a:rPr b="1" lang="en-AU" sz="3600" strike="noStrike" u="none">
                <a:solidFill>
                  <a:srgbClr val="000000"/>
                </a:solidFill>
                <a:uFillTx/>
                <a:latin typeface="Calibri"/>
                <a:ea typeface="Microsoft YaHei"/>
              </a:rPr>
              <a:t> address </a:t>
            </a:r>
            <a:r>
              <a:rPr b="0" lang="en-AU" sz="3600" strike="noStrike" u="none">
                <a:solidFill>
                  <a:srgbClr val="000000"/>
                </a:solidFill>
                <a:uFillTx/>
                <a:latin typeface="Calibri"/>
                <a:ea typeface="Microsoft YaHei"/>
              </a:rPr>
              <a:t>are dependent on studentID (which is part of the key)</a:t>
            </a:r>
            <a:br>
              <a:rPr sz="1800"/>
            </a:br>
            <a:r>
              <a:rPr b="0" lang="en-AU" sz="3600" strike="noStrike" u="none">
                <a:solidFill>
                  <a:srgbClr val="00cc33"/>
                </a:solidFill>
                <a:highlight>
                  <a:srgbClr val="ffff00"/>
                </a:highlight>
                <a:uFillTx/>
                <a:latin typeface="Calibri"/>
                <a:ea typeface="Microsoft YaHei"/>
              </a:rPr>
              <a:t>This is good.</a:t>
            </a:r>
            <a:endParaRPr b="0" lang="en-AU" sz="3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01" name="" descr=""/>
          <p:cNvPicPr/>
          <p:nvPr/>
        </p:nvPicPr>
        <p:blipFill>
          <a:blip r:embed="rId1"/>
          <a:stretch/>
        </p:blipFill>
        <p:spPr>
          <a:xfrm>
            <a:off x="324000" y="2349360"/>
            <a:ext cx="8568360" cy="948600"/>
          </a:xfrm>
          <a:prstGeom prst="rect">
            <a:avLst/>
          </a:prstGeom>
          <a:ln w="0">
            <a:noFill/>
          </a:ln>
        </p:spPr>
      </p:pic>
      <p:sp>
        <p:nvSpPr>
          <p:cNvPr id="102" name=""/>
          <p:cNvSpPr/>
          <p:nvPr/>
        </p:nvSpPr>
        <p:spPr>
          <a:xfrm>
            <a:off x="468360" y="4076640"/>
            <a:ext cx="8228880" cy="2376000"/>
          </a:xfrm>
          <a:custGeom>
            <a:avLst/>
            <a:gdLst>
              <a:gd name="textAreaLeft" fmla="*/ 0 w 8228880"/>
              <a:gd name="textAreaRight" fmla="*/ 8229240 w 8228880"/>
              <a:gd name="textAreaTop" fmla="*/ 0 h 2376000"/>
              <a:gd name="textAreaBottom" fmla="*/ 2376360 h 23760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But they are </a:t>
            </a:r>
            <a:r>
              <a:rPr b="1" lang="en-AU" sz="32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not</a:t>
            </a:r>
            <a:r>
              <a:rPr b="0" lang="en-AU" sz="32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 dependent on </a:t>
            </a:r>
            <a:r>
              <a:rPr b="0" i="1" lang="en-AU" sz="32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Subject</a:t>
            </a:r>
            <a:r>
              <a:rPr b="0" lang="en-AU" sz="32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 (the </a:t>
            </a:r>
            <a:r>
              <a:rPr b="0" i="1" lang="en-AU" sz="32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other</a:t>
            </a:r>
            <a:r>
              <a:rPr b="0" lang="en-AU" sz="32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 part of the key)</a:t>
            </a: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trike="noStrike" u="none">
                <a:solidFill>
                  <a:srgbClr val="ff6600"/>
                </a:solidFill>
                <a:highlight>
                  <a:srgbClr val="ffff00"/>
                </a:highlight>
                <a:uFillTx/>
                <a:latin typeface="Calibri"/>
                <a:ea typeface="DejaVu Sans"/>
              </a:rPr>
              <a:t>That is bad</a:t>
            </a: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"/>
          <p:cNvSpPr/>
          <p:nvPr/>
        </p:nvSpPr>
        <p:spPr>
          <a:xfrm>
            <a:off x="395280" y="692280"/>
            <a:ext cx="8228880" cy="1142280"/>
          </a:xfrm>
          <a:custGeom>
            <a:avLst/>
            <a:gdLst>
              <a:gd name="textAreaLeft" fmla="*/ 0 w 8228880"/>
              <a:gd name="textAreaRight" fmla="*/ 8229240 w 8228880"/>
              <a:gd name="textAreaTop" fmla="*/ 0 h 1142280"/>
              <a:gd name="textAreaBottom" fmla="*/ 1142640 h 1142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1" lang="en-AU" sz="4000" strike="noStrike" u="none">
                <a:solidFill>
                  <a:srgbClr val="000000"/>
                </a:solidFill>
                <a:uFillTx/>
                <a:latin typeface="Calibri"/>
                <a:ea typeface="Microsoft YaHei"/>
              </a:rPr>
              <a:t>And 2NF requires…</a:t>
            </a:r>
            <a:endParaRPr b="0" lang="en-AU" sz="4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04" name="" descr=""/>
          <p:cNvPicPr/>
          <p:nvPr/>
        </p:nvPicPr>
        <p:blipFill>
          <a:blip r:embed="rId1"/>
          <a:stretch/>
        </p:blipFill>
        <p:spPr>
          <a:xfrm>
            <a:off x="324000" y="2349360"/>
            <a:ext cx="8568360" cy="948600"/>
          </a:xfrm>
          <a:prstGeom prst="rect">
            <a:avLst/>
          </a:prstGeom>
          <a:ln w="0">
            <a:noFill/>
          </a:ln>
        </p:spPr>
      </p:pic>
      <p:sp>
        <p:nvSpPr>
          <p:cNvPr id="105" name=""/>
          <p:cNvSpPr/>
          <p:nvPr/>
        </p:nvSpPr>
        <p:spPr>
          <a:xfrm>
            <a:off x="468360" y="4076640"/>
            <a:ext cx="8228880" cy="1512360"/>
          </a:xfrm>
          <a:custGeom>
            <a:avLst/>
            <a:gdLst>
              <a:gd name="textAreaLeft" fmla="*/ 0 w 8228880"/>
              <a:gd name="textAreaRight" fmla="*/ 8229240 w 8228880"/>
              <a:gd name="textAreaTop" fmla="*/ 0 h 1512360"/>
              <a:gd name="textAreaBottom" fmla="*/ 1512720 h 15123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54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All non-key fields are dependent on the ENTIRE key (studentID + subject)</a:t>
            </a:r>
            <a:endParaRPr b="0" lang="en-AU" sz="5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</TotalTime>
  <Application>LibreOffice/24.8.0.3$Windows_X86_64 LibreOffice_project/0bdf1299c94fe897b119f97f3c613e9dca6be583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2011-10-18T08:20:50Z</dcterms:created>
  <dc:creator>Mark Kelly</dc:creator>
  <dc:description/>
  <dc:language>en-AU</dc:language>
  <cp:lastModifiedBy/>
  <dcterms:modified xsi:type="dcterms:W3CDTF">2024-09-11T14:05:42Z</dcterms:modified>
  <cp:revision>14</cp:revision>
  <dc:subject/>
  <dc:title>A Normalisation Example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