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6.gif" ContentType="image/gif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2300760" y="2628000"/>
            <a:ext cx="5078520" cy="416412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55640" y="368640"/>
            <a:ext cx="7771320" cy="115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16" name="Title 1"/>
          <p:cNvSpPr/>
          <p:nvPr/>
        </p:nvSpPr>
        <p:spPr>
          <a:xfrm>
            <a:off x="611640" y="2096640"/>
            <a:ext cx="8016840" cy="8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0066cc"/>
                </a:solidFill>
                <a:latin typeface="Calibri"/>
                <a:ea typeface="DejaVu Sans"/>
              </a:rPr>
              <a:t>dATA dICTIONARIES</a:t>
            </a:r>
            <a:endParaRPr b="0" lang="en-A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Miscellanous notes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 phone number field should always be defined as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text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 allow the use of parentheses, spaces, dashes, leading zeroes, e.g. 0402 123 456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Use the most efficient data type available, e.g. date/time types, short integer.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CEE6DA8-623F-4698-9FB8-A0B3A65B95E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Miscellanous notes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520" cy="496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Plan data types carefully. A number type that is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currently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big enough may one day be too small to hold an accurate value.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E.g. a club uses the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byte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data type to store the number of members. It works well for years since club memberships don’t exceed 255 – the capacity of a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byte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field. One day the 256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"/>
              </a:rPr>
              <a:t>th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member joins and the database chokes.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4450C71-3F3E-462A-8B38-788077A4E2E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Miscellanous notes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182600"/>
            <a:ext cx="8228520" cy="5125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Don’t make validation rules so strict that they wrongly forbid the entry of valid data, or force the entry of inaccurate data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E.g.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making phone numbers compulsory will force people with no phone to invent a number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requiring 4-digit postcodes may make foreign customers enter a useless or dangerous fake value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A9E0A06-BA61-4EC4-A0E6-47F4AC29F32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Miscellanous notes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When naming data items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Hungarian Notation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(e.g. </a:t>
            </a:r>
            <a:r>
              <a:rPr b="1" lang="en-US" sz="2800" spc="-1" strike="noStrike">
                <a:solidFill>
                  <a:srgbClr val="ff0000"/>
                </a:solidFill>
                <a:latin typeface="Calibri"/>
              </a:rPr>
              <a:t>int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NumPets) to identify the data type or object type in the name to prevent misusing the object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(e.g. trying to store decimal fraction in an integer, or confusing a label with a text box and trying to set a property that the label does not possess)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Since spaces are hardly ever allowed in names, use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CamelCase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(e.g. int</a:t>
            </a:r>
            <a:r>
              <a:rPr b="1" lang="en-US" sz="2800" spc="-1" strike="noStrike">
                <a:solidFill>
                  <a:srgbClr val="ff0000"/>
                </a:solidFill>
                <a:latin typeface="Calibri"/>
              </a:rPr>
              <a:t>N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um</a:t>
            </a:r>
            <a:r>
              <a:rPr b="1" lang="en-US" sz="28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ets) to make it easier to read multi-word object names.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Note: neither Hungarian Notation nor CamelCase is named in the study design, but they are the classical ‘good naming techniques’. If asked a question about naming objects do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simply say, ’Use Hungarian Notation and CamelCase’.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Describe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them, perhaps with examples and explain their benefits.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20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8EC863A-AC1C-4D0A-BA53-272F236C9C6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457200" y="692280"/>
            <a:ext cx="8229240" cy="543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REVIEW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 dictionaries summarise data used in a database or program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sort of design tool?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logical data dictionary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which lays down what data is required in a general sense (e.g. "What data should be in a sales contract?")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also be a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physical data dictionary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design tool e.g. in the sales contract record there is a sale_date (type date), customer_ID (text, 10 characters) etc."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goes in a data dictionary?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457200" y="1599840"/>
            <a:ext cx="8229240" cy="74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Minimal version: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58" name="Picture 3" descr=""/>
          <p:cNvPicPr/>
          <p:nvPr/>
        </p:nvPicPr>
        <p:blipFill>
          <a:blip r:embed="rId1"/>
          <a:stretch/>
        </p:blipFill>
        <p:spPr>
          <a:xfrm>
            <a:off x="900000" y="2421000"/>
            <a:ext cx="7478640" cy="25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68360" y="188640"/>
            <a:ext cx="8229240" cy="93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 upwards from there…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457200" y="980640"/>
            <a:ext cx="8229240" cy="58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Field name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Length (e.g. of text field)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Short description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 type (characters, numeric, etc.), size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Null (empty) value allowed?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Default value (used if no other value given)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Allowed values; other validation rules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Whether it’s a key field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Formula used in calculated field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Other information, as desired.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95280" y="188640"/>
            <a:ext cx="8229240" cy="63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In Filemaker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250920" y="981000"/>
            <a:ext cx="5112720" cy="564660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4" descr=""/>
          <p:cNvPicPr/>
          <p:nvPr/>
        </p:nvPicPr>
        <p:blipFill>
          <a:blip r:embed="rId2"/>
          <a:stretch/>
        </p:blipFill>
        <p:spPr>
          <a:xfrm>
            <a:off x="5724360" y="1052640"/>
            <a:ext cx="2904840" cy="388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85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Entering Filemaker validation rules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65" name="Picture 1" descr=""/>
          <p:cNvPicPr/>
          <p:nvPr/>
        </p:nvPicPr>
        <p:blipFill>
          <a:blip r:embed="rId1"/>
          <a:stretch/>
        </p:blipFill>
        <p:spPr>
          <a:xfrm>
            <a:off x="2627280" y="1413000"/>
            <a:ext cx="3771720" cy="504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Purpose</a:t>
            </a:r>
            <a:br/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of data dictionaries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 data dictionary is a design tool.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 summarises what data a solution will require, and the properties of the data.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 is used to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design the structure of a program or database,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act as a reference source during development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be used during software maintenance and upgrade after implementation.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A3294A4-A6CD-4896-AAA1-4F6095B44A1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520" cy="1684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67" name="TextBox 3"/>
          <p:cNvSpPr/>
          <p:nvPr/>
        </p:nvSpPr>
        <p:spPr>
          <a:xfrm>
            <a:off x="428760" y="3500280"/>
            <a:ext cx="835704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Thanks, guys!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2424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87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AC24BD6-C2BE-4F1D-969A-D3533DFED6A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128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520" cy="86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1F0AEF4-AEE2-44D5-8D22-BFAA45F613E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74" name="Picture 5" descr=""/>
          <p:cNvPicPr/>
          <p:nvPr/>
        </p:nvPicPr>
        <p:blipFill>
          <a:blip r:embed="rId1"/>
          <a:stretch/>
        </p:blipFill>
        <p:spPr>
          <a:xfrm>
            <a:off x="971640" y="2033280"/>
            <a:ext cx="7436520" cy="420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Content of a data dictionary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At a minimum: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Data item’s name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Data type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Vital properties without which the object cannot be created, e.g. field length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(when a length is not automatically set by the compiler or RDBMS, such as integer, date)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D903223-CBC0-4FE9-B2AE-CD5508BBF44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Content of a data dictionary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May also contain: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Validation rules, particularly: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Existence: whether the field value must be entered or whether it can be null</a:t>
            </a:r>
            <a:endParaRPr b="0" lang="en-AU" sz="24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Range: upper and lower limits or lengths of a value, or options in a limited list of choices</a:t>
            </a:r>
            <a:endParaRPr b="0" lang="en-AU" sz="24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Whether a value must be unique (e.g. CustomerID)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74114AB-E0A6-425A-BF69-73A09E10C7F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Content of a data dictionary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May also contain: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Formatting information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Description of the purpose of the data item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Sample data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 a RDBMS, whether the field is a primary key.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default value, to be used if another value is not given (e.g. Country = ‘Australia’)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EFD9D96-CC15-4EF4-88A2-F60E39E04A7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Basic example</a:t>
            </a:r>
            <a:endParaRPr b="0" lang="en-AU" sz="4000" spc="-1" strike="noStrike">
              <a:latin typeface="Arial"/>
            </a:endParaRPr>
          </a:p>
        </p:txBody>
      </p:sp>
      <p:graphicFrame>
        <p:nvGraphicFramePr>
          <p:cNvPr id="130" name="Content Placeholder 5"/>
          <p:cNvGraphicFramePr/>
          <p:nvPr/>
        </p:nvGraphicFramePr>
        <p:xfrm>
          <a:off x="1115640" y="1193400"/>
          <a:ext cx="6171840" cy="22244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Data Type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Length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txtFamilyName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txtGivenName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dateDOB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boolMarried?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Boolean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intNumPets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integer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3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893E813-6A9C-4133-85B7-3444A32ED6F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More developed example</a:t>
            </a:r>
            <a:endParaRPr b="0" lang="en-AU" sz="4000" spc="-1" strike="noStrike">
              <a:latin typeface="Arial"/>
            </a:endParaRPr>
          </a:p>
        </p:txBody>
      </p:sp>
      <p:graphicFrame>
        <p:nvGraphicFramePr>
          <p:cNvPr id="133" name="Content Placeholder 5"/>
          <p:cNvGraphicFramePr/>
          <p:nvPr/>
        </p:nvGraphicFramePr>
        <p:xfrm>
          <a:off x="1115640" y="1193400"/>
          <a:ext cx="6171480" cy="2405520"/>
        </p:xfrm>
        <a:graphic>
          <a:graphicData uri="http://schemas.openxmlformats.org/drawingml/2006/table">
            <a:tbl>
              <a:tblPr/>
              <a:tblGrid>
                <a:gridCol w="1656000"/>
                <a:gridCol w="1008000"/>
                <a:gridCol w="864000"/>
                <a:gridCol w="1152000"/>
                <a:gridCol w="1491840"/>
              </a:tblGrid>
              <a:tr h="55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Data Type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Length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Required?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Validation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txtFamilyName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txtGivenName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dateDOB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&gt; 1/1/1940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boolMarried?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Boolean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intNumPets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integer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&gt;=0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3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6A6C8B3-2B6E-46C3-A249-83857E812E0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Even more detailed example</a:t>
            </a:r>
            <a:endParaRPr b="0" lang="en-AU" sz="4000" spc="-1" strike="noStrike">
              <a:latin typeface="Arial"/>
            </a:endParaRPr>
          </a:p>
        </p:txBody>
      </p:sp>
      <p:graphicFrame>
        <p:nvGraphicFramePr>
          <p:cNvPr id="136" name="Content Placeholder 5"/>
          <p:cNvGraphicFramePr/>
          <p:nvPr/>
        </p:nvGraphicFramePr>
        <p:xfrm>
          <a:off x="107640" y="1193400"/>
          <a:ext cx="8856360" cy="2586600"/>
        </p:xfrm>
        <a:graphic>
          <a:graphicData uri="http://schemas.openxmlformats.org/drawingml/2006/table">
            <a:tbl>
              <a:tblPr/>
              <a:tblGrid>
                <a:gridCol w="1602000"/>
                <a:gridCol w="974880"/>
                <a:gridCol w="835560"/>
                <a:gridCol w="1114200"/>
                <a:gridCol w="1442880"/>
                <a:gridCol w="1442880"/>
                <a:gridCol w="1444320"/>
              </a:tblGrid>
              <a:tr h="55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Data Type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Length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Required?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Validation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Sample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txtFamilyName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Surname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Smith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txtGivenName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First 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Fred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dateDOB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&gt; 1/1/1940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 of Birth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30/12/1966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boolMarried?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Boolean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Is Married?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5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intNumPets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integer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&gt;=0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pets owned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3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0868567-3269-40A3-B62A-2D25D13404D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856000" cy="106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Miscellanous notes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 avoid ambiguity, avoid calling a field ‘First Name’. In many cultures (e.g. Asia) the first name given is actually the person’s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family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name.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E.g. Chef ‘Hiroyuki Sakai’ in Australia would be known as ‘Sakai Hiroyuki’ at home in Japan.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26D202E-D59E-4EBA-AF64-477E34F8642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Application>LibreOffice/7.2.2.2$Windows_X86_64 LibreOffice_project/02b2acce88a210515b4a5bb2e46cbfb63fe97d56</Application>
  <AppVersion>15.0000</AppVersion>
  <Words>968</Words>
  <Paragraphs>179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2022-01-25T09:52:43Z</dcterms:modified>
  <cp:revision>29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15</vt:i4>
  </property>
</Properties>
</file>