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4.jpeg" ContentType="image/jpeg"/>
  <Override PartName="/ppt/media/image5.gif" ContentType="image/gif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r>
              <a:rPr b="0" lang="en-AU" sz="1800" spc="-1" strike="noStrike">
                <a:latin typeface="Arial"/>
              </a:rPr>
              <a:t>Click to edit the title text format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Click to edit the outline text format</a:t>
            </a:r>
            <a:endParaRPr b="0" lang="en-A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latin typeface="Arial"/>
              </a:rPr>
              <a:t>Second Outline Level</a:t>
            </a:r>
            <a:endParaRPr b="0" lang="en-A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Third Outline Level</a:t>
            </a:r>
            <a:endParaRPr b="0" lang="en-A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latin typeface="Arial"/>
              </a:rPr>
              <a:t>Fourth Outline Level</a:t>
            </a:r>
            <a:endParaRPr b="0" lang="en-A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Fifth Outline Level</a:t>
            </a:r>
            <a:endParaRPr b="0" lang="en-A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Sixth Outline Level</a:t>
            </a:r>
            <a:endParaRPr b="0" lang="en-A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Seventh Outline Level</a:t>
            </a:r>
            <a:endParaRPr b="0" lang="en-A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.gif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755640" y="692640"/>
            <a:ext cx="7771320" cy="96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br/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by Mark Kelly</a:t>
            </a:r>
            <a:br/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vcedata.com</a:t>
            </a:r>
            <a:br/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77" name="Title 1"/>
          <p:cNvSpPr/>
          <p:nvPr/>
        </p:nvSpPr>
        <p:spPr>
          <a:xfrm>
            <a:off x="611640" y="2132640"/>
            <a:ext cx="8016840" cy="86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4000"/>
          </a:bodyPr>
          <a:p>
            <a:pPr algn="ctr">
              <a:lnSpc>
                <a:spcPct val="100000"/>
              </a:lnSpc>
            </a:pPr>
            <a:r>
              <a:rPr b="1" i="1" lang="en-US" sz="6000" spc="-1" strike="noStrike">
                <a:solidFill>
                  <a:srgbClr val="cc00cc"/>
                </a:solidFill>
                <a:latin typeface="Calibri"/>
                <a:ea typeface="DejaVu Sans"/>
              </a:rPr>
              <a:t>Pseudocode</a:t>
            </a:r>
            <a:endParaRPr b="0" lang="en-AU" sz="6000" spc="-1" strike="noStrike">
              <a:latin typeface="Arial"/>
            </a:endParaRPr>
          </a:p>
        </p:txBody>
      </p:sp>
      <p:sp>
        <p:nvSpPr>
          <p:cNvPr id="78" name=""/>
          <p:cNvSpPr/>
          <p:nvPr/>
        </p:nvSpPr>
        <p:spPr>
          <a:xfrm>
            <a:off x="4167000" y="3538080"/>
            <a:ext cx="914760" cy="42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fld id="{1A4963CC-C385-44F5-8A53-D2E1E8909510}" type="slidecount">
              <a:rPr b="0" lang="en-A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</a:t>
            </a:fld>
            <a:endParaRPr b="0" lang="en-AU" sz="2400" spc="-1" strike="noStrike">
              <a:latin typeface="Arial"/>
            </a:endParaRPr>
          </a:p>
        </p:txBody>
      </p:sp>
      <p:pic>
        <p:nvPicPr>
          <p:cNvPr id="79" name="" descr=""/>
          <p:cNvPicPr/>
          <p:nvPr/>
        </p:nvPicPr>
        <p:blipFill>
          <a:blip r:embed="rId1"/>
          <a:stretch/>
        </p:blipFill>
        <p:spPr>
          <a:xfrm>
            <a:off x="1632960" y="3060000"/>
            <a:ext cx="6466680" cy="3695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Purpose of pseudocode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412640"/>
            <a:ext cx="8228520" cy="489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The binary sort example shows typical pseudocode features.</a:t>
            </a:r>
            <a:endParaRPr b="0" lang="en-AU" sz="3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Describes an approach to solving the problem without getting bogged down in details.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Code indentation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to emphasise logical structure and flow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Purpose of pseudocode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412640"/>
            <a:ext cx="8228520" cy="489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The binary sort example shows typical pseudocode features.</a:t>
            </a:r>
            <a:endParaRPr b="0" lang="en-AU" sz="3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Arbitrary but consistent conventions (e.g. // to indicate comments)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Internal documentation (comments) to explain the workings of the algorithm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Meaningful object names (e.g.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</a:rPr>
              <a:t>StartPoint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VCAA pseudocode conventions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628640"/>
            <a:ext cx="8228520" cy="4679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While pseudocode famously has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no syntax rules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…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(and cannot suffer from syntax errors, so you won’t find an exam question asking about syntax errors in pseudocode!) …</a:t>
            </a:r>
            <a:endParaRPr b="0" lang="en-A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VCAA has a few long-standing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conventions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for its pseudocode in exams.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VCAA pseudocode conventions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628640"/>
            <a:ext cx="8228520" cy="4679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1.  The = symbol is only used for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logical testing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, e.g. </a:t>
            </a:r>
            <a:r>
              <a:rPr b="0" lang="en-US" sz="3200" spc="-1" strike="noStrike">
                <a:solidFill>
                  <a:srgbClr val="00b0f0"/>
                </a:solidFill>
                <a:latin typeface="Calibri"/>
              </a:rPr>
              <a:t>if A=3 then do something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2. The </a:t>
            </a:r>
            <a:r>
              <a:rPr b="0" lang="en-US" sz="32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symbol is used for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assignment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, 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e.g. </a:t>
            </a:r>
            <a:r>
              <a:rPr b="0" lang="en-US" sz="3200" spc="-1" strike="noStrike">
                <a:solidFill>
                  <a:srgbClr val="00b0f0"/>
                </a:solidFill>
                <a:latin typeface="Calibri"/>
              </a:rPr>
              <a:t>If A=3 then B </a:t>
            </a:r>
            <a:r>
              <a:rPr b="0" lang="en-US" sz="3200" spc="-1" strike="noStrike">
                <a:solidFill>
                  <a:srgbClr val="00b0f0"/>
                </a:solidFill>
                <a:latin typeface="Wingdings"/>
              </a:rPr>
              <a:t></a:t>
            </a:r>
            <a:r>
              <a:rPr b="0" lang="en-US" sz="3200" spc="-1" strike="noStrike">
                <a:solidFill>
                  <a:srgbClr val="00b0f0"/>
                </a:solidFill>
                <a:latin typeface="Calibri"/>
              </a:rPr>
              <a:t> N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Read it as “If A is equal to 3, then set the value of B to the value of N”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VCAA pseudocode conventions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628640"/>
            <a:ext cx="8228520" cy="4679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3.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Code indentation 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is always used to show lines of code are controlled by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selection structures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(e.g. IF, THEN, ELSE, ELSE IF) or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iteration structures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(e.g. WHILE, FOR loops)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VCAA pseudocode conventions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28640"/>
            <a:ext cx="8228520" cy="4679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4. Keywords may be arbitrary, but they are consistent.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e.g. if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GET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means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‘read from a file’ and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INPUT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means ‘read from the keyboard’ the two terms always mean the same thing in a piece of pseudocode.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VCAA pseudocode conventions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628640"/>
            <a:ext cx="8228520" cy="4679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Tip – use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comments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to explain the meaning of keywords that may be misinterpreted. 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e.g. 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ourier New"/>
              </a:rPr>
              <a:t>$ The dollar sign precedes a comment.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ourier New"/>
              </a:rPr>
              <a:t>$ PRINT = output to a printer.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ourier New"/>
              </a:rPr>
              <a:t>$ DISPLAY = show onscreen.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ourier New"/>
              </a:rPr>
              <a:t>$ WRITE = save to a data file on disk.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VCAA pseudocode conventions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28640"/>
            <a:ext cx="8228520" cy="4679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5. Blocks of pseudocode usually start with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and finish with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Typical Exam Pseudocode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12" name="Picture 2" descr="pseudo"/>
          <p:cNvPicPr/>
          <p:nvPr/>
        </p:nvPicPr>
        <p:blipFill>
          <a:blip r:embed="rId1"/>
          <a:stretch/>
        </p:blipFill>
        <p:spPr>
          <a:xfrm>
            <a:off x="1187640" y="1417680"/>
            <a:ext cx="7641360" cy="4925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Exam Pseudocode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14" name="Picture 2" descr="a05-7"/>
          <p:cNvPicPr/>
          <p:nvPr/>
        </p:nvPicPr>
        <p:blipFill>
          <a:blip r:embed="rId1"/>
          <a:stretch/>
        </p:blipFill>
        <p:spPr>
          <a:xfrm>
            <a:off x="2099160" y="1700640"/>
            <a:ext cx="4944600" cy="4595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Contents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520" cy="478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Purpose of pseudocode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VCAA pseudocode conventions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Exam Pseudocode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16" name="Picture 2" descr="c9"/>
          <p:cNvPicPr/>
          <p:nvPr/>
        </p:nvPicPr>
        <p:blipFill>
          <a:blip r:embed="rId1"/>
          <a:stretch/>
        </p:blipFill>
        <p:spPr>
          <a:xfrm>
            <a:off x="1475640" y="1268640"/>
            <a:ext cx="6724440" cy="5042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Examining Pseudocode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8" name="TextBox 1"/>
          <p:cNvSpPr/>
          <p:nvPr/>
        </p:nvSpPr>
        <p:spPr>
          <a:xfrm>
            <a:off x="827640" y="1417680"/>
            <a:ext cx="762912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How pseudocode is usually examined by VCAA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What is the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intended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output of this pseudocode?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What is the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actual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output of this pseudocode?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What line or lines of code cause the actual output to differ from the intended output?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Examining Pseudocode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20" name="TextBox 1"/>
          <p:cNvSpPr/>
          <p:nvPr/>
        </p:nvSpPr>
        <p:spPr>
          <a:xfrm>
            <a:off x="827640" y="1417680"/>
            <a:ext cx="7629120" cy="264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How pseudocode is usually examined by VCAA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What changes should be made to the pseudocode to fix the error?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How could this pseudocode be made more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efficient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?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Some of the pseudocode is missing. Write the pseudocode in the place it should appear.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Examining Pseudocode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22" name="TextBox 1"/>
          <p:cNvSpPr/>
          <p:nvPr/>
        </p:nvSpPr>
        <p:spPr>
          <a:xfrm>
            <a:off x="827640" y="1417680"/>
            <a:ext cx="7629120" cy="41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How pseudocode is usually examined by VCAA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What test data would best thoroughly test the accuracy of the pseudocode?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Developer 1 believes the pseudocode should be changed like this. Developer 2 disagrees. Which developer is correct? Justify your answer.”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How many times will the loop in this pseudocode be executed?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Name the search/sort algorithm used by this pseudocode. 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Examining Pseudocode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24" name="TextBox 1"/>
          <p:cNvSpPr/>
          <p:nvPr/>
        </p:nvSpPr>
        <p:spPr>
          <a:xfrm>
            <a:off x="827640" y="1417680"/>
            <a:ext cx="7629120" cy="48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How pseudocode is usually examined by VCAA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A programmer wants to create this output… Which of these four pieces of pseudocode will best attain that goal?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Identify the line(s) of pseudocode that demonstrates a selection/repetition structure.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Why has a two-dimensional array been used in this pseudocode instead of three one-dimensional arrays?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Provide better names for the storage structures named A, B and C.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/>
          </p:nvPr>
        </p:nvSpPr>
        <p:spPr>
          <a:xfrm>
            <a:off x="457200" y="360000"/>
            <a:ext cx="8228520" cy="2925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rmAutofit/>
          </a:bodyPr>
          <a:p>
            <a:pPr marL="343080" indent="-343080"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endParaRPr b="0" lang="en-AU" sz="3600" spc="-1" strike="noStrike"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by Mark Kelly</a:t>
            </a:r>
            <a:endParaRPr b="0" lang="en-AU" sz="3600" spc="-1" strike="noStrike"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vcedata.com</a:t>
            </a:r>
            <a:endParaRPr b="0" lang="en-AU" sz="3600" spc="-1" strike="noStrike"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600" spc="-1" strike="noStrike">
              <a:latin typeface="Arial"/>
            </a:endParaRPr>
          </a:p>
        </p:txBody>
      </p:sp>
      <p:sp>
        <p:nvSpPr>
          <p:cNvPr id="126" name="TextBox 3"/>
          <p:cNvSpPr/>
          <p:nvPr/>
        </p:nvSpPr>
        <p:spPr>
          <a:xfrm>
            <a:off x="428760" y="3500280"/>
            <a:ext cx="8357040" cy="2068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but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</a:t>
            </a:r>
            <a:r>
              <a:rPr b="1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NOT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be sold.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</a:t>
            </a:r>
            <a:r>
              <a:rPr b="1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NOT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be redistributed if you modify them.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This is not a VCAA publication and does not speak for VCAA.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Portions (e.g. exam questions, study design extracts, glossary terms) may be copyright 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Victorian Curriculum and Assessment Authority and are used with permission for educational purposes. </a:t>
            </a:r>
            <a:r>
              <a:rPr b="0" i="1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Thanks, guys!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/>
          </p:nvPr>
        </p:nvSpPr>
        <p:spPr>
          <a:xfrm>
            <a:off x="457200" y="13320"/>
            <a:ext cx="8228520" cy="1038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rmAutofit fontScale="97000"/>
          </a:bodyPr>
          <a:p>
            <a:pPr marL="343080" indent="-343080"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And because you’ve been so well-behaved, here’s a picture you can look at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128" name="Picture 3" descr=""/>
          <p:cNvPicPr/>
          <p:nvPr/>
        </p:nvPicPr>
        <p:blipFill>
          <a:blip r:embed="rId1"/>
          <a:stretch/>
        </p:blipFill>
        <p:spPr>
          <a:xfrm>
            <a:off x="899640" y="1484640"/>
            <a:ext cx="7916040" cy="403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79640" y="18864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f3333"/>
                </a:solidFill>
                <a:latin typeface="Calibri"/>
              </a:rPr>
              <a:t>Purpose of pseudocode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8520" cy="525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Pseudocode describes an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algorithm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 strategy for calculating an answer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Rapid algorithm design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Free-form expression, no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syntax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rules – lets designers focus on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</a:rPr>
              <a:t>ideas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, and not be slowed down by observing strict code and punctuation rules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Pseudocode is universal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Not specific to any language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Can be converted into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</a:rPr>
              <a:t>any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language’s syntax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Purpose of pseudocode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57200" y="1412640"/>
            <a:ext cx="8228520" cy="489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Clarity of meaning</a:t>
            </a:r>
            <a:endParaRPr b="0" lang="en-AU" sz="3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If the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</a:rPr>
              <a:t>idea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behind some pseudocode is easily understood, it is successful.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If it’s confusing or impenetrably obscure, it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</a:rPr>
              <a:t>fails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Purpose of pseudocode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412640"/>
            <a:ext cx="8228520" cy="489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Information for organisations and teams</a:t>
            </a:r>
            <a:endParaRPr b="0" lang="en-AU" sz="3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Good code begins with introductory basic info so an author can be contacted if necessary, and the function can be identified easily e.g…</a:t>
            </a:r>
            <a:endParaRPr b="0" lang="en-A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Purpose of pseudocode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8228520" cy="489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This was found in the code on a BBC webpage</a:t>
            </a:r>
            <a:br/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/*!</a:t>
            </a:r>
            <a:br/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 * contentloaded.js</a:t>
            </a:r>
            <a:br/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 *</a:t>
            </a:r>
            <a:br/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 * Author: Diego Perini (diego.perini at gmail.com)</a:t>
            </a:r>
            <a:br/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 * Summary: cross-browser wrapper for DOMContentLoaded</a:t>
            </a:r>
            <a:br/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 * Updated: 20101020</a:t>
            </a:r>
            <a:br/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 * License: MIT</a:t>
            </a:r>
            <a:br/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 * Version: 1.2</a:t>
            </a:r>
            <a:br/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 *</a:t>
            </a:r>
            <a:br/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 * URL:</a:t>
            </a:r>
            <a:br/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 * </a:t>
            </a:r>
            <a:r>
              <a:rPr b="0" lang="en-AU" sz="2000" spc="-1" strike="noStrike" u="sng">
                <a:solidFill>
                  <a:srgbClr val="000000"/>
                </a:solidFill>
                <a:uFillTx/>
                <a:latin typeface="Calibri"/>
              </a:rPr>
              <a:t>http://javascript.nwbox.com/ContentLoaded/</a:t>
            </a:r>
            <a:br/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 * </a:t>
            </a:r>
            <a:r>
              <a:rPr b="0" lang="en-AU" sz="2000" spc="-1" strike="noStrike" u="sng">
                <a:solidFill>
                  <a:srgbClr val="000000"/>
                </a:solidFill>
                <a:uFillTx/>
                <a:latin typeface="Calibri"/>
              </a:rPr>
              <a:t>http://javascript.nwbox.com/ContentLoaded/MIT-LICENSE</a:t>
            </a:r>
            <a:br/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 *</a:t>
            </a:r>
            <a:br/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 */</a:t>
            </a:r>
            <a:br/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A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486080" y="1063080"/>
            <a:ext cx="6171120" cy="582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Pseudocode Example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1486080" y="1755000"/>
            <a:ext cx="6171120" cy="3887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i="1" lang="en-AU" sz="1500" spc="-1" strike="noStrike">
                <a:solidFill>
                  <a:srgbClr val="000000"/>
                </a:solidFill>
                <a:latin typeface="Calibri"/>
              </a:rPr>
              <a:t>sub shuffle</a:t>
            </a:r>
            <a:endParaRPr b="0" lang="en-AU" sz="1500" spc="-1" strike="noStrike">
              <a:latin typeface="Arial"/>
            </a:endParaRPr>
          </a:p>
          <a:p>
            <a:pPr marL="743040" indent="-28584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i="1" lang="en-AU" sz="1600" spc="-1" strike="noStrike">
                <a:solidFill>
                  <a:srgbClr val="000000"/>
                </a:solidFill>
                <a:latin typeface="Calibri"/>
              </a:rPr>
              <a:t>create an array of 52 integers - cards(52)</a:t>
            </a:r>
            <a:endParaRPr b="0" lang="en-AU" sz="1600" spc="-1" strike="noStrike">
              <a:latin typeface="Arial"/>
            </a:endParaRPr>
          </a:p>
          <a:p>
            <a:pPr marL="743040" indent="-28584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i="1" lang="en-AU" sz="1600" spc="-1" strike="noStrike">
                <a:solidFill>
                  <a:srgbClr val="000000"/>
                </a:solidFill>
                <a:latin typeface="Calibri"/>
              </a:rPr>
              <a:t>loop through the array</a:t>
            </a:r>
            <a:endParaRPr b="0" lang="en-AU" sz="1600" spc="-1" strike="noStrike">
              <a:latin typeface="Arial"/>
            </a:endParaRPr>
          </a:p>
          <a:p>
            <a:pPr marL="743040" indent="-28584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i="1" lang="en-AU" sz="1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i="1" lang="en-AU" sz="1600" spc="-1" strike="noStrike">
                <a:solidFill>
                  <a:srgbClr val="000000"/>
                </a:solidFill>
                <a:latin typeface="Calibri"/>
              </a:rPr>
              <a:t>fill each array item with the index value (1 to 52)</a:t>
            </a:r>
            <a:endParaRPr b="0" lang="en-AU" sz="1600" spc="-1" strike="noStrike">
              <a:latin typeface="Arial"/>
            </a:endParaRPr>
          </a:p>
          <a:p>
            <a:pPr marL="743040" indent="-28584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i="1" lang="en-AU" sz="1600" spc="-1" strike="noStrike">
                <a:solidFill>
                  <a:srgbClr val="000000"/>
                </a:solidFill>
                <a:latin typeface="Calibri"/>
              </a:rPr>
              <a:t>End loop</a:t>
            </a:r>
            <a:endParaRPr b="0" lang="en-AU" sz="1600" spc="-1" strike="noStrike">
              <a:latin typeface="Arial"/>
            </a:endParaRPr>
          </a:p>
          <a:p>
            <a:pPr marL="743040" indent="-28584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i="1" lang="en-AU" sz="1600" spc="-1" strike="noStrike">
                <a:solidFill>
                  <a:srgbClr val="000000"/>
                </a:solidFill>
                <a:latin typeface="Calibri"/>
              </a:rPr>
              <a:t>loop through the array</a:t>
            </a:r>
            <a:endParaRPr b="0" lang="en-AU" sz="1600" spc="-1" strike="noStrike">
              <a:latin typeface="Arial"/>
            </a:endParaRPr>
          </a:p>
          <a:p>
            <a:pPr marL="743040" indent="-28584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i="1" lang="en-AU" sz="1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i="1" lang="en-AU" sz="1600" spc="-1" strike="noStrike">
                <a:solidFill>
                  <a:srgbClr val="000000"/>
                </a:solidFill>
                <a:latin typeface="Calibri"/>
              </a:rPr>
              <a:t>generate a random number (rnd) between 1 and 52</a:t>
            </a:r>
            <a:endParaRPr b="0" lang="en-AU" sz="1600" spc="-1" strike="noStrike">
              <a:latin typeface="Arial"/>
            </a:endParaRPr>
          </a:p>
          <a:p>
            <a:pPr marL="743040" indent="-28584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i="1" lang="en-AU" sz="1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i="1" lang="en-AU" sz="1600" spc="-1" strike="noStrike">
                <a:solidFill>
                  <a:srgbClr val="000000"/>
                </a:solidFill>
                <a:latin typeface="Calibri"/>
              </a:rPr>
              <a:t>swap the value of the current slot with that of array(rnd) </a:t>
            </a:r>
            <a:endParaRPr b="0" lang="en-AU" sz="1600" spc="-1" strike="noStrike">
              <a:latin typeface="Arial"/>
            </a:endParaRPr>
          </a:p>
          <a:p>
            <a:pPr marL="743040" indent="-28584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i="1" lang="en-AU" sz="1600" spc="-1" strike="noStrike">
                <a:solidFill>
                  <a:srgbClr val="000000"/>
                </a:solidFill>
                <a:latin typeface="Calibri"/>
              </a:rPr>
              <a:t>end loop</a:t>
            </a:r>
            <a:endParaRPr b="0" lang="en-AU" sz="1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i="1" lang="en-AU" sz="1500" spc="-1" strike="noStrike">
                <a:solidFill>
                  <a:srgbClr val="000000"/>
                </a:solidFill>
                <a:latin typeface="Calibri"/>
              </a:rPr>
              <a:t>end sub</a:t>
            </a:r>
            <a:endParaRPr b="0" lang="en-AU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/>
          </p:nvPr>
        </p:nvSpPr>
        <p:spPr>
          <a:xfrm>
            <a:off x="457200" y="116640"/>
            <a:ext cx="8578080" cy="6191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Binary search algorithm  - example pseudocode</a:t>
            </a:r>
            <a:endParaRPr b="0" lang="en-AU" sz="2400" spc="-1" strike="noStrike">
              <a:latin typeface="Arial"/>
            </a:endParaRPr>
          </a:p>
          <a:p>
            <a:pPr>
              <a:lnSpc>
                <a:spcPts val="15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// two slashes indicate a comment</a:t>
            </a:r>
            <a:endParaRPr b="0" lang="en-AU" sz="1600" spc="-1" strike="noStrike">
              <a:latin typeface="Arial"/>
            </a:endParaRPr>
          </a:p>
          <a:p>
            <a:pPr>
              <a:lnSpc>
                <a:spcPts val="15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// Finds the location or non-existence of value </a:t>
            </a:r>
            <a:r>
              <a:rPr b="0" i="1" lang="en-US" sz="1600" spc="-1" strike="noStrike">
                <a:solidFill>
                  <a:srgbClr val="000000"/>
                </a:solidFill>
                <a:latin typeface="Calibri"/>
              </a:rPr>
              <a:t>X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 in a data set of </a:t>
            </a:r>
            <a:r>
              <a:rPr b="0" i="1" lang="en-US" sz="1600" spc="-1" strike="noStrike">
                <a:solidFill>
                  <a:srgbClr val="000000"/>
                </a:solidFill>
                <a:latin typeface="Calibri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 items.</a:t>
            </a:r>
            <a:endParaRPr b="0" lang="en-AU" sz="1600" spc="-1" strike="noStrike">
              <a:latin typeface="Arial"/>
            </a:endParaRPr>
          </a:p>
          <a:p>
            <a:pPr>
              <a:lnSpc>
                <a:spcPts val="15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Sort data set items in ascending order.</a:t>
            </a:r>
            <a:endParaRPr b="0" lang="en-AU" sz="1600" spc="-1" strike="noStrike">
              <a:latin typeface="Arial"/>
            </a:endParaRPr>
          </a:p>
          <a:p>
            <a:pPr>
              <a:lnSpc>
                <a:spcPts val="15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Set </a:t>
            </a:r>
            <a:r>
              <a:rPr b="0" i="1" lang="en-US" sz="1600" spc="-1" strike="noStrike">
                <a:solidFill>
                  <a:srgbClr val="000000"/>
                </a:solidFill>
                <a:latin typeface="Calibri"/>
              </a:rPr>
              <a:t>StartPoint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 = 1</a:t>
            </a:r>
            <a:endParaRPr b="0" lang="en-AU" sz="1600" spc="-1" strike="noStrike">
              <a:latin typeface="Arial"/>
            </a:endParaRPr>
          </a:p>
          <a:p>
            <a:pPr>
              <a:lnSpc>
                <a:spcPts val="15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Set </a:t>
            </a:r>
            <a:r>
              <a:rPr b="0" i="1" lang="en-US" sz="1600" spc="-1" strike="noStrike">
                <a:solidFill>
                  <a:srgbClr val="000000"/>
                </a:solidFill>
                <a:latin typeface="Calibri"/>
              </a:rPr>
              <a:t>EndPoint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 = </a:t>
            </a:r>
            <a:r>
              <a:rPr b="0" i="1" lang="en-US" sz="1600" spc="-1" strike="noStrike">
                <a:solidFill>
                  <a:srgbClr val="000000"/>
                </a:solidFill>
                <a:latin typeface="Calibri"/>
              </a:rPr>
              <a:t>N</a:t>
            </a:r>
            <a:endParaRPr b="0" lang="en-AU" sz="1600" spc="-1" strike="noStrike">
              <a:latin typeface="Arial"/>
            </a:endParaRPr>
          </a:p>
          <a:p>
            <a:pPr>
              <a:lnSpc>
                <a:spcPts val="15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Set </a:t>
            </a:r>
            <a:r>
              <a:rPr b="0" i="1" lang="en-US" sz="1600" spc="-1" strike="noStrike">
                <a:solidFill>
                  <a:srgbClr val="000000"/>
                </a:solidFill>
                <a:latin typeface="Calibri"/>
              </a:rPr>
              <a:t>Exists 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to True</a:t>
            </a:r>
            <a:endParaRPr b="0" lang="en-AU" sz="1600" spc="-1" strike="noStrike">
              <a:latin typeface="Arial"/>
            </a:endParaRPr>
          </a:p>
          <a:p>
            <a:pPr>
              <a:lnSpc>
                <a:spcPts val="15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Set </a:t>
            </a:r>
            <a:r>
              <a:rPr b="0" i="1" lang="en-US" sz="1600" spc="-1" strike="noStrike">
                <a:solidFill>
                  <a:srgbClr val="000000"/>
                </a:solidFill>
                <a:latin typeface="Calibri"/>
              </a:rPr>
              <a:t>Found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 to False</a:t>
            </a:r>
            <a:endParaRPr b="0" lang="en-AU" sz="1600" spc="-1" strike="noStrike">
              <a:latin typeface="Arial"/>
            </a:endParaRPr>
          </a:p>
          <a:p>
            <a:pPr>
              <a:lnSpc>
                <a:spcPts val="15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While not </a:t>
            </a:r>
            <a:r>
              <a:rPr b="0" i="1" lang="en-US" sz="1600" spc="-1" strike="noStrike">
                <a:solidFill>
                  <a:srgbClr val="000000"/>
                </a:solidFill>
                <a:latin typeface="Calibri"/>
              </a:rPr>
              <a:t>Found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 and </a:t>
            </a:r>
            <a:r>
              <a:rPr b="0" i="1" lang="en-US" sz="1600" spc="-1" strike="noStrike">
                <a:solidFill>
                  <a:srgbClr val="000000"/>
                </a:solidFill>
                <a:latin typeface="Calibri"/>
              </a:rPr>
              <a:t>Exists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 = </a:t>
            </a:r>
            <a:r>
              <a:rPr b="0" i="1" lang="en-US" sz="1600" spc="-1" strike="noStrike">
                <a:solidFill>
                  <a:srgbClr val="000000"/>
                </a:solidFill>
                <a:latin typeface="Calibri"/>
              </a:rPr>
              <a:t>True</a:t>
            </a:r>
            <a:endParaRPr b="0" lang="en-AU" sz="1600" spc="-1" strike="noStrike">
              <a:latin typeface="Arial"/>
            </a:endParaRPr>
          </a:p>
          <a:p>
            <a:pPr>
              <a:lnSpc>
                <a:spcPts val="15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Calculate data set’s middle item’s position … (</a:t>
            </a:r>
            <a:r>
              <a:rPr b="0" i="1" lang="en-US" sz="1600" spc="-1" strike="noStrike">
                <a:solidFill>
                  <a:srgbClr val="000000"/>
                </a:solidFill>
                <a:latin typeface="Calibri"/>
              </a:rPr>
              <a:t>Endpoint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-</a:t>
            </a:r>
            <a:r>
              <a:rPr b="0" i="1" lang="en-US" sz="1600" spc="-1" strike="noStrike">
                <a:solidFill>
                  <a:srgbClr val="000000"/>
                </a:solidFill>
                <a:latin typeface="Calibri"/>
              </a:rPr>
              <a:t>Startpoint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)/2. </a:t>
            </a:r>
            <a:endParaRPr b="0" lang="en-AU" sz="1600" spc="-1" strike="noStrike">
              <a:latin typeface="Arial"/>
            </a:endParaRPr>
          </a:p>
          <a:p>
            <a:pPr>
              <a:lnSpc>
                <a:spcPts val="15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Store middle item’s position as </a:t>
            </a:r>
            <a:r>
              <a:rPr b="0" i="1" lang="en-US" sz="1600" spc="-1" strike="noStrike">
                <a:solidFill>
                  <a:srgbClr val="000000"/>
                </a:solidFill>
                <a:latin typeface="Calibri"/>
              </a:rPr>
              <a:t>MidPos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1600" spc="-1" strike="noStrike">
              <a:latin typeface="Arial"/>
            </a:endParaRPr>
          </a:p>
          <a:p>
            <a:pPr>
              <a:lnSpc>
                <a:spcPts val="15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Get value of item at </a:t>
            </a:r>
            <a:r>
              <a:rPr b="0" i="1" lang="en-US" sz="1600" spc="-1" strike="noStrike">
                <a:solidFill>
                  <a:srgbClr val="000000"/>
                </a:solidFill>
                <a:latin typeface="Calibri"/>
              </a:rPr>
              <a:t>MidPos and 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store it as </a:t>
            </a:r>
            <a:r>
              <a:rPr b="0" i="1" lang="en-US" sz="1600" spc="-1" strike="noStrike">
                <a:solidFill>
                  <a:srgbClr val="000000"/>
                </a:solidFill>
                <a:latin typeface="Calibri"/>
              </a:rPr>
              <a:t>MidValue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1600" spc="-1" strike="noStrike">
              <a:latin typeface="Arial"/>
            </a:endParaRPr>
          </a:p>
          <a:p>
            <a:pPr>
              <a:lnSpc>
                <a:spcPts val="15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If X=M then            // We have found X.</a:t>
            </a:r>
            <a:endParaRPr b="0" lang="en-AU" sz="1600" spc="-1" strike="noStrike">
              <a:latin typeface="Arial"/>
            </a:endParaRPr>
          </a:p>
          <a:p>
            <a:pPr>
              <a:lnSpc>
                <a:spcPts val="15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Set </a:t>
            </a:r>
            <a:r>
              <a:rPr b="0" i="1" lang="en-US" sz="1600" spc="-1" strike="noStrike">
                <a:solidFill>
                  <a:srgbClr val="000000"/>
                </a:solidFill>
                <a:latin typeface="Calibri"/>
              </a:rPr>
              <a:t>Found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 to True</a:t>
            </a:r>
            <a:endParaRPr b="0" lang="en-AU" sz="1600" spc="-1" strike="noStrike">
              <a:latin typeface="Arial"/>
            </a:endParaRPr>
          </a:p>
          <a:p>
            <a:pPr>
              <a:lnSpc>
                <a:spcPts val="15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Else If X &gt; M           // throw away first half of the dataset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en-AU" sz="1600" spc="-1" strike="noStrike">
              <a:latin typeface="Arial"/>
            </a:endParaRPr>
          </a:p>
          <a:p>
            <a:pPr>
              <a:lnSpc>
                <a:spcPts val="15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set </a:t>
            </a:r>
            <a:r>
              <a:rPr b="0" i="1" lang="en-US" sz="1600" spc="-1" strike="noStrike">
                <a:solidFill>
                  <a:srgbClr val="000000"/>
                </a:solidFill>
                <a:latin typeface="Calibri"/>
              </a:rPr>
              <a:t>Startpoint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 to </a:t>
            </a:r>
            <a:r>
              <a:rPr b="0" i="1" lang="en-US" sz="1600" spc="-1" strike="noStrike">
                <a:solidFill>
                  <a:srgbClr val="000000"/>
                </a:solidFill>
                <a:latin typeface="Calibri"/>
              </a:rPr>
              <a:t>MidPos 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+ 1</a:t>
            </a:r>
            <a:endParaRPr b="0" lang="en-AU" sz="1600" spc="-1" strike="noStrike">
              <a:latin typeface="Arial"/>
            </a:endParaRPr>
          </a:p>
          <a:p>
            <a:pPr>
              <a:lnSpc>
                <a:spcPts val="15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Else if X &lt; M          //  throw away second half of dataset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en-AU" sz="1600" spc="-1" strike="noStrike">
              <a:latin typeface="Arial"/>
            </a:endParaRPr>
          </a:p>
          <a:p>
            <a:pPr>
              <a:lnSpc>
                <a:spcPts val="15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set </a:t>
            </a:r>
            <a:r>
              <a:rPr b="0" i="1" lang="en-US" sz="1600" spc="-1" strike="noStrike">
                <a:solidFill>
                  <a:srgbClr val="000000"/>
                </a:solidFill>
                <a:latin typeface="Calibri"/>
              </a:rPr>
              <a:t>EndPoint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 to </a:t>
            </a:r>
            <a:r>
              <a:rPr b="0" i="1" lang="en-US" sz="1600" spc="-1" strike="noStrike">
                <a:solidFill>
                  <a:srgbClr val="000000"/>
                </a:solidFill>
                <a:latin typeface="Calibri"/>
              </a:rPr>
              <a:t>MidPos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 – 1</a:t>
            </a:r>
            <a:endParaRPr b="0" lang="en-AU" sz="1600" spc="-1" strike="noStrike">
              <a:latin typeface="Arial"/>
            </a:endParaRPr>
          </a:p>
          <a:p>
            <a:pPr>
              <a:lnSpc>
                <a:spcPts val="15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End if</a:t>
            </a:r>
            <a:endParaRPr b="0" lang="en-AU" sz="1600" spc="-1" strike="noStrike">
              <a:latin typeface="Arial"/>
            </a:endParaRPr>
          </a:p>
          <a:p>
            <a:pPr>
              <a:lnSpc>
                <a:spcPts val="15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If MidValue = 0 then set </a:t>
            </a:r>
            <a:r>
              <a:rPr b="0" i="1" lang="en-US" sz="1600" spc="-1" strike="noStrike">
                <a:solidFill>
                  <a:srgbClr val="000000"/>
                </a:solidFill>
                <a:latin typeface="Calibri"/>
              </a:rPr>
              <a:t>Exists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 to False</a:t>
            </a:r>
            <a:endParaRPr b="0" lang="en-AU" sz="1600" spc="-1" strike="noStrike">
              <a:latin typeface="Arial"/>
            </a:endParaRPr>
          </a:p>
          <a:p>
            <a:pPr>
              <a:lnSpc>
                <a:spcPts val="15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End While</a:t>
            </a:r>
            <a:endParaRPr b="0" lang="en-AU" sz="1600" spc="-1" strike="noStrike">
              <a:latin typeface="Arial"/>
            </a:endParaRPr>
          </a:p>
          <a:p>
            <a:pPr>
              <a:lnSpc>
                <a:spcPts val="15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If Exists = False then display “Item X not found” else display “Item X found at position M”</a:t>
            </a:r>
            <a:endParaRPr b="0" lang="en-AU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n-AU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n-A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Purpose of pseudocode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412640"/>
            <a:ext cx="8228520" cy="489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The binary sort example shows typical pseudocode features.</a:t>
            </a:r>
            <a:endParaRPr b="0" lang="en-AU" sz="3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Expression is a loose mixture of English and code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May not be 100% consistent, but makes sense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Does not dwell on finicky details that are not vitally important to the task in hand (e.g. how to sort the dataset)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Application>LibreOffice/7.2.2.2$Windows_X86_64 LibreOffice_project/02b2acce88a210515b4a5bb2e46cbfb63fe97d56</Application>
  <AppVersion>15.0000</AppVersion>
  <Words>1300</Words>
  <Paragraphs>182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2009-02-06T03:31:51Z</dcterms:created>
  <dc:creator>kel</dc:creator>
  <dc:description/>
  <dc:language>en-AU</dc:language>
  <cp:lastModifiedBy>Mark Kelly</cp:lastModifiedBy>
  <dcterms:modified xsi:type="dcterms:W3CDTF">2022-01-22T10:39:10Z</dcterms:modified>
  <cp:revision>28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26</vt:i4>
  </property>
</Properties>
</file>