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presProps.xml" ContentType="application/vnd.openxmlformats-officedocument.presentationml.presProps+xml"/>
  <Override PartName="/ppt/media/image1.gif" ContentType="image/gif"/>
  <Override PartName="/ppt/media/image2.png" ContentType="image/png"/>
  <Override PartName="/ppt/media/image4.jpeg" ContentType="image/jpeg"/>
  <Override PartName="/ppt/media/image3.png" ContentType="image/png"/>
  <Override PartName="/ppt/media/image5.png" ContentType="image/png"/>
  <Override PartName="/ppt/media/image6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</p:sldIdLst>
  <p:sldSz cx="9144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ctr">
            <a:noAutofit/>
          </a:bodyPr>
          <a:p>
            <a:r>
              <a:rPr b="0" lang="en-AU" sz="1800" spc="-1" strike="noStrike">
                <a:latin typeface="Arial"/>
              </a:rPr>
              <a:t>Click to edit the title text format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3200" spc="-1" strike="noStrike">
                <a:latin typeface="Arial"/>
              </a:rPr>
              <a:t>Click to edit the outline text format</a:t>
            </a:r>
            <a:endParaRPr b="0" lang="en-A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2800" spc="-1" strike="noStrike">
                <a:latin typeface="Arial"/>
              </a:rPr>
              <a:t>Second Outline Level</a:t>
            </a:r>
            <a:endParaRPr b="0" lang="en-A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400" spc="-1" strike="noStrike">
                <a:latin typeface="Arial"/>
              </a:rPr>
              <a:t>Third Outline Level</a:t>
            </a:r>
            <a:endParaRPr b="0" lang="en-A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2000" spc="-1" strike="noStrike">
                <a:latin typeface="Arial"/>
              </a:rPr>
              <a:t>Fourth Outline Level</a:t>
            </a:r>
            <a:endParaRPr b="0" lang="en-A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Fifth Outline Level</a:t>
            </a:r>
            <a:endParaRPr b="0" lang="en-A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Sixth Outline Level</a:t>
            </a:r>
            <a:endParaRPr b="0" lang="en-A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Seventh Outline Level</a:t>
            </a:r>
            <a:endParaRPr b="0" lang="en-A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AU" sz="4400" spc="-1" strike="noStrike">
                <a:latin typeface="Arial"/>
              </a:rPr>
              <a:t>Click to edit the title text format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3200" spc="-1" strike="noStrike">
                <a:latin typeface="Arial"/>
              </a:rPr>
              <a:t>Click to edit the outline text format</a:t>
            </a:r>
            <a:endParaRPr b="0" lang="en-A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2800" spc="-1" strike="noStrike">
                <a:latin typeface="Arial"/>
              </a:rPr>
              <a:t>Second Outline Level</a:t>
            </a:r>
            <a:endParaRPr b="0" lang="en-A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400" spc="-1" strike="noStrike">
                <a:latin typeface="Arial"/>
              </a:rPr>
              <a:t>Third Outline Level</a:t>
            </a:r>
            <a:endParaRPr b="0" lang="en-A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2000" spc="-1" strike="noStrike">
                <a:latin typeface="Arial"/>
              </a:rPr>
              <a:t>Fourth Outline Level</a:t>
            </a:r>
            <a:endParaRPr b="0" lang="en-A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Fifth Outline Level</a:t>
            </a:r>
            <a:endParaRPr b="0" lang="en-A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Sixth Outline Level</a:t>
            </a:r>
            <a:endParaRPr b="0" lang="en-A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Seventh Outline Level</a:t>
            </a:r>
            <a:endParaRPr b="0" lang="en-A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gif"/><Relationship Id="rId2" Type="http://schemas.openxmlformats.org/officeDocument/2006/relationships/slideLayout" Target="../slideLayouts/slideLayout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714240" y="500040"/>
            <a:ext cx="7771680" cy="7135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i="1" lang="en-AU" sz="2800" spc="-1" strike="noStrike">
                <a:solidFill>
                  <a:srgbClr val="000000"/>
                </a:solidFill>
                <a:latin typeface="Calibri"/>
              </a:rPr>
              <a:t>Applied Computing Slideshows</a:t>
            </a:r>
            <a:br/>
            <a:r>
              <a:rPr b="0" i="1" lang="en-AU" sz="2800" spc="-1" strike="noStrike">
                <a:solidFill>
                  <a:srgbClr val="000000"/>
                </a:solidFill>
                <a:latin typeface="Calibri"/>
              </a:rPr>
              <a:t>by Mark Kelly</a:t>
            </a:r>
            <a:br/>
            <a:r>
              <a:rPr b="0" i="1" lang="en-AU" sz="2800" spc="-1" strike="noStrike">
                <a:solidFill>
                  <a:srgbClr val="000000"/>
                </a:solidFill>
                <a:latin typeface="Calibri"/>
              </a:rPr>
              <a:t>vcedata.com</a:t>
            </a:r>
            <a:br/>
            <a:r>
              <a:rPr b="0" i="1" lang="en-AU" sz="2800" spc="-1" strike="noStrike">
                <a:solidFill>
                  <a:srgbClr val="000000"/>
                </a:solidFill>
                <a:latin typeface="Calibri"/>
              </a:rPr>
              <a:t>mark@vcedata.com</a:t>
            </a:r>
            <a:endParaRPr b="0" lang="en-AU" sz="2800" spc="-1" strike="noStrike">
              <a:latin typeface="Arial"/>
            </a:endParaRPr>
          </a:p>
        </p:txBody>
      </p:sp>
      <p:sp>
        <p:nvSpPr>
          <p:cNvPr id="77" name="Title 1"/>
          <p:cNvSpPr/>
          <p:nvPr/>
        </p:nvSpPr>
        <p:spPr>
          <a:xfrm>
            <a:off x="0" y="2040840"/>
            <a:ext cx="9072000" cy="1213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</a:pPr>
            <a:r>
              <a:rPr b="1" i="1" lang="en-AU" sz="6000" spc="-1" strike="noStrike">
                <a:solidFill>
                  <a:srgbClr val="c9211e"/>
                </a:solidFill>
                <a:latin typeface="Calibri"/>
                <a:ea typeface="DejaVu Sans"/>
              </a:rPr>
              <a:t>Evaluation Criteria</a:t>
            </a:r>
            <a:endParaRPr b="0" lang="en-AU" sz="6000" spc="-1" strike="noStrike">
              <a:latin typeface="Arial"/>
            </a:endParaRPr>
          </a:p>
        </p:txBody>
      </p:sp>
      <p:sp>
        <p:nvSpPr>
          <p:cNvPr id="78" name="TextBox 6"/>
          <p:cNvSpPr/>
          <p:nvPr/>
        </p:nvSpPr>
        <p:spPr>
          <a:xfrm>
            <a:off x="2071800" y="3671640"/>
            <a:ext cx="5071320" cy="36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Yep – another </a:t>
            </a:r>
            <a:r>
              <a:rPr b="0" i="1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exciting</a:t>
            </a: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 theory lesson coming up! </a:t>
            </a:r>
            <a:endParaRPr b="0" lang="en-AU" sz="1800" spc="-1" strike="noStrike">
              <a:latin typeface="Arial"/>
            </a:endParaRPr>
          </a:p>
        </p:txBody>
      </p:sp>
      <p:pic>
        <p:nvPicPr>
          <p:cNvPr id="79" name="Picture 7" descr="giveadamnta8.gif"/>
          <p:cNvPicPr/>
          <p:nvPr/>
        </p:nvPicPr>
        <p:blipFill>
          <a:blip r:embed="rId1"/>
          <a:stretch/>
        </p:blipFill>
        <p:spPr>
          <a:xfrm>
            <a:off x="3460680" y="4556520"/>
            <a:ext cx="1938960" cy="1938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For example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/>
          </p:nvPr>
        </p:nvSpPr>
        <p:spPr>
          <a:xfrm>
            <a:off x="71280" y="1600200"/>
            <a:ext cx="8714520" cy="45252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When creating a website, the main objectives might be:</a:t>
            </a:r>
            <a:endParaRPr b="0" lang="en-AU" sz="32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Should be interesting to teenagers</a:t>
            </a:r>
            <a:endParaRPr b="0" lang="en-AU" sz="28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Should be quick to load</a:t>
            </a:r>
            <a:endParaRPr b="0" lang="en-AU" sz="28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Should be easy to read</a:t>
            </a:r>
            <a:endParaRPr b="0" lang="en-AU" sz="28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So, when evaluating its success, these are the main factors you would want to evaluate rather than (say) how much it costs to set up.</a:t>
            </a:r>
            <a:endParaRPr b="0" lang="en-AU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AU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A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Typical website effectiveness evaluation criteria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>
          <a:xfrm>
            <a:off x="457200" y="1857240"/>
            <a:ext cx="8228880" cy="27140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600" spc="-1" strike="noStrike">
                <a:solidFill>
                  <a:srgbClr val="000000"/>
                </a:solidFill>
                <a:latin typeface="Calibri"/>
              </a:rPr>
              <a:t>Accuracy of information</a:t>
            </a:r>
            <a:endParaRPr b="0" lang="en-AU" sz="36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600" spc="-1" strike="noStrike">
                <a:solidFill>
                  <a:srgbClr val="000000"/>
                </a:solidFill>
                <a:latin typeface="Calibri"/>
              </a:rPr>
              <a:t>Currency (being up-to-date)</a:t>
            </a:r>
            <a:endParaRPr b="0" lang="en-AU" sz="36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600" spc="-1" strike="noStrike">
                <a:solidFill>
                  <a:srgbClr val="000000"/>
                </a:solidFill>
                <a:latin typeface="Calibri"/>
              </a:rPr>
              <a:t>Loading speed</a:t>
            </a:r>
            <a:endParaRPr b="0" lang="en-AU" sz="36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600" spc="-1" strike="noStrike">
                <a:solidFill>
                  <a:srgbClr val="000000"/>
                </a:solidFill>
                <a:latin typeface="Calibri"/>
              </a:rPr>
              <a:t>Popularity</a:t>
            </a:r>
            <a:endParaRPr b="0" lang="en-AU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Typical website evaluation criteria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/>
          </p:nvPr>
        </p:nvSpPr>
        <p:spPr>
          <a:xfrm>
            <a:off x="457200" y="1500120"/>
            <a:ext cx="8228880" cy="52142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600" spc="-1" strike="noStrike">
                <a:solidFill>
                  <a:srgbClr val="000000"/>
                </a:solidFill>
                <a:latin typeface="Calibri"/>
              </a:rPr>
              <a:t>Authority (how reputable and respected it is)</a:t>
            </a:r>
            <a:endParaRPr b="0" lang="en-AU" sz="36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600" spc="-1" strike="noStrike">
                <a:solidFill>
                  <a:srgbClr val="000000"/>
                </a:solidFill>
                <a:latin typeface="Calibri"/>
              </a:rPr>
              <a:t>Comprehensiveness (thorough coverage of topic)</a:t>
            </a:r>
            <a:endParaRPr b="0" lang="en-AU" sz="36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600" spc="-1" strike="noStrike">
                <a:solidFill>
                  <a:srgbClr val="000000"/>
                </a:solidFill>
                <a:latin typeface="Calibri"/>
              </a:rPr>
              <a:t>Depth of coverage</a:t>
            </a:r>
            <a:endParaRPr b="0" lang="en-AU" sz="36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600" spc="-1" strike="noStrike">
                <a:solidFill>
                  <a:srgbClr val="000000"/>
                </a:solidFill>
                <a:latin typeface="Calibri"/>
              </a:rPr>
              <a:t>Profitability (costs vs income generation)</a:t>
            </a:r>
            <a:endParaRPr b="0" lang="en-AU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Typical website evaluation criteria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285840" y="1643040"/>
            <a:ext cx="8143200" cy="4571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600" spc="-1" strike="noStrike">
                <a:solidFill>
                  <a:srgbClr val="000000"/>
                </a:solidFill>
                <a:latin typeface="Calibri"/>
              </a:rPr>
              <a:t>Reliability (links work, site is not often down etc)</a:t>
            </a:r>
            <a:endParaRPr b="0" lang="en-AU" sz="36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600" spc="-1" strike="noStrike">
                <a:solidFill>
                  <a:srgbClr val="000000"/>
                </a:solidFill>
                <a:latin typeface="Calibri"/>
              </a:rPr>
              <a:t>Security (especially if storing customers’ passwords, credit card info etc)</a:t>
            </a:r>
            <a:endParaRPr b="0" lang="en-AU" sz="36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600" spc="-1" strike="noStrike">
                <a:solidFill>
                  <a:srgbClr val="000000"/>
                </a:solidFill>
                <a:latin typeface="Calibri"/>
              </a:rPr>
              <a:t>Uniqueness (offering things found nowhere else)</a:t>
            </a:r>
            <a:endParaRPr b="0" lang="en-AU" sz="36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600" spc="-1" strike="noStrike">
                <a:solidFill>
                  <a:srgbClr val="000000"/>
                </a:solidFill>
                <a:latin typeface="Calibri"/>
              </a:rPr>
              <a:t>Objectivity (unbiased in matters of ‘fact’)</a:t>
            </a:r>
            <a:endParaRPr b="0" lang="en-AU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Typical website evaluation criteria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/>
          </p:nvPr>
        </p:nvSpPr>
        <p:spPr>
          <a:xfrm>
            <a:off x="214200" y="2071800"/>
            <a:ext cx="8228880" cy="43570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600" spc="-1" strike="noStrike">
                <a:solidFill>
                  <a:srgbClr val="000000"/>
                </a:solidFill>
                <a:latin typeface="Calibri"/>
              </a:rPr>
              <a:t>Ease of locating desired information</a:t>
            </a:r>
            <a:endParaRPr b="0" lang="en-AU" sz="36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600" spc="-1" strike="noStrike">
                <a:solidFill>
                  <a:srgbClr val="000000"/>
                </a:solidFill>
                <a:latin typeface="Calibri"/>
              </a:rPr>
              <a:t>Attractiveness</a:t>
            </a:r>
            <a:endParaRPr b="0" lang="en-AU" sz="36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600" spc="-1" strike="noStrike">
                <a:solidFill>
                  <a:srgbClr val="000000"/>
                </a:solidFill>
                <a:latin typeface="Calibri"/>
              </a:rPr>
              <a:t>“</a:t>
            </a:r>
            <a:r>
              <a:rPr b="0" lang="en-AU" sz="3600" spc="-1" strike="noStrike">
                <a:solidFill>
                  <a:srgbClr val="000000"/>
                </a:solidFill>
                <a:latin typeface="Calibri"/>
              </a:rPr>
              <a:t>Hipness” – looking cool, dope, </a:t>
            </a: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awesome,</a:t>
            </a:r>
            <a:r>
              <a:rPr b="0" lang="en-AU" sz="36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AU" sz="2400" spc="-1" strike="noStrike">
                <a:solidFill>
                  <a:srgbClr val="000000"/>
                </a:solidFill>
                <a:latin typeface="Calibri"/>
              </a:rPr>
              <a:t>alvo, grouse, </a:t>
            </a:r>
            <a:r>
              <a:rPr b="0" lang="en-AU" sz="2000" spc="-1" strike="noStrike">
                <a:solidFill>
                  <a:srgbClr val="000000"/>
                </a:solidFill>
                <a:latin typeface="Calibri"/>
              </a:rPr>
              <a:t>amped, </a:t>
            </a:r>
            <a:r>
              <a:rPr b="0" lang="en-AU" sz="1800" spc="-1" strike="noStrike">
                <a:solidFill>
                  <a:srgbClr val="000000"/>
                </a:solidFill>
                <a:latin typeface="Calibri"/>
              </a:rPr>
              <a:t>bad, </a:t>
            </a:r>
            <a:r>
              <a:rPr b="0" lang="en-AU" sz="1600" spc="-1" strike="noStrike">
                <a:solidFill>
                  <a:srgbClr val="000000"/>
                </a:solidFill>
                <a:latin typeface="Calibri"/>
              </a:rPr>
              <a:t>beautimus , </a:t>
            </a:r>
            <a:r>
              <a:rPr b="0" lang="en-AU" sz="1400" spc="-1" strike="noStrike">
                <a:solidFill>
                  <a:srgbClr val="000000"/>
                </a:solidFill>
                <a:latin typeface="Calibri"/>
              </a:rPr>
              <a:t>cherry, </a:t>
            </a:r>
            <a:r>
              <a:rPr b="0" lang="en-AU" sz="16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AU" sz="1400" spc="-1" strike="noStrike">
                <a:solidFill>
                  <a:srgbClr val="000000"/>
                </a:solidFill>
                <a:latin typeface="Calibri"/>
              </a:rPr>
              <a:t>chim, </a:t>
            </a:r>
            <a:r>
              <a:rPr b="0" lang="en-AU" sz="1200" spc="-1" strike="noStrike">
                <a:solidFill>
                  <a:srgbClr val="000000"/>
                </a:solidFill>
                <a:latin typeface="Calibri"/>
              </a:rPr>
              <a:t>choice,</a:t>
            </a:r>
            <a:r>
              <a:rPr b="0" lang="en-AU" sz="1400" spc="-1" strike="noStrike">
                <a:solidFill>
                  <a:srgbClr val="000000"/>
                </a:solidFill>
                <a:latin typeface="Calibri"/>
              </a:rPr>
              <a:t>  </a:t>
            </a:r>
            <a:r>
              <a:rPr b="0" lang="en-AU" sz="1200" spc="-1" strike="noStrike">
                <a:solidFill>
                  <a:srgbClr val="000000"/>
                </a:solidFill>
                <a:latin typeface="Calibri"/>
              </a:rPr>
              <a:t>clutch, </a:t>
            </a:r>
            <a:r>
              <a:rPr b="0" lang="en-AU" sz="1100" spc="-1" strike="noStrike">
                <a:solidFill>
                  <a:srgbClr val="000000"/>
                </a:solidFill>
                <a:latin typeface="Calibri"/>
              </a:rPr>
              <a:t>crump,</a:t>
            </a:r>
            <a:r>
              <a:rPr b="0" lang="en-AU" sz="1200" spc="-1" strike="noStrike">
                <a:solidFill>
                  <a:srgbClr val="000000"/>
                </a:solidFill>
                <a:latin typeface="Calibri"/>
              </a:rPr>
              <a:t>  etc</a:t>
            </a:r>
            <a:endParaRPr b="0" lang="en-AU" sz="1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600" spc="-1" strike="noStrike">
                <a:solidFill>
                  <a:srgbClr val="000000"/>
                </a:solidFill>
                <a:latin typeface="Calibri"/>
              </a:rPr>
              <a:t>Ease of understanding</a:t>
            </a:r>
            <a:endParaRPr b="0" lang="en-AU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Typical website evaluation criteria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/>
          </p:nvPr>
        </p:nvSpPr>
        <p:spPr>
          <a:xfrm>
            <a:off x="457200" y="1214280"/>
            <a:ext cx="8228880" cy="52142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600" spc="-1" strike="noStrike">
                <a:solidFill>
                  <a:srgbClr val="000000"/>
                </a:solidFill>
                <a:latin typeface="Calibri"/>
              </a:rPr>
              <a:t>Accessibility (to people with disabilities)</a:t>
            </a:r>
            <a:endParaRPr b="0" lang="en-AU" sz="36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600" spc="-1" strike="noStrike">
                <a:solidFill>
                  <a:srgbClr val="000000"/>
                </a:solidFill>
                <a:latin typeface="Calibri"/>
              </a:rPr>
              <a:t>Entertainment value</a:t>
            </a:r>
            <a:endParaRPr b="0" lang="en-AU" sz="36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600" spc="-1" strike="noStrike">
                <a:solidFill>
                  <a:srgbClr val="000000"/>
                </a:solidFill>
                <a:latin typeface="Calibri"/>
              </a:rPr>
              <a:t>Not all these criteria are relevant to - or important to – every site.</a:t>
            </a:r>
            <a:endParaRPr b="0" lang="en-AU" sz="36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600" spc="-1" strike="noStrike">
                <a:solidFill>
                  <a:srgbClr val="000000"/>
                </a:solidFill>
                <a:latin typeface="Calibri"/>
              </a:rPr>
              <a:t>Which ones </a:t>
            </a:r>
            <a:r>
              <a:rPr b="0" i="1" lang="en-AU" sz="3600" spc="-1" strike="noStrike">
                <a:solidFill>
                  <a:srgbClr val="000000"/>
                </a:solidFill>
                <a:latin typeface="Calibri"/>
              </a:rPr>
              <a:t>are</a:t>
            </a:r>
            <a:r>
              <a:rPr b="0" lang="en-AU" sz="3600" spc="-1" strike="noStrike">
                <a:solidFill>
                  <a:srgbClr val="000000"/>
                </a:solidFill>
                <a:latin typeface="Calibri"/>
              </a:rPr>
              <a:t> important depends on the ambitions of the site owners.</a:t>
            </a:r>
            <a:endParaRPr b="0" lang="en-AU" sz="36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720"/>
              </a:spcBef>
            </a:pPr>
            <a:endParaRPr b="0" lang="en-AU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Efficiency criteria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How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quickly 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a page loads, a page prints etc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How many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man-hours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are needed to get the job done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How much the system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costs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to buy, run, maintain etc</a:t>
            </a:r>
            <a:endParaRPr b="0" lang="en-A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Evaluation methods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To evaluate a criterion, you need a corresponding evaluation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method or strategy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.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Objectively measure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whenever possible; rely on subjective opinions when measurement is not possible.</a:t>
            </a:r>
            <a:endParaRPr b="0" lang="en-AU" sz="3200" spc="-1" strike="noStrike">
              <a:latin typeface="Arial"/>
            </a:endParaRPr>
          </a:p>
        </p:txBody>
      </p:sp>
      <p:pic>
        <p:nvPicPr>
          <p:cNvPr id="114" name="Picture 4" descr=""/>
          <p:cNvPicPr/>
          <p:nvPr/>
        </p:nvPicPr>
        <p:blipFill>
          <a:blip r:embed="rId1"/>
          <a:stretch/>
        </p:blipFill>
        <p:spPr>
          <a:xfrm>
            <a:off x="4848120" y="3990960"/>
            <a:ext cx="4295160" cy="2866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5" name="Table 3"/>
          <p:cNvGraphicFramePr/>
          <p:nvPr/>
        </p:nvGraphicFramePr>
        <p:xfrm>
          <a:off x="214200" y="428760"/>
          <a:ext cx="8643240" cy="5982480"/>
        </p:xfrm>
        <a:graphic>
          <a:graphicData uri="http://schemas.openxmlformats.org/drawingml/2006/table">
            <a:tbl>
              <a:tblPr/>
              <a:tblGrid>
                <a:gridCol w="2571480"/>
                <a:gridCol w="6072120"/>
              </a:tblGrid>
              <a:tr h="1000080">
                <a:tc>
                  <a:txBody>
                    <a:bodyPr lIns="91080" rIns="9108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AU" sz="4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Criterion</a:t>
                      </a:r>
                      <a:endParaRPr b="0" lang="en-AU" sz="4800" spc="-1" strike="noStrike">
                        <a:latin typeface="Arial"/>
                      </a:endParaRPr>
                    </a:p>
                  </a:txBody>
                  <a:tcPr anchor="t" marL="91080" marR="91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lIns="91080" rIns="9108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AU" sz="4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Strategy</a:t>
                      </a:r>
                      <a:endParaRPr b="0" lang="en-AU" sz="4800" spc="-1" strike="noStrike">
                        <a:latin typeface="Arial"/>
                      </a:endParaRPr>
                    </a:p>
                  </a:txBody>
                  <a:tcPr anchor="t" marL="91080" marR="91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</a:tr>
              <a:tr h="1511640">
                <a:tc>
                  <a:txBody>
                    <a:bodyPr lIns="91080" rIns="9108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AU" sz="2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Loading speed</a:t>
                      </a:r>
                      <a:endParaRPr b="0" lang="en-AU" sz="2800" spc="-1" strike="noStrike">
                        <a:latin typeface="Arial"/>
                      </a:endParaRPr>
                    </a:p>
                  </a:txBody>
                  <a:tcPr anchor="t" marL="91080" marR="91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lIns="91080" rIns="9108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AU" sz="2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Clear cache, load site, use stopwatch to measure loading time in seconds.</a:t>
                      </a:r>
                      <a:endParaRPr b="0" lang="en-AU" sz="2800" spc="-1" strike="noStrike">
                        <a:latin typeface="Arial"/>
                      </a:endParaRPr>
                    </a:p>
                  </a:txBody>
                  <a:tcPr anchor="t" marL="91080" marR="91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796680">
                <a:tc>
                  <a:txBody>
                    <a:bodyPr lIns="91080" rIns="9108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AU" sz="2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Authority</a:t>
                      </a:r>
                      <a:endParaRPr b="0" lang="en-AU" sz="2800" spc="-1" strike="noStrike">
                        <a:latin typeface="Arial"/>
                      </a:endParaRPr>
                    </a:p>
                  </a:txBody>
                  <a:tcPr anchor="t" marL="91080" marR="91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1080" rIns="9108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AU" sz="2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Look up its Google rating</a:t>
                      </a:r>
                      <a:endParaRPr b="0" lang="en-AU" sz="2800" spc="-1" strike="noStrike">
                        <a:latin typeface="Arial"/>
                      </a:endParaRPr>
                    </a:p>
                  </a:txBody>
                  <a:tcPr anchor="t" marL="91080" marR="91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1511640">
                <a:tc>
                  <a:txBody>
                    <a:bodyPr lIns="91080" rIns="9108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AU" sz="2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Accuracy</a:t>
                      </a:r>
                      <a:endParaRPr b="0" lang="en-AU" sz="2800" spc="-1" strike="noStrike">
                        <a:latin typeface="Arial"/>
                      </a:endParaRPr>
                    </a:p>
                  </a:txBody>
                  <a:tcPr anchor="t" marL="91080" marR="91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lIns="91080" rIns="9108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AU" sz="2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Count the number of complaints received about inaccurate data</a:t>
                      </a:r>
                      <a:endParaRPr b="0" lang="en-AU" sz="2800" spc="-1" strike="noStrike">
                        <a:latin typeface="Arial"/>
                      </a:endParaRPr>
                    </a:p>
                  </a:txBody>
                  <a:tcPr anchor="t" marL="91080" marR="91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1162800">
                <a:tc>
                  <a:txBody>
                    <a:bodyPr lIns="91080" rIns="9108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AU" sz="2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Currency</a:t>
                      </a:r>
                      <a:endParaRPr b="0" lang="en-AU" sz="2800" spc="-1" strike="noStrike">
                        <a:latin typeface="Arial"/>
                      </a:endParaRPr>
                    </a:p>
                  </a:txBody>
                  <a:tcPr anchor="t" marL="91080" marR="91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1080" rIns="9108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AU" sz="2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Count the number of page updates made per week</a:t>
                      </a:r>
                      <a:endParaRPr b="0" lang="en-AU" sz="2800" spc="-1" strike="noStrike">
                        <a:latin typeface="Arial"/>
                      </a:endParaRPr>
                    </a:p>
                  </a:txBody>
                  <a:tcPr anchor="t" marL="91080" marR="91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6" name="Table 3"/>
          <p:cNvGraphicFramePr/>
          <p:nvPr/>
        </p:nvGraphicFramePr>
        <p:xfrm>
          <a:off x="214200" y="428760"/>
          <a:ext cx="8643240" cy="6197040"/>
        </p:xfrm>
        <a:graphic>
          <a:graphicData uri="http://schemas.openxmlformats.org/drawingml/2006/table">
            <a:tbl>
              <a:tblPr/>
              <a:tblGrid>
                <a:gridCol w="2571480"/>
                <a:gridCol w="6072120"/>
              </a:tblGrid>
              <a:tr h="1000080">
                <a:tc>
                  <a:txBody>
                    <a:bodyPr lIns="91080" rIns="9108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AU" sz="4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Criterion</a:t>
                      </a:r>
                      <a:endParaRPr b="0" lang="en-AU" sz="4800" spc="-1" strike="noStrike">
                        <a:latin typeface="Arial"/>
                      </a:endParaRPr>
                    </a:p>
                  </a:txBody>
                  <a:tcPr anchor="t" marL="91080" marR="91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lIns="91080" rIns="9108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AU" sz="4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Strategy</a:t>
                      </a:r>
                      <a:endParaRPr b="0" lang="en-AU" sz="4800" spc="-1" strike="noStrike">
                        <a:latin typeface="Arial"/>
                      </a:endParaRPr>
                    </a:p>
                  </a:txBody>
                  <a:tcPr anchor="t" marL="91080" marR="91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</a:tr>
              <a:tr h="1413360">
                <a:tc>
                  <a:txBody>
                    <a:bodyPr lIns="91080" rIns="9108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AU" sz="2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Entertainment factor</a:t>
                      </a:r>
                      <a:endParaRPr b="0" lang="en-AU" sz="2800" spc="-1" strike="noStrike">
                        <a:latin typeface="Arial"/>
                      </a:endParaRPr>
                    </a:p>
                  </a:txBody>
                  <a:tcPr anchor="t" marL="91080" marR="91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lIns="91080" rIns="9108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AU" sz="2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Survey users about how entertaining they found the site to be</a:t>
                      </a:r>
                      <a:endParaRPr b="0" lang="en-AU" sz="2800" spc="-1" strike="noStrike">
                        <a:latin typeface="Arial"/>
                      </a:endParaRPr>
                    </a:p>
                  </a:txBody>
                  <a:tcPr anchor="t" marL="91080" marR="91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1282320">
                <a:tc>
                  <a:txBody>
                    <a:bodyPr lIns="91080" rIns="9108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AU" sz="2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Ease of use</a:t>
                      </a:r>
                      <a:endParaRPr b="0" lang="en-AU" sz="2800" spc="-1" strike="noStrike">
                        <a:latin typeface="Arial"/>
                      </a:endParaRPr>
                    </a:p>
                  </a:txBody>
                  <a:tcPr anchor="t" marL="91080" marR="91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1080" rIns="9108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AU" sz="2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Conduct a questionnaire asking users to report their opinion</a:t>
                      </a:r>
                      <a:endParaRPr b="0" lang="en-AU" sz="2800" spc="-1" strike="noStrike">
                        <a:latin typeface="Arial"/>
                      </a:endParaRPr>
                    </a:p>
                  </a:txBody>
                  <a:tcPr anchor="t" marL="91080" marR="91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1413360">
                <a:tc>
                  <a:txBody>
                    <a:bodyPr lIns="91080" rIns="9108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AU" sz="2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Reliability</a:t>
                      </a:r>
                      <a:endParaRPr b="0" lang="en-AU" sz="2800" spc="-1" strike="noStrike">
                        <a:latin typeface="Arial"/>
                      </a:endParaRPr>
                    </a:p>
                  </a:txBody>
                  <a:tcPr anchor="t" marL="91080" marR="91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lIns="91080" rIns="9108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AU" sz="2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Study web server’s error log for 404 (page not found) errors etc.</a:t>
                      </a:r>
                      <a:endParaRPr b="0" lang="en-AU" sz="2800" spc="-1" strike="noStrike">
                        <a:latin typeface="Arial"/>
                      </a:endParaRPr>
                    </a:p>
                  </a:txBody>
                  <a:tcPr anchor="t" marL="91080" marR="91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1088280">
                <a:tc>
                  <a:txBody>
                    <a:bodyPr lIns="91080" rIns="9108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AU" sz="2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Profitability</a:t>
                      </a:r>
                      <a:endParaRPr b="0" lang="en-AU" sz="2800" spc="-1" strike="noStrike">
                        <a:latin typeface="Arial"/>
                      </a:endParaRPr>
                    </a:p>
                  </a:txBody>
                  <a:tcPr anchor="t" marL="91080" marR="91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1080" rIns="9108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AU" sz="2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Study economic records to compare site costs vs online sales .</a:t>
                      </a:r>
                      <a:endParaRPr b="0" lang="en-AU" sz="2800" spc="-1" strike="noStrike">
                        <a:latin typeface="Arial"/>
                      </a:endParaRPr>
                    </a:p>
                  </a:txBody>
                  <a:tcPr anchor="t" marL="91080" marR="91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Criterion?  Criteria?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You have one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criterion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…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You have two or more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criteri</a:t>
            </a:r>
            <a:r>
              <a:rPr b="1" lang="en-AU" sz="3200" spc="-1" strike="noStrike">
                <a:solidFill>
                  <a:srgbClr val="ff0000"/>
                </a:solidFill>
                <a:latin typeface="Calibri"/>
              </a:rPr>
              <a:t>a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.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Like one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cow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and two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cow</a:t>
            </a:r>
            <a:r>
              <a:rPr b="1" lang="en-AU" sz="3200" spc="-1" strike="noStrike">
                <a:solidFill>
                  <a:srgbClr val="ff0000"/>
                </a:solidFill>
                <a:latin typeface="Calibri"/>
              </a:rPr>
              <a:t>s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.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One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computer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, two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computer</a:t>
            </a:r>
            <a:r>
              <a:rPr b="1" lang="en-AU" sz="3200" spc="-1" strike="noStrike">
                <a:solidFill>
                  <a:srgbClr val="ff0000"/>
                </a:solidFill>
                <a:latin typeface="Calibri"/>
              </a:rPr>
              <a:t>s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.</a:t>
            </a:r>
            <a:endParaRPr b="0" lang="en-A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Evaluation methods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b="1" lang="en-AU" sz="1800" spc="-1" strike="noStrike">
                <a:solidFill>
                  <a:srgbClr val="000000"/>
                </a:solidFill>
                <a:latin typeface="Calibri"/>
              </a:rPr>
              <a:t>interviewing users </a:t>
            </a:r>
            <a:r>
              <a:rPr b="0" lang="en-AU" sz="1800" spc="-1" strike="noStrike">
                <a:solidFill>
                  <a:srgbClr val="000000"/>
                </a:solidFill>
                <a:latin typeface="Calibri"/>
              </a:rPr>
              <a:t>about their opinions of the system</a:t>
            </a:r>
            <a:endParaRPr b="0" lang="en-AU" sz="18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b="1" lang="en-AU" sz="1800" spc="-1" strike="noStrike">
                <a:solidFill>
                  <a:srgbClr val="000000"/>
                </a:solidFill>
                <a:latin typeface="Calibri"/>
              </a:rPr>
              <a:t>examining error logs </a:t>
            </a:r>
            <a:r>
              <a:rPr b="0" lang="en-AU" sz="1800" spc="-1" strike="noStrike">
                <a:solidFill>
                  <a:srgbClr val="000000"/>
                </a:solidFill>
                <a:latin typeface="Calibri"/>
              </a:rPr>
              <a:t>to determine the reliability of the system</a:t>
            </a:r>
            <a:endParaRPr b="0" lang="en-AU" sz="18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b="1" lang="en-AU" sz="1800" spc="-1" strike="noStrike">
                <a:solidFill>
                  <a:srgbClr val="000000"/>
                </a:solidFill>
                <a:latin typeface="Calibri"/>
              </a:rPr>
              <a:t>timing its speed </a:t>
            </a:r>
            <a:r>
              <a:rPr b="0" lang="en-AU" sz="1800" spc="-1" strike="noStrike">
                <a:solidFill>
                  <a:srgbClr val="000000"/>
                </a:solidFill>
                <a:latin typeface="Calibri"/>
              </a:rPr>
              <a:t>when carrying out a typical process</a:t>
            </a:r>
            <a:endParaRPr b="0" lang="en-AU" sz="18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b="1" lang="en-AU" sz="1800" spc="-1" strike="noStrike">
                <a:solidFill>
                  <a:srgbClr val="000000"/>
                </a:solidFill>
                <a:latin typeface="Calibri"/>
              </a:rPr>
              <a:t>load-testing</a:t>
            </a:r>
            <a:r>
              <a:rPr b="0" lang="en-AU" sz="1800" spc="-1" strike="noStrike">
                <a:solidFill>
                  <a:srgbClr val="000000"/>
                </a:solidFill>
                <a:latin typeface="Calibri"/>
              </a:rPr>
              <a:t> the system to quantify its performance under pressure</a:t>
            </a:r>
            <a:endParaRPr b="0" lang="en-AU" sz="18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b="1" lang="en-AU" sz="1800" spc="-1" strike="noStrike">
                <a:solidFill>
                  <a:srgbClr val="000000"/>
                </a:solidFill>
                <a:latin typeface="Calibri"/>
              </a:rPr>
              <a:t>study its output </a:t>
            </a:r>
            <a:r>
              <a:rPr b="0" lang="en-AU" sz="1800" spc="-1" strike="noStrike">
                <a:solidFill>
                  <a:srgbClr val="000000"/>
                </a:solidFill>
                <a:latin typeface="Calibri"/>
              </a:rPr>
              <a:t>to judge its readability, accuracy, attractiveness</a:t>
            </a:r>
            <a:endParaRPr b="0" lang="en-AU" sz="18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b="1" lang="en-AU" sz="1800" spc="-1" strike="noStrike">
                <a:solidFill>
                  <a:srgbClr val="000000"/>
                </a:solidFill>
                <a:latin typeface="Calibri"/>
              </a:rPr>
              <a:t>survey customers </a:t>
            </a:r>
            <a:r>
              <a:rPr b="0" lang="en-AU" sz="1800" spc="-1" strike="noStrike">
                <a:solidFill>
                  <a:srgbClr val="000000"/>
                </a:solidFill>
                <a:latin typeface="Calibri"/>
              </a:rPr>
              <a:t>about the ease of use of the system</a:t>
            </a:r>
            <a:endParaRPr b="0" lang="en-AU" sz="18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b="1" lang="en-AU" sz="1800" spc="-1" strike="noStrike">
                <a:solidFill>
                  <a:srgbClr val="000000"/>
                </a:solidFill>
                <a:latin typeface="Calibri"/>
              </a:rPr>
              <a:t>refer to security logs </a:t>
            </a:r>
            <a:r>
              <a:rPr b="0" lang="en-AU" sz="1800" spc="-1" strike="noStrike">
                <a:solidFill>
                  <a:srgbClr val="000000"/>
                </a:solidFill>
                <a:latin typeface="Calibri"/>
              </a:rPr>
              <a:t>to see if the system has been subject to successful hacking attempts</a:t>
            </a:r>
            <a:endParaRPr b="0" lang="en-AU" sz="18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b="1" lang="en-AU" sz="1800" spc="-1" strike="noStrike">
                <a:solidFill>
                  <a:srgbClr val="000000"/>
                </a:solidFill>
                <a:latin typeface="Calibri"/>
              </a:rPr>
              <a:t>create error conditions </a:t>
            </a:r>
            <a:r>
              <a:rPr b="0" lang="en-AU" sz="1800" spc="-1" strike="noStrike">
                <a:solidFill>
                  <a:srgbClr val="000000"/>
                </a:solidFill>
                <a:latin typeface="Calibri"/>
              </a:rPr>
              <a:t>(e.g. pull the plug out) and see if test data is lost or damaged, and how well the system recovers from power outage</a:t>
            </a:r>
            <a:endParaRPr b="0" lang="en-AU" sz="18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b="1" lang="en-AU" sz="1800" spc="-1" strike="noStrike">
                <a:solidFill>
                  <a:srgbClr val="000000"/>
                </a:solidFill>
                <a:latin typeface="Calibri"/>
              </a:rPr>
              <a:t>compare output </a:t>
            </a:r>
            <a:r>
              <a:rPr b="0" lang="en-AU" sz="1800" spc="-1" strike="noStrike">
                <a:solidFill>
                  <a:srgbClr val="000000"/>
                </a:solidFill>
                <a:latin typeface="Calibri"/>
              </a:rPr>
              <a:t>from the new system with output from the old system and see if it is better</a:t>
            </a:r>
            <a:endParaRPr b="0" lang="en-AU" sz="18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</a:rPr>
              <a:t>Read the </a:t>
            </a:r>
            <a:r>
              <a:rPr b="1" lang="en-AU" sz="1800" spc="-1" strike="noStrike">
                <a:solidFill>
                  <a:srgbClr val="000000"/>
                </a:solidFill>
                <a:latin typeface="Calibri"/>
              </a:rPr>
              <a:t>log of complaints</a:t>
            </a:r>
            <a:r>
              <a:rPr b="0" lang="en-AU" sz="1800" spc="-1" strike="noStrike">
                <a:solidFill>
                  <a:srgbClr val="000000"/>
                </a:solidFill>
                <a:latin typeface="Calibri"/>
              </a:rPr>
              <a:t> by users or customers</a:t>
            </a:r>
            <a:endParaRPr b="0" lang="en-AU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</a:pPr>
            <a:endParaRPr b="0" lang="en-A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Remember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/>
          </p:nvPr>
        </p:nvSpPr>
        <p:spPr>
          <a:xfrm>
            <a:off x="142920" y="1600200"/>
            <a:ext cx="9143280" cy="45252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600" spc="-1" strike="noStrike">
                <a:solidFill>
                  <a:srgbClr val="000000"/>
                </a:solidFill>
                <a:latin typeface="Calibri"/>
              </a:rPr>
              <a:t>Evaluation comes at the very </a:t>
            </a:r>
            <a:r>
              <a:rPr b="1" lang="en-AU" sz="3600" spc="-1" strike="noStrike">
                <a:solidFill>
                  <a:srgbClr val="000000"/>
                </a:solidFill>
                <a:latin typeface="Calibri"/>
              </a:rPr>
              <a:t>end</a:t>
            </a:r>
            <a:r>
              <a:rPr b="0" lang="en-AU" sz="3600" spc="-1" strike="noStrike">
                <a:solidFill>
                  <a:srgbClr val="000000"/>
                </a:solidFill>
                <a:latin typeface="Calibri"/>
              </a:rPr>
              <a:t> of a project</a:t>
            </a:r>
            <a:endParaRPr b="0" lang="en-AU" sz="36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600" spc="-1" strike="noStrike">
                <a:solidFill>
                  <a:srgbClr val="000000"/>
                </a:solidFill>
                <a:latin typeface="Calibri"/>
              </a:rPr>
              <a:t>Is not the same as </a:t>
            </a:r>
            <a:r>
              <a:rPr b="1" lang="en-AU" sz="3600" spc="-1" strike="noStrike">
                <a:solidFill>
                  <a:srgbClr val="000000"/>
                </a:solidFill>
                <a:latin typeface="Calibri"/>
              </a:rPr>
              <a:t>testing</a:t>
            </a:r>
            <a:r>
              <a:rPr b="0" lang="en-AU" sz="3600" spc="-1" strike="noStrike">
                <a:solidFill>
                  <a:srgbClr val="000000"/>
                </a:solidFill>
                <a:latin typeface="Calibri"/>
              </a:rPr>
              <a:t>.</a:t>
            </a:r>
            <a:endParaRPr b="0" lang="en-AU" sz="36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600" spc="-1" strike="noStrike">
                <a:solidFill>
                  <a:srgbClr val="000000"/>
                </a:solidFill>
                <a:latin typeface="Calibri"/>
              </a:rPr>
              <a:t>Testing should </a:t>
            </a:r>
            <a:r>
              <a:rPr b="0" i="1" lang="en-AU" sz="3600" spc="-1" strike="noStrike">
                <a:solidFill>
                  <a:srgbClr val="000000"/>
                </a:solidFill>
                <a:latin typeface="Calibri"/>
              </a:rPr>
              <a:t>already </a:t>
            </a:r>
            <a:r>
              <a:rPr b="0" lang="en-AU" sz="3600" spc="-1" strike="noStrike">
                <a:solidFill>
                  <a:srgbClr val="000000"/>
                </a:solidFill>
                <a:latin typeface="Calibri"/>
              </a:rPr>
              <a:t>have proved the product works.</a:t>
            </a:r>
            <a:endParaRPr b="0" lang="en-AU" sz="36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600" spc="-1" strike="noStrike">
                <a:solidFill>
                  <a:srgbClr val="000000"/>
                </a:solidFill>
                <a:latin typeface="Calibri"/>
              </a:rPr>
              <a:t>Evaluation determines how successful the project has been.</a:t>
            </a:r>
            <a:endParaRPr b="0" lang="en-AU" sz="36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600" spc="-1" strike="noStrike">
                <a:solidFill>
                  <a:srgbClr val="000000"/>
                </a:solidFill>
                <a:latin typeface="Calibri"/>
              </a:rPr>
              <a:t>Learn lessons to make the </a:t>
            </a:r>
            <a:r>
              <a:rPr b="0" i="1" lang="en-AU" sz="3600" spc="-1" strike="noStrike">
                <a:solidFill>
                  <a:srgbClr val="000000"/>
                </a:solidFill>
                <a:latin typeface="Calibri"/>
              </a:rPr>
              <a:t>next</a:t>
            </a:r>
            <a:r>
              <a:rPr b="0" lang="en-AU" sz="3600" spc="-1" strike="noStrike">
                <a:solidFill>
                  <a:srgbClr val="000000"/>
                </a:solidFill>
                <a:latin typeface="Calibri"/>
              </a:rPr>
              <a:t> project even more successful e.g…</a:t>
            </a:r>
            <a:endParaRPr b="0" lang="en-AU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Next time, we don’t build </a:t>
            </a:r>
            <a:r>
              <a:rPr b="0" i="1" lang="en-AU" sz="4400" spc="-1" strike="noStrike">
                <a:solidFill>
                  <a:srgbClr val="000000"/>
                </a:solidFill>
                <a:latin typeface="Calibri"/>
              </a:rPr>
              <a:t>quite</a:t>
            </a: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 so close to a cliff</a:t>
            </a:r>
            <a:endParaRPr b="0" lang="en-AU" sz="4400" spc="-1" strike="noStrike">
              <a:latin typeface="Arial"/>
            </a:endParaRPr>
          </a:p>
        </p:txBody>
      </p:sp>
      <p:pic>
        <p:nvPicPr>
          <p:cNvPr id="122" name="Picture 2" descr="C:\down\_wallpapers\00023885.jpg"/>
          <p:cNvPicPr/>
          <p:nvPr/>
        </p:nvPicPr>
        <p:blipFill>
          <a:blip r:embed="rId1"/>
          <a:stretch/>
        </p:blipFill>
        <p:spPr>
          <a:xfrm>
            <a:off x="1000080" y="1571760"/>
            <a:ext cx="7143120" cy="47617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extBox 3"/>
          <p:cNvSpPr/>
          <p:nvPr/>
        </p:nvSpPr>
        <p:spPr>
          <a:xfrm>
            <a:off x="428760" y="3500280"/>
            <a:ext cx="8357400" cy="146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These slideshows may be freely used, modified or distributed by teachers and students anywhere on the planet (but not elsewhere).</a:t>
            </a:r>
            <a:endParaRPr b="0" lang="en-A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A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They may NOT be sold.  </a:t>
            </a:r>
            <a:endParaRPr b="0" lang="en-A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They must NOT be redistributed if you modify them.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2604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rmAutofit fontScale="93000"/>
          </a:bodyPr>
          <a:p>
            <a:pPr>
              <a:lnSpc>
                <a:spcPct val="100000"/>
              </a:lnSpc>
            </a:pPr>
            <a:r>
              <a:rPr b="0" lang="en-AU" sz="4400" spc="-1" strike="noStrike">
                <a:solidFill>
                  <a:srgbClr val="558ed5"/>
                </a:solidFill>
                <a:latin typeface="Calibri"/>
              </a:rPr>
              <a:t>Applied Computing Slideshows</a:t>
            </a:r>
            <a:br/>
            <a:r>
              <a:rPr b="0" lang="en-AU" sz="4400" spc="-1" strike="noStrike">
                <a:solidFill>
                  <a:srgbClr val="558ed5"/>
                </a:solidFill>
                <a:latin typeface="Calibri"/>
              </a:rPr>
              <a:t>by Mark Kelly</a:t>
            </a:r>
            <a:br/>
            <a:r>
              <a:rPr b="0" lang="en-AU" sz="4400" spc="-1" strike="noStrike">
                <a:solidFill>
                  <a:srgbClr val="558ed5"/>
                </a:solidFill>
                <a:latin typeface="Calibri"/>
              </a:rPr>
              <a:t>vcedata.com</a:t>
            </a:r>
            <a:br/>
            <a:r>
              <a:rPr b="0" lang="en-AU" sz="4400" spc="-1" strike="noStrike">
                <a:solidFill>
                  <a:srgbClr val="558ed5"/>
                </a:solidFill>
                <a:latin typeface="Calibri"/>
              </a:rPr>
              <a:t>mark@vcedata.com</a:t>
            </a:r>
            <a:endParaRPr b="0" lang="en-AU" sz="4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Evaluating...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Effectiveness 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= quality of output, accuracy, attractiveness, number of errors etc.  How well it achieves its goals.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Efficiency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= saving time, money and labour.</a:t>
            </a:r>
            <a:endParaRPr b="0" lang="en-A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Evaluation Criteria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/>
          </p:nvPr>
        </p:nvSpPr>
        <p:spPr>
          <a:xfrm>
            <a:off x="128520" y="974880"/>
            <a:ext cx="8228880" cy="45252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The features you use to judge the quality of something.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E.g. To evaluate a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cat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, its criteria may be:</a:t>
            </a:r>
            <a:endParaRPr b="0" lang="en-AU" sz="32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Furriness</a:t>
            </a:r>
            <a:endParaRPr b="0" lang="en-AU" sz="28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Friendliness</a:t>
            </a:r>
            <a:endParaRPr b="0" lang="en-AU" sz="28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Mousing ability</a:t>
            </a:r>
            <a:endParaRPr b="0" lang="en-AU" sz="28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Its ability to tell </a:t>
            </a:r>
            <a:br/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the difference </a:t>
            </a:r>
            <a:br/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between your </a:t>
            </a:r>
            <a:br/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shoes and its </a:t>
            </a:r>
            <a:br/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litter tray.</a:t>
            </a:r>
            <a:endParaRPr b="0" lang="en-AU" sz="2800" spc="-1" strike="noStrike">
              <a:latin typeface="Arial"/>
            </a:endParaRPr>
          </a:p>
        </p:txBody>
      </p:sp>
      <p:pic>
        <p:nvPicPr>
          <p:cNvPr id="86" name="Picture 3" descr=""/>
          <p:cNvPicPr/>
          <p:nvPr/>
        </p:nvPicPr>
        <p:blipFill>
          <a:blip r:embed="rId1"/>
          <a:stretch/>
        </p:blipFill>
        <p:spPr>
          <a:xfrm>
            <a:off x="3505320" y="3371760"/>
            <a:ext cx="5637960" cy="34855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Picture 3" descr=""/>
          <p:cNvPicPr/>
          <p:nvPr/>
        </p:nvPicPr>
        <p:blipFill>
          <a:blip r:embed="rId1"/>
          <a:stretch/>
        </p:blipFill>
        <p:spPr>
          <a:xfrm>
            <a:off x="857160" y="3867120"/>
            <a:ext cx="7619400" cy="3133080"/>
          </a:xfrm>
          <a:prstGeom prst="rect">
            <a:avLst/>
          </a:prstGeom>
          <a:ln w="0">
            <a:noFill/>
          </a:ln>
        </p:spPr>
      </p:pic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And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/>
          </p:nvPr>
        </p:nvSpPr>
        <p:spPr>
          <a:xfrm>
            <a:off x="428760" y="1214280"/>
            <a:ext cx="8000280" cy="3928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A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car’s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evaluation criteria may be:</a:t>
            </a:r>
            <a:endParaRPr b="0" lang="en-AU" sz="32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Safety</a:t>
            </a:r>
            <a:endParaRPr b="0" lang="en-AU" sz="28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Fuel consumption</a:t>
            </a:r>
            <a:endParaRPr b="0" lang="en-AU" sz="28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Comfort</a:t>
            </a:r>
            <a:endParaRPr b="0" lang="en-AU" sz="28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Acceleration</a:t>
            </a:r>
            <a:endParaRPr b="0" lang="en-AU" sz="28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Seating capacity</a:t>
            </a:r>
            <a:endParaRPr b="0" lang="en-AU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And</a:t>
            </a: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	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A young lady’s criteria for evaluating her new husband may be:</a:t>
            </a:r>
            <a:endParaRPr b="0" lang="en-AU" sz="32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Sense of humour</a:t>
            </a:r>
            <a:endParaRPr b="0" lang="en-AU" sz="28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Income level</a:t>
            </a:r>
            <a:endParaRPr b="0" lang="en-AU" sz="28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Kindness</a:t>
            </a:r>
            <a:endParaRPr b="0" lang="en-AU" sz="28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Ability to kill spiders in the bath</a:t>
            </a:r>
            <a:endParaRPr b="0" lang="en-AU" sz="2800" spc="-1" strike="noStrike">
              <a:latin typeface="Arial"/>
            </a:endParaRPr>
          </a:p>
          <a:p>
            <a:pPr marL="743040" indent="-285840"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endParaRPr b="0" lang="en-AU" sz="2800" spc="-1" strike="noStrike">
              <a:latin typeface="Arial"/>
            </a:endParaRPr>
          </a:p>
          <a:p>
            <a:pPr marL="743040" indent="-285840"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And – of course….</a:t>
            </a:r>
            <a:endParaRPr b="0" lang="en-AU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Sheer </a:t>
            </a:r>
            <a:r>
              <a:rPr b="0" i="1" lang="en-AU" sz="4400" spc="-1" strike="noStrike">
                <a:solidFill>
                  <a:srgbClr val="000000"/>
                </a:solidFill>
                <a:latin typeface="Calibri"/>
              </a:rPr>
              <a:t>good looks</a:t>
            </a:r>
            <a:endParaRPr b="0" lang="en-AU" sz="4400" spc="-1" strike="noStrike">
              <a:latin typeface="Arial"/>
            </a:endParaRPr>
          </a:p>
        </p:txBody>
      </p:sp>
      <p:pic>
        <p:nvPicPr>
          <p:cNvPr id="93" name="Picture 2" descr="C:\down\Open Wide.jpg"/>
          <p:cNvPicPr/>
          <p:nvPr/>
        </p:nvPicPr>
        <p:blipFill>
          <a:blip r:embed="rId1"/>
          <a:stretch/>
        </p:blipFill>
        <p:spPr>
          <a:xfrm>
            <a:off x="2714760" y="1500120"/>
            <a:ext cx="3685320" cy="4561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But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Choose criteria that are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relevant 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and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important 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to the thing being evaluated.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Don’t evaluate a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cat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on its seating capacity and acceleration.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Don’t evaluate a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car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on its furriness and mousing ability.</a:t>
            </a:r>
            <a:endParaRPr b="0" lang="en-A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Choosing Criteria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/>
          </p:nvPr>
        </p:nvSpPr>
        <p:spPr>
          <a:xfrm>
            <a:off x="457200" y="1214280"/>
            <a:ext cx="8228880" cy="4911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When evaluating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any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IT product, focus on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the criteria that were laid down during the analysis phase 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of the creation of the product.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During analysis the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logical design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of the product is formulated.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The logical design lays out the specifications of the finished product: what it should be able to achieve (it does not say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how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it will be achieved)</a:t>
            </a:r>
            <a:endParaRPr b="0" lang="en-A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488</TotalTime>
  <Application>LibreOffice/7.2.2.2$Windows_X86_64 LibreOffice_project/02b2acce88a210515b4a5bb2e46cbfb63fe97d56</Application>
  <AppVersion>15.0000</AppVersion>
  <Words>907</Words>
  <Paragraphs>130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2009-02-06T03:31:51Z</dcterms:created>
  <dc:creator>kel</dc:creator>
  <dc:description/>
  <dc:language>en-AU</dc:language>
  <cp:lastModifiedBy>Mark Kelly</cp:lastModifiedBy>
  <dcterms:modified xsi:type="dcterms:W3CDTF">2022-01-22T11:13:11Z</dcterms:modified>
  <cp:revision>42</cp:revision>
  <dc:subject/>
  <dc:title>IT Applications Theory Slideshows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On-screen Show (4:3)</vt:lpwstr>
  </property>
  <property fmtid="{D5CDD505-2E9C-101B-9397-08002B2CF9AE}" pid="3" name="Slides">
    <vt:i4>23</vt:i4>
  </property>
</Properties>
</file>