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presProps.xml" ContentType="application/vnd.openxmlformats-officedocument.presentationml.presProps+xml"/>
  <Override PartName="/ppt/media/image1.png" ContentType="image/pn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AU" sz="3200" spc="-1" strike="noStrike">
              <a:latin typeface="Arial"/>
            </a:endParaRPr>
          </a:p>
        </p:txBody>
      </p:sp>
      <p:sp>
        <p:nvSpPr>
          <p:cNvPr id="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4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AU"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4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4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AU" sz="3200" spc="-1" strike="noStrike">
              <a:latin typeface="Arial"/>
            </a:endParaRPr>
          </a:p>
        </p:txBody>
      </p:sp>
      <p:sp>
        <p:nvSpPr>
          <p:cNvPr id="4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AU"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5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5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AU" sz="3200" spc="-1" strike="noStrike">
              <a:latin typeface="Arial"/>
            </a:endParaRPr>
          </a:p>
        </p:txBody>
      </p:sp>
      <p:sp>
        <p:nvSpPr>
          <p:cNvPr id="5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AU"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AU" sz="3200" spc="-1" strike="noStrike">
              <a:latin typeface="Arial"/>
            </a:endParaRPr>
          </a:p>
        </p:txBody>
      </p:sp>
      <p:sp>
        <p:nvSpPr>
          <p:cNvPr id="5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5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5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6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6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AU" sz="3200" spc="-1" strike="noStrike">
              <a:latin typeface="Arial"/>
            </a:endParaRPr>
          </a:p>
        </p:txBody>
      </p:sp>
      <p:sp>
        <p:nvSpPr>
          <p:cNvPr id="6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6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6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6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6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7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7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7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7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7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7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AU" sz="3200" spc="-1" strike="noStrike">
              <a:latin typeface="Arial"/>
            </a:endParaRPr>
          </a:p>
        </p:txBody>
      </p:sp>
      <p:sp>
        <p:nvSpPr>
          <p:cNvPr id="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AU"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AU" sz="3200" spc="-1" strike="noStrike">
              <a:latin typeface="Arial"/>
            </a:endParaRPr>
          </a:p>
        </p:txBody>
      </p:sp>
      <p:sp>
        <p:nvSpPr>
          <p:cNvPr id="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AU" sz="3200" spc="-1" strike="noStrike">
              <a:latin typeface="Arial"/>
            </a:endParaRPr>
          </a:p>
        </p:txBody>
      </p:sp>
      <p:sp>
        <p:nvSpPr>
          <p:cNvPr id="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AU" sz="4400" spc="-1" strike="noStrike">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AU" sz="3200" spc="-1" strike="noStrike">
              <a:latin typeface="Arial"/>
            </a:endParaRPr>
          </a:p>
        </p:txBody>
      </p:sp>
      <p:sp>
        <p:nvSpPr>
          <p:cNvPr id="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AU"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4680"/>
            <a:ext cx="8228880" cy="1142280"/>
          </a:xfrm>
          <a:prstGeom prst="rect">
            <a:avLst/>
          </a:prstGeom>
          <a:noFill/>
          <a:ln w="0">
            <a:noFill/>
          </a:ln>
        </p:spPr>
        <p:txBody>
          <a:bodyPr numCol="1" spcCol="0" lIns="0" rIns="0" tIns="0" bIns="0" anchor="ctr">
            <a:noAutofit/>
          </a:bodyPr>
          <a:p>
            <a:r>
              <a:rPr b="0" lang="en-AU" sz="1800" spc="-1" strike="noStrike">
                <a:latin typeface="Arial"/>
              </a:rPr>
              <a:t>Click to edit the title text format</a:t>
            </a:r>
            <a:endParaRPr b="0" lang="en-AU" sz="1800" spc="-1" strike="noStrike">
              <a:latin typeface="Arial"/>
            </a:endParaRPr>
          </a:p>
        </p:txBody>
      </p:sp>
      <p:sp>
        <p:nvSpPr>
          <p:cNvPr id="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3200" spc="-1" strike="noStrike">
                <a:latin typeface="Arial"/>
              </a:rPr>
              <a:t>Click to edit the outline text format</a:t>
            </a:r>
            <a:endParaRPr b="0" lang="en-AU" sz="3200" spc="-1" strike="noStrike">
              <a:latin typeface="Arial"/>
            </a:endParaRPr>
          </a:p>
          <a:p>
            <a:pPr lvl="1" marL="864000" indent="-324000">
              <a:spcBef>
                <a:spcPts val="1134"/>
              </a:spcBef>
              <a:buClr>
                <a:srgbClr val="000000"/>
              </a:buClr>
              <a:buSzPct val="75000"/>
              <a:buFont typeface="Symbol" charset="2"/>
              <a:buChar char=""/>
            </a:pPr>
            <a:r>
              <a:rPr b="0" lang="en-AU" sz="2800" spc="-1" strike="noStrike">
                <a:latin typeface="Arial"/>
              </a:rPr>
              <a:t>Second Outline Level</a:t>
            </a:r>
            <a:endParaRPr b="0" lang="en-AU" sz="2800" spc="-1" strike="noStrike">
              <a:latin typeface="Arial"/>
            </a:endParaRPr>
          </a:p>
          <a:p>
            <a:pPr lvl="2" marL="1296000" indent="-288000">
              <a:spcBef>
                <a:spcPts val="850"/>
              </a:spcBef>
              <a:buClr>
                <a:srgbClr val="000000"/>
              </a:buClr>
              <a:buSzPct val="45000"/>
              <a:buFont typeface="Wingdings" charset="2"/>
              <a:buChar char=""/>
            </a:pPr>
            <a:r>
              <a:rPr b="0" lang="en-AU" sz="2400" spc="-1" strike="noStrike">
                <a:latin typeface="Arial"/>
              </a:rPr>
              <a:t>Third Outline Level</a:t>
            </a:r>
            <a:endParaRPr b="0" lang="en-AU" sz="2400" spc="-1" strike="noStrike">
              <a:latin typeface="Arial"/>
            </a:endParaRPr>
          </a:p>
          <a:p>
            <a:pPr lvl="3" marL="1728000" indent="-216000">
              <a:spcBef>
                <a:spcPts val="567"/>
              </a:spcBef>
              <a:buClr>
                <a:srgbClr val="000000"/>
              </a:buClr>
              <a:buSzPct val="75000"/>
              <a:buFont typeface="Symbol" charset="2"/>
              <a:buChar char=""/>
            </a:pPr>
            <a:r>
              <a:rPr b="0" lang="en-AU" sz="2000" spc="-1" strike="noStrike">
                <a:latin typeface="Arial"/>
              </a:rPr>
              <a:t>Fourth Outline Level</a:t>
            </a:r>
            <a:endParaRPr b="0" lang="en-AU" sz="2000" spc="-1" strike="noStrike">
              <a:latin typeface="Arial"/>
            </a:endParaRPr>
          </a:p>
          <a:p>
            <a:pPr lvl="4" marL="2160000" indent="-216000">
              <a:spcBef>
                <a:spcPts val="283"/>
              </a:spcBef>
              <a:buClr>
                <a:srgbClr val="000000"/>
              </a:buClr>
              <a:buSzPct val="45000"/>
              <a:buFont typeface="Wingdings" charset="2"/>
              <a:buChar char=""/>
            </a:pPr>
            <a:r>
              <a:rPr b="0" lang="en-AU" sz="2000" spc="-1" strike="noStrike">
                <a:latin typeface="Arial"/>
              </a:rPr>
              <a:t>Fifth Outline Level</a:t>
            </a:r>
            <a:endParaRPr b="0" lang="en-AU" sz="2000" spc="-1" strike="noStrike">
              <a:latin typeface="Arial"/>
            </a:endParaRPr>
          </a:p>
          <a:p>
            <a:pPr lvl="5" marL="2592000" indent="-216000">
              <a:spcBef>
                <a:spcPts val="283"/>
              </a:spcBef>
              <a:buClr>
                <a:srgbClr val="000000"/>
              </a:buClr>
              <a:buSzPct val="45000"/>
              <a:buFont typeface="Wingdings" charset="2"/>
              <a:buChar char=""/>
            </a:pPr>
            <a:r>
              <a:rPr b="0" lang="en-AU" sz="2000" spc="-1" strike="noStrike">
                <a:latin typeface="Arial"/>
              </a:rPr>
              <a:t>Sixth Outline Level</a:t>
            </a:r>
            <a:endParaRPr b="0" lang="en-AU" sz="2000" spc="-1" strike="noStrike">
              <a:latin typeface="Arial"/>
            </a:endParaRPr>
          </a:p>
          <a:p>
            <a:pPr lvl="6" marL="3024000" indent="-216000">
              <a:spcBef>
                <a:spcPts val="283"/>
              </a:spcBef>
              <a:buClr>
                <a:srgbClr val="000000"/>
              </a:buClr>
              <a:buSzPct val="45000"/>
              <a:buFont typeface="Wingdings" charset="2"/>
              <a:buChar char=""/>
            </a:pPr>
            <a:r>
              <a:rPr b="0" lang="en-AU" sz="2000" spc="-1" strike="noStrike">
                <a:latin typeface="Arial"/>
              </a:rPr>
              <a:t>Seventh Outline Level</a:t>
            </a:r>
            <a:endParaRPr b="0" lang="en-AU"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AU" sz="4400" spc="-1" strike="noStrike">
                <a:latin typeface="Arial"/>
              </a:rPr>
              <a:t>Click to edit the title text format</a:t>
            </a:r>
            <a:endParaRPr b="0" lang="en-AU" sz="4400" spc="-1" strike="noStrike">
              <a:latin typeface="Arial"/>
            </a:endParaRPr>
          </a:p>
        </p:txBody>
      </p:sp>
      <p:sp>
        <p:nvSpPr>
          <p:cNvPr id="3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3200" spc="-1" strike="noStrike">
                <a:latin typeface="Arial"/>
              </a:rPr>
              <a:t>Click to edit the outline text format</a:t>
            </a:r>
            <a:endParaRPr b="0" lang="en-AU" sz="3200" spc="-1" strike="noStrike">
              <a:latin typeface="Arial"/>
            </a:endParaRPr>
          </a:p>
          <a:p>
            <a:pPr lvl="1" marL="864000" indent="-324000">
              <a:spcBef>
                <a:spcPts val="1134"/>
              </a:spcBef>
              <a:buClr>
                <a:srgbClr val="000000"/>
              </a:buClr>
              <a:buSzPct val="75000"/>
              <a:buFont typeface="Symbol" charset="2"/>
              <a:buChar char=""/>
            </a:pPr>
            <a:r>
              <a:rPr b="0" lang="en-AU" sz="2800" spc="-1" strike="noStrike">
                <a:latin typeface="Arial"/>
              </a:rPr>
              <a:t>Second Outline Level</a:t>
            </a:r>
            <a:endParaRPr b="0" lang="en-AU" sz="2800" spc="-1" strike="noStrike">
              <a:latin typeface="Arial"/>
            </a:endParaRPr>
          </a:p>
          <a:p>
            <a:pPr lvl="2" marL="1296000" indent="-288000">
              <a:spcBef>
                <a:spcPts val="850"/>
              </a:spcBef>
              <a:buClr>
                <a:srgbClr val="000000"/>
              </a:buClr>
              <a:buSzPct val="45000"/>
              <a:buFont typeface="Wingdings" charset="2"/>
              <a:buChar char=""/>
            </a:pPr>
            <a:r>
              <a:rPr b="0" lang="en-AU" sz="2400" spc="-1" strike="noStrike">
                <a:latin typeface="Arial"/>
              </a:rPr>
              <a:t>Third Outline Level</a:t>
            </a:r>
            <a:endParaRPr b="0" lang="en-AU" sz="2400" spc="-1" strike="noStrike">
              <a:latin typeface="Arial"/>
            </a:endParaRPr>
          </a:p>
          <a:p>
            <a:pPr lvl="3" marL="1728000" indent="-216000">
              <a:spcBef>
                <a:spcPts val="567"/>
              </a:spcBef>
              <a:buClr>
                <a:srgbClr val="000000"/>
              </a:buClr>
              <a:buSzPct val="75000"/>
              <a:buFont typeface="Symbol" charset="2"/>
              <a:buChar char=""/>
            </a:pPr>
            <a:r>
              <a:rPr b="0" lang="en-AU" sz="2000" spc="-1" strike="noStrike">
                <a:latin typeface="Arial"/>
              </a:rPr>
              <a:t>Fourth Outline Level</a:t>
            </a:r>
            <a:endParaRPr b="0" lang="en-AU" sz="2000" spc="-1" strike="noStrike">
              <a:latin typeface="Arial"/>
            </a:endParaRPr>
          </a:p>
          <a:p>
            <a:pPr lvl="4" marL="2160000" indent="-216000">
              <a:spcBef>
                <a:spcPts val="283"/>
              </a:spcBef>
              <a:buClr>
                <a:srgbClr val="000000"/>
              </a:buClr>
              <a:buSzPct val="45000"/>
              <a:buFont typeface="Wingdings" charset="2"/>
              <a:buChar char=""/>
            </a:pPr>
            <a:r>
              <a:rPr b="0" lang="en-AU" sz="2000" spc="-1" strike="noStrike">
                <a:latin typeface="Arial"/>
              </a:rPr>
              <a:t>Fifth Outline Level</a:t>
            </a:r>
            <a:endParaRPr b="0" lang="en-AU" sz="2000" spc="-1" strike="noStrike">
              <a:latin typeface="Arial"/>
            </a:endParaRPr>
          </a:p>
          <a:p>
            <a:pPr lvl="5" marL="2592000" indent="-216000">
              <a:spcBef>
                <a:spcPts val="283"/>
              </a:spcBef>
              <a:buClr>
                <a:srgbClr val="000000"/>
              </a:buClr>
              <a:buSzPct val="45000"/>
              <a:buFont typeface="Wingdings" charset="2"/>
              <a:buChar char=""/>
            </a:pPr>
            <a:r>
              <a:rPr b="0" lang="en-AU" sz="2000" spc="-1" strike="noStrike">
                <a:latin typeface="Arial"/>
              </a:rPr>
              <a:t>Sixth Outline Level</a:t>
            </a:r>
            <a:endParaRPr b="0" lang="en-AU" sz="2000" spc="-1" strike="noStrike">
              <a:latin typeface="Arial"/>
            </a:endParaRPr>
          </a:p>
          <a:p>
            <a:pPr lvl="6" marL="3024000" indent="-216000">
              <a:spcBef>
                <a:spcPts val="283"/>
              </a:spcBef>
              <a:buClr>
                <a:srgbClr val="000000"/>
              </a:buClr>
              <a:buSzPct val="45000"/>
              <a:buFont typeface="Wingdings" charset="2"/>
              <a:buChar char=""/>
            </a:pPr>
            <a:r>
              <a:rPr b="0" lang="en-AU" sz="2000" spc="-1" strike="noStrike">
                <a:latin typeface="Arial"/>
              </a:rPr>
              <a:t>Seventh Outline Level</a:t>
            </a:r>
            <a:endParaRPr b="0" lang="en-AU"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title"/>
          </p:nvPr>
        </p:nvSpPr>
        <p:spPr>
          <a:xfrm>
            <a:off x="755640" y="116640"/>
            <a:ext cx="7771680" cy="1151280"/>
          </a:xfrm>
          <a:prstGeom prst="rect">
            <a:avLst/>
          </a:prstGeom>
          <a:noFill/>
          <a:ln w="9360">
            <a:noFill/>
          </a:ln>
        </p:spPr>
        <p:txBody>
          <a:bodyPr numCol="1" spcCol="0" lIns="0" rIns="0" tIns="0" bIns="0" anchor="ctr">
            <a:noAutofit/>
          </a:bodyPr>
          <a:p>
            <a:pPr algn="ctr">
              <a:lnSpc>
                <a:spcPct val="100000"/>
              </a:lnSpc>
            </a:pPr>
            <a:r>
              <a:rPr b="0" i="1" lang="en-AU" sz="2600" spc="-1" strike="noStrike">
                <a:solidFill>
                  <a:srgbClr val="000000"/>
                </a:solidFill>
                <a:latin typeface="Calibri"/>
              </a:rPr>
              <a:t>Applied Computing Slideshows</a:t>
            </a:r>
            <a:br/>
            <a:r>
              <a:rPr b="0" i="1" lang="en-AU" sz="2600" spc="-1" strike="noStrike">
                <a:solidFill>
                  <a:srgbClr val="000000"/>
                </a:solidFill>
                <a:latin typeface="Calibri"/>
              </a:rPr>
              <a:t>by Mark Kelly</a:t>
            </a:r>
            <a:br/>
            <a:r>
              <a:rPr b="0" i="1" lang="en-AU" sz="2600" spc="-1" strike="noStrike">
                <a:solidFill>
                  <a:srgbClr val="000000"/>
                </a:solidFill>
                <a:latin typeface="Calibri"/>
              </a:rPr>
              <a:t>vcedata.com</a:t>
            </a:r>
            <a:br/>
            <a:r>
              <a:rPr b="0" i="1" lang="en-AU" sz="2600" spc="-1" strike="noStrike">
                <a:solidFill>
                  <a:srgbClr val="000000"/>
                </a:solidFill>
                <a:latin typeface="Calibri"/>
              </a:rPr>
              <a:t>mark@vcedata.com</a:t>
            </a:r>
            <a:endParaRPr b="0" lang="en-AU" sz="2600" spc="-1" strike="noStrike">
              <a:latin typeface="Arial"/>
            </a:endParaRPr>
          </a:p>
        </p:txBody>
      </p:sp>
      <p:sp>
        <p:nvSpPr>
          <p:cNvPr id="77" name="Title 1"/>
          <p:cNvSpPr/>
          <p:nvPr/>
        </p:nvSpPr>
        <p:spPr>
          <a:xfrm>
            <a:off x="611640" y="1620000"/>
            <a:ext cx="8017200" cy="126792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1" i="1" lang="en-US" sz="3600" spc="-1" strike="noStrike">
                <a:solidFill>
                  <a:srgbClr val="c9211e"/>
                </a:solidFill>
                <a:latin typeface="Calibri"/>
                <a:ea typeface="DejaVu Sans"/>
              </a:rPr>
              <a:t>Organisation and system </a:t>
            </a:r>
            <a:br/>
            <a:r>
              <a:rPr b="1" i="1" lang="en-US" sz="3600" spc="-1" strike="noStrike">
                <a:solidFill>
                  <a:srgbClr val="c9211e"/>
                </a:solidFill>
                <a:latin typeface="Calibri"/>
                <a:ea typeface="DejaVu Sans"/>
              </a:rPr>
              <a:t>goals and objectives</a:t>
            </a:r>
            <a:endParaRPr b="0" lang="en-AU" sz="3600" spc="-1" strike="noStrike">
              <a:latin typeface="Arial"/>
            </a:endParaRPr>
          </a:p>
        </p:txBody>
      </p:sp>
      <p:pic>
        <p:nvPicPr>
          <p:cNvPr id="78" name="Picture 4" descr=""/>
          <p:cNvPicPr/>
          <p:nvPr/>
        </p:nvPicPr>
        <p:blipFill>
          <a:blip r:embed="rId1"/>
          <a:stretch/>
        </p:blipFill>
        <p:spPr>
          <a:xfrm>
            <a:off x="1331640" y="3098520"/>
            <a:ext cx="6437520" cy="361260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Org goals</a:t>
            </a:r>
            <a:endParaRPr b="0" lang="en-AU" sz="4400" spc="-1" strike="noStrike">
              <a:latin typeface="Arial"/>
            </a:endParaRPr>
          </a:p>
        </p:txBody>
      </p:sp>
      <p:sp>
        <p:nvSpPr>
          <p:cNvPr id="111"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If store 'B' cut staff, you might be able to assume that the store is more concerned with keeping prices down, even if service suffers.</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Org goals are a culture or attitude held by an org that shapes every decision it makes.</a:t>
            </a:r>
            <a:endParaRPr b="0" lang="en-AU" sz="3200" spc="-1" strike="noStrike">
              <a:latin typeface="Arial"/>
            </a:endParaRPr>
          </a:p>
        </p:txBody>
      </p:sp>
      <p:sp>
        <p:nvSpPr>
          <p:cNvPr id="112"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13"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EA3993F7-E75F-4509-BEA0-C018F8AE84B5}"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endParaRPr b="0" lang="en-AU" sz="4400" spc="-1" strike="noStrike">
              <a:latin typeface="Arial"/>
            </a:endParaRPr>
          </a:p>
        </p:txBody>
      </p:sp>
      <p:sp>
        <p:nvSpPr>
          <p:cNvPr id="115"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479"/>
              </a:spcBef>
              <a:buClr>
                <a:srgbClr val="000000"/>
              </a:buClr>
              <a:buFont typeface="Arial"/>
              <a:buChar char="•"/>
            </a:pPr>
            <a:r>
              <a:rPr b="0" lang="en-US" sz="2400" spc="-1" strike="noStrike">
                <a:solidFill>
                  <a:srgbClr val="000000"/>
                </a:solidFill>
                <a:latin typeface="Consolas"/>
              </a:rPr>
              <a:t>Some organisations goals are pretty easy to work out. Hospitals would, you'd hope, have excellent medical outcomes as their main organisational goals. Schools would aim primarily for providing quality education. A shop might aim for personalised and courteous service. Another shop might aim to provide the best prices.</a:t>
            </a:r>
            <a:br/>
            <a:br/>
            <a:r>
              <a:rPr b="0" lang="en-AU" sz="2400" spc="-1" strike="noStrike">
                <a:solidFill>
                  <a:srgbClr val="000000"/>
                </a:solidFill>
                <a:latin typeface="Consolas"/>
              </a:rPr>
              <a:t> </a:t>
            </a:r>
            <a:endParaRPr b="0" lang="en-AU" sz="2400" spc="-1" strike="noStrike">
              <a:latin typeface="Arial"/>
            </a:endParaRPr>
          </a:p>
        </p:txBody>
      </p:sp>
      <p:sp>
        <p:nvSpPr>
          <p:cNvPr id="116"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17"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1214A154-76AE-405A-989A-4A48D73B196C}"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endParaRPr b="0" lang="en-AU" sz="4400" spc="-1" strike="noStrike">
              <a:latin typeface="Arial"/>
            </a:endParaRPr>
          </a:p>
        </p:txBody>
      </p:sp>
      <p:sp>
        <p:nvSpPr>
          <p:cNvPr id="119"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561"/>
              </a:spcBef>
              <a:buClr>
                <a:srgbClr val="000000"/>
              </a:buClr>
              <a:buFont typeface="Arial"/>
              <a:buChar char="•"/>
            </a:pPr>
            <a:r>
              <a:rPr b="0" lang="en-US" sz="2800" spc="-1" strike="noStrike">
                <a:solidFill>
                  <a:srgbClr val="000000"/>
                </a:solidFill>
                <a:latin typeface="Consolas"/>
              </a:rPr>
              <a:t>Conflicts can occur when goals collide: what if a private school that valued the quality of its education had to cut costs? Would a private hospital start using second-hand scalpels to save money in tough times? It's pretty common to hear of company directors or staff resigning because they believe their company has started ignoring its primary goals.</a:t>
            </a:r>
            <a:endParaRPr b="0" lang="en-AU" sz="2800" spc="-1" strike="noStrike">
              <a:latin typeface="Arial"/>
            </a:endParaRPr>
          </a:p>
          <a:p>
            <a:pPr>
              <a:lnSpc>
                <a:spcPct val="100000"/>
              </a:lnSpc>
              <a:spcBef>
                <a:spcPts val="561"/>
              </a:spcBef>
            </a:pPr>
            <a:endParaRPr b="0" lang="en-AU" sz="2800" spc="-1" strike="noStrike">
              <a:latin typeface="Arial"/>
            </a:endParaRPr>
          </a:p>
        </p:txBody>
      </p:sp>
      <p:sp>
        <p:nvSpPr>
          <p:cNvPr id="120"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21"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A312C3BD-98D6-4A6B-9E25-EF7F123D6BEF}"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Detecting org goals in a case study</a:t>
            </a:r>
            <a:endParaRPr b="0" lang="en-AU" sz="4400" spc="-1" strike="noStrike">
              <a:latin typeface="Arial"/>
            </a:endParaRPr>
          </a:p>
        </p:txBody>
      </p:sp>
      <p:sp>
        <p:nvSpPr>
          <p:cNvPr id="123" name="PlaceHolder 2"/>
          <p:cNvSpPr>
            <a:spLocks noGrp="1"/>
          </p:cNvSpPr>
          <p:nvPr>
            <p:ph/>
          </p:nvPr>
        </p:nvSpPr>
        <p:spPr>
          <a:xfrm>
            <a:off x="457200" y="1600200"/>
            <a:ext cx="8228880" cy="2278224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When you are given a case study, you are often told what the organisation goals are. It might say, "Fred's Moving Company" </a:t>
            </a:r>
            <a:r>
              <a:rPr b="0" lang="en-US" sz="3200" spc="-1" strike="noStrike">
                <a:solidFill>
                  <a:srgbClr val="ff0000"/>
                </a:solidFill>
                <a:latin typeface="Consolas"/>
              </a:rPr>
              <a:t>prides itself on</a:t>
            </a:r>
            <a:r>
              <a:rPr b="0" lang="en-US" sz="3200" spc="-1" strike="noStrike">
                <a:solidFill>
                  <a:srgbClr val="000000"/>
                </a:solidFill>
                <a:latin typeface="Consolas"/>
              </a:rPr>
              <a:t>..." or "ABC Printing aims to..." or "Giraffe Restumping Co. </a:t>
            </a:r>
            <a:r>
              <a:rPr b="0" lang="en-US" sz="3200" spc="-1" strike="noStrike">
                <a:solidFill>
                  <a:srgbClr val="ff0000"/>
                </a:solidFill>
                <a:latin typeface="Consolas"/>
              </a:rPr>
              <a:t>is concerned that</a:t>
            </a:r>
            <a:r>
              <a:rPr b="0" lang="en-US" sz="3200" spc="-1" strike="noStrike">
                <a:solidFill>
                  <a:srgbClr val="000000"/>
                </a:solidFill>
                <a:latin typeface="Consolas"/>
              </a:rPr>
              <a:t>..."</a:t>
            </a:r>
            <a:endParaRPr b="0" lang="en-AU" sz="3200" spc="-1" strike="noStrike">
              <a:latin typeface="Arial"/>
            </a:endParaRPr>
          </a:p>
        </p:txBody>
      </p:sp>
      <p:sp>
        <p:nvSpPr>
          <p:cNvPr id="124"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25"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4DF35C90-E8DC-441E-9CFF-F0DCF4B51C30}"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Detecting org goals in a case study</a:t>
            </a:r>
            <a:endParaRPr b="0" lang="en-AU" sz="4400" spc="-1" strike="noStrike">
              <a:latin typeface="Arial"/>
            </a:endParaRPr>
          </a:p>
        </p:txBody>
      </p:sp>
      <p:sp>
        <p:nvSpPr>
          <p:cNvPr id="127"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These are clues to what the organisations consider important. The fact the the Giraffe Restumping Co. is "concerned" suggests that one of their valued organisational goals is being threatened.</a:t>
            </a:r>
            <a:br/>
            <a:br/>
            <a:r>
              <a:rPr b="0" lang="en-AU" sz="3200" spc="-1" strike="noStrike">
                <a:solidFill>
                  <a:srgbClr val="000000"/>
                </a:solidFill>
                <a:latin typeface="Consolas"/>
              </a:rPr>
              <a:t> </a:t>
            </a:r>
            <a:endParaRPr b="0" lang="en-AU" sz="3200" spc="-1" strike="noStrike">
              <a:latin typeface="Arial"/>
            </a:endParaRPr>
          </a:p>
        </p:txBody>
      </p:sp>
      <p:sp>
        <p:nvSpPr>
          <p:cNvPr id="128"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29"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5375EB57-5D5E-409F-8A4D-0A2BB83AD634}"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Generic goals</a:t>
            </a:r>
            <a:endParaRPr b="0" lang="en-AU" sz="4400" spc="-1" strike="noStrike">
              <a:latin typeface="Arial"/>
            </a:endParaRPr>
          </a:p>
        </p:txBody>
      </p:sp>
      <p:sp>
        <p:nvSpPr>
          <p:cNvPr id="131"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Apart from the organisational goals given to you in a case study, there are some standard ones you can assume for any organisation:</a:t>
            </a:r>
            <a:br/>
            <a:br/>
            <a:r>
              <a:rPr b="0" lang="en-AU" sz="3200" spc="-1" strike="noStrike">
                <a:solidFill>
                  <a:srgbClr val="000000"/>
                </a:solidFill>
                <a:latin typeface="Consolas"/>
              </a:rPr>
              <a:t> </a:t>
            </a:r>
            <a:endParaRPr b="0" lang="en-AU" sz="3200" spc="-1" strike="noStrike">
              <a:latin typeface="Arial"/>
            </a:endParaRPr>
          </a:p>
        </p:txBody>
      </p:sp>
      <p:sp>
        <p:nvSpPr>
          <p:cNvPr id="132"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33"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22CB6330-ACA0-4AB7-8167-36592F96C96E}"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Generic goals</a:t>
            </a:r>
            <a:endParaRPr b="0" lang="en-AU" sz="4400" spc="-1" strike="noStrike">
              <a:latin typeface="Arial"/>
            </a:endParaRPr>
          </a:p>
        </p:txBody>
      </p:sp>
      <p:sp>
        <p:nvSpPr>
          <p:cNvPr id="135"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FOR COMMERCIAL ORGANISATIONS: profit. Whatever they do, in the end, should eventually lead to increased profit. Some actions may not be immediately obvious as profitable. </a:t>
            </a:r>
            <a:endParaRPr b="0" lang="en-AU" sz="3200" spc="-1" strike="noStrike">
              <a:latin typeface="Arial"/>
            </a:endParaRPr>
          </a:p>
        </p:txBody>
      </p:sp>
      <p:sp>
        <p:nvSpPr>
          <p:cNvPr id="136"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37"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3D05D5D7-13C2-43DE-BDF9-4E607D8671D2}"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Generic goals</a:t>
            </a:r>
            <a:endParaRPr b="0" lang="en-AU" sz="4400" spc="-1" strike="noStrike">
              <a:latin typeface="Arial"/>
            </a:endParaRPr>
          </a:p>
        </p:txBody>
      </p:sp>
      <p:sp>
        <p:nvSpPr>
          <p:cNvPr id="139"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Sponsoring charities, as mentioned above, may seem like throwing money away, but if it gets them publicity and "warm fuzzies" from the community, they will increase their number of customers and their competitiveness against rivals.</a:t>
            </a:r>
            <a:endParaRPr b="0" lang="en-AU" sz="3200" spc="-1" strike="noStrike">
              <a:latin typeface="Arial"/>
            </a:endParaRPr>
          </a:p>
        </p:txBody>
      </p:sp>
      <p:sp>
        <p:nvSpPr>
          <p:cNvPr id="140"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41"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ED3D4055-CDFE-4AD4-BA62-C6EA2957CE3F}"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Generic goals</a:t>
            </a:r>
            <a:endParaRPr b="0" lang="en-AU" sz="4400" spc="-1" strike="noStrike">
              <a:latin typeface="Arial"/>
            </a:endParaRPr>
          </a:p>
        </p:txBody>
      </p:sp>
      <p:sp>
        <p:nvSpPr>
          <p:cNvPr id="143"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Spending big money on new technology may seem foolish until you realise that the expense will be recouped after a while from better productivity (producing more stuff in a given time), reduced costs or better quality products (which will attract customers away from rivals.)</a:t>
            </a:r>
            <a:br/>
            <a:br/>
            <a:r>
              <a:rPr b="0" lang="en-AU" sz="3200" spc="-1" strike="noStrike">
                <a:solidFill>
                  <a:srgbClr val="000000"/>
                </a:solidFill>
                <a:latin typeface="Consolas"/>
              </a:rPr>
              <a:t> </a:t>
            </a:r>
            <a:endParaRPr b="0" lang="en-AU" sz="3200" spc="-1" strike="noStrike">
              <a:latin typeface="Arial"/>
            </a:endParaRPr>
          </a:p>
        </p:txBody>
      </p:sp>
      <p:sp>
        <p:nvSpPr>
          <p:cNvPr id="144"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45"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1DADFC11-7A1F-4772-A61F-391314282247}"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Generic goals</a:t>
            </a:r>
            <a:endParaRPr b="0" lang="en-AU" sz="4400" spc="-1" strike="noStrike">
              <a:latin typeface="Arial"/>
            </a:endParaRPr>
          </a:p>
        </p:txBody>
      </p:sp>
      <p:sp>
        <p:nvSpPr>
          <p:cNvPr id="147"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FOR NOT-FOR-PROFIT / SERVICE ORGANISATIONS: service. Whatever they do, in the end, should eventually lead to providing a better service to their clients. Any profits are re-invested in the organisation.</a:t>
            </a:r>
            <a:br/>
            <a:br/>
            <a:r>
              <a:rPr b="0" lang="en-AU" sz="3200" spc="-1" strike="noStrike">
                <a:solidFill>
                  <a:srgbClr val="000000"/>
                </a:solidFill>
                <a:latin typeface="Consolas"/>
              </a:rPr>
              <a:t> </a:t>
            </a:r>
            <a:endParaRPr b="0" lang="en-AU" sz="3200" spc="-1" strike="noStrike">
              <a:latin typeface="Arial"/>
            </a:endParaRPr>
          </a:p>
        </p:txBody>
      </p:sp>
      <p:sp>
        <p:nvSpPr>
          <p:cNvPr id="148"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49"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4C14B04E-7A9C-40C7-8ABF-C223542237E9}"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Contents</a:t>
            </a:r>
            <a:endParaRPr b="0" lang="en-AU" sz="4400" spc="-1" strike="noStrike">
              <a:latin typeface="Arial"/>
            </a:endParaRPr>
          </a:p>
        </p:txBody>
      </p:sp>
      <p:sp>
        <p:nvSpPr>
          <p:cNvPr id="80" name="PlaceHolder 2"/>
          <p:cNvSpPr>
            <a:spLocks noGrp="1"/>
          </p:cNvSpPr>
          <p:nvPr>
            <p:ph/>
          </p:nvPr>
        </p:nvSpPr>
        <p:spPr>
          <a:xfrm>
            <a:off x="457200" y="1340640"/>
            <a:ext cx="8228880" cy="478476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alibri"/>
              </a:rPr>
              <a:t>Goals</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alibri"/>
              </a:rPr>
              <a:t>Objectives</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alibri"/>
              </a:rPr>
              <a:t>Organisational goals and objectives</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alibri"/>
              </a:rPr>
              <a:t>System goals and objectives</a:t>
            </a:r>
            <a:br/>
            <a:r>
              <a:rPr b="0" lang="en-AU" sz="3200" spc="-1" strike="noStrike">
                <a:solidFill>
                  <a:srgbClr val="000000"/>
                </a:solidFill>
                <a:latin typeface="Calibri"/>
              </a:rPr>
              <a:t> </a:t>
            </a:r>
            <a:endParaRPr b="0" lang="en-AU" sz="3200" spc="-1" strike="noStrike">
              <a:latin typeface="Arial"/>
            </a:endParaRPr>
          </a:p>
        </p:txBody>
      </p:sp>
      <p:sp>
        <p:nvSpPr>
          <p:cNvPr id="81" name="PlaceHolder 3"/>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6571ACE9-26B5-40CF-8595-9C6D55A5308B}"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FOR ANY ORGANISATION</a:t>
            </a:r>
            <a:endParaRPr b="0" lang="en-AU" sz="4400" spc="-1" strike="noStrike">
              <a:latin typeface="Arial"/>
            </a:endParaRPr>
          </a:p>
        </p:txBody>
      </p:sp>
      <p:sp>
        <p:nvSpPr>
          <p:cNvPr id="151" name="PlaceHolder 2"/>
          <p:cNvSpPr>
            <a:spLocks noGrp="1"/>
          </p:cNvSpPr>
          <p:nvPr>
            <p:ph/>
          </p:nvPr>
        </p:nvSpPr>
        <p:spPr>
          <a:xfrm>
            <a:off x="251280" y="1620000"/>
            <a:ext cx="7668720" cy="4525200"/>
          </a:xfrm>
          <a:prstGeom prst="rect">
            <a:avLst/>
          </a:prstGeom>
          <a:noFill/>
          <a:ln w="9360">
            <a:noFill/>
          </a:ln>
        </p:spPr>
        <p:txBody>
          <a:bodyPr numCol="1" spcCol="0" lIns="90000" rIns="90000" tIns="45000" bIns="45000" anchor="t">
            <a:noAutofit/>
          </a:bodyPr>
          <a:p>
            <a:pPr marL="343080" indent="-343080">
              <a:lnSpc>
                <a:spcPct val="100000"/>
              </a:lnSpc>
              <a:spcBef>
                <a:spcPts val="400"/>
              </a:spcBef>
              <a:buClr>
                <a:srgbClr val="000000"/>
              </a:buClr>
              <a:buFont typeface="Arial"/>
              <a:buChar char="•"/>
            </a:pPr>
            <a:r>
              <a:rPr b="0" lang="en-US" sz="2000" spc="-1" strike="noStrike">
                <a:solidFill>
                  <a:srgbClr val="000000"/>
                </a:solidFill>
                <a:latin typeface="Consolas"/>
              </a:rPr>
              <a:t>efficiency: Every organisation wants to be efficient: they don't want to waste time, money or effort.</a:t>
            </a:r>
            <a:endParaRPr b="0" lang="en-AU" sz="2000" spc="-1" strike="noStrike">
              <a:latin typeface="Arial"/>
            </a:endParaRPr>
          </a:p>
          <a:p>
            <a:pPr marL="343080" indent="-343080">
              <a:lnSpc>
                <a:spcPct val="100000"/>
              </a:lnSpc>
              <a:spcBef>
                <a:spcPts val="400"/>
              </a:spcBef>
              <a:buClr>
                <a:srgbClr val="000000"/>
              </a:buClr>
              <a:buFont typeface="Arial"/>
              <a:buChar char="•"/>
            </a:pPr>
            <a:r>
              <a:rPr b="0" lang="en-US" sz="2000" spc="-1" strike="noStrike">
                <a:solidFill>
                  <a:srgbClr val="000000"/>
                </a:solidFill>
                <a:latin typeface="Consolas"/>
              </a:rPr>
              <a:t>good decision making: Every organisation wants to make informed and wise decisions to help them achieve their organisation goals.</a:t>
            </a:r>
            <a:endParaRPr b="0" lang="en-AU" sz="2000" spc="-1" strike="noStrike">
              <a:latin typeface="Arial"/>
            </a:endParaRPr>
          </a:p>
          <a:p>
            <a:pPr>
              <a:lnSpc>
                <a:spcPct val="100000"/>
              </a:lnSpc>
              <a:spcBef>
                <a:spcPts val="400"/>
              </a:spcBef>
            </a:pPr>
            <a:br/>
            <a:br/>
            <a:endParaRPr b="0" lang="en-AU" sz="2000" spc="-1" strike="noStrike">
              <a:latin typeface="Arial"/>
            </a:endParaRPr>
          </a:p>
        </p:txBody>
      </p:sp>
      <p:sp>
        <p:nvSpPr>
          <p:cNvPr id="152"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53"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40D721D5-D0D2-40E0-874E-7E88091429C5}" type="slidenum">
              <a:rPr b="0" lang="en-AU" sz="1000" spc="-1" strike="noStrike">
                <a:solidFill>
                  <a:srgbClr val="8b8b8b"/>
                </a:solidFill>
                <a:latin typeface="Calibri"/>
              </a:rPr>
              <a:t>1</a:t>
            </a:fld>
            <a:endParaRPr b="0" lang="en-AU" sz="1000" spc="-1" strike="noStrike">
              <a:latin typeface="Times New Roman"/>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FOR ANY ORGANISATION</a:t>
            </a:r>
            <a:endParaRPr b="0" lang="en-AU" sz="4400" spc="-1" strike="noStrike">
              <a:latin typeface="Arial"/>
            </a:endParaRPr>
          </a:p>
        </p:txBody>
      </p:sp>
      <p:sp>
        <p:nvSpPr>
          <p:cNvPr id="155" name="PlaceHolder 2"/>
          <p:cNvSpPr>
            <a:spLocks noGrp="1"/>
          </p:cNvSpPr>
          <p:nvPr>
            <p:ph/>
          </p:nvPr>
        </p:nvSpPr>
        <p:spPr>
          <a:xfrm>
            <a:off x="360000" y="1260000"/>
            <a:ext cx="8280000" cy="4525200"/>
          </a:xfrm>
          <a:prstGeom prst="rect">
            <a:avLst/>
          </a:prstGeom>
          <a:noFill/>
          <a:ln w="9360">
            <a:noFill/>
          </a:ln>
        </p:spPr>
        <p:txBody>
          <a:bodyPr numCol="1" spcCol="0" lIns="90000" rIns="90000" tIns="45000" bIns="45000" anchor="t">
            <a:noAutofit/>
          </a:bodyPr>
          <a:p>
            <a:pPr marL="343080" indent="-343080">
              <a:lnSpc>
                <a:spcPct val="100000"/>
              </a:lnSpc>
              <a:spcBef>
                <a:spcPts val="400"/>
              </a:spcBef>
              <a:buClr>
                <a:srgbClr val="000000"/>
              </a:buClr>
              <a:buFont typeface="Arial"/>
              <a:buChar char="•"/>
            </a:pPr>
            <a:r>
              <a:rPr b="0" lang="en-US" sz="2000" spc="-1" strike="noStrike">
                <a:solidFill>
                  <a:srgbClr val="000000"/>
                </a:solidFill>
                <a:latin typeface="Consolas"/>
              </a:rPr>
              <a:t>effectiveness. Every organisation wants to do their work well. How well they are prepared to do it, of course, will be affected by organisational goals. </a:t>
            </a:r>
            <a:endParaRPr b="0" lang="en-AU" sz="2000" spc="-1" strike="noStrike">
              <a:latin typeface="Arial"/>
            </a:endParaRPr>
          </a:p>
          <a:p>
            <a:pPr lvl="1" marL="864000" indent="-324000">
              <a:lnSpc>
                <a:spcPct val="100000"/>
              </a:lnSpc>
              <a:spcBef>
                <a:spcPts val="1134"/>
              </a:spcBef>
              <a:buClr>
                <a:srgbClr val="000000"/>
              </a:buClr>
              <a:buSzPct val="75000"/>
              <a:buFont typeface="Symbol" charset="2"/>
              <a:buChar char=""/>
            </a:pPr>
            <a:r>
              <a:rPr b="0" lang="en-US" sz="2000" spc="-1" strike="noStrike">
                <a:solidFill>
                  <a:srgbClr val="000000"/>
                </a:solidFill>
                <a:latin typeface="Consolas"/>
              </a:rPr>
              <a:t>The manager of a company making the dinky little toys in K-Mart Christmas Crackers is probably not going to lie awake at night worrying that his plastic jewellery does not look realistic enough  </a:t>
            </a:r>
            <a:endParaRPr b="0" lang="en-AU" sz="2000" spc="-1" strike="noStrike">
              <a:latin typeface="Arial"/>
            </a:endParaRPr>
          </a:p>
          <a:p>
            <a:pPr marL="343080" indent="-343080">
              <a:lnSpc>
                <a:spcPct val="100000"/>
              </a:lnSpc>
              <a:spcBef>
                <a:spcPts val="400"/>
              </a:spcBef>
              <a:buClr>
                <a:srgbClr val="000000"/>
              </a:buClr>
              <a:buFont typeface="Arial"/>
              <a:buChar char="•"/>
            </a:pPr>
            <a:br/>
            <a:br/>
            <a:br/>
            <a:r>
              <a:rPr b="0" lang="en-AU" sz="2000" spc="-1" strike="noStrike">
                <a:solidFill>
                  <a:srgbClr val="000000"/>
                </a:solidFill>
                <a:latin typeface="Consolas"/>
              </a:rPr>
              <a:t> </a:t>
            </a:r>
            <a:endParaRPr b="0" lang="en-AU" sz="2000" spc="-1" strike="noStrike">
              <a:latin typeface="Arial"/>
            </a:endParaRPr>
          </a:p>
        </p:txBody>
      </p:sp>
      <p:sp>
        <p:nvSpPr>
          <p:cNvPr id="156"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57"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04C1267F-DBF1-445A-A411-0DF2B0FA5DAC}" type="slidenum">
              <a:rPr b="0" lang="en-AU" sz="1000" spc="-1" strike="noStrike">
                <a:solidFill>
                  <a:srgbClr val="8b8b8b"/>
                </a:solidFill>
                <a:latin typeface="Calibri"/>
              </a:rPr>
              <a:t>1</a:t>
            </a:fld>
            <a:endParaRPr b="0" lang="en-AU" sz="1000" spc="-1" strike="noStrike">
              <a:latin typeface="Times New Roman"/>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FOR ANY ORGANISATION</a:t>
            </a:r>
            <a:endParaRPr b="0" lang="en-AU" sz="4400" spc="-1" strike="noStrike">
              <a:latin typeface="Arial"/>
            </a:endParaRPr>
          </a:p>
        </p:txBody>
      </p:sp>
      <p:sp>
        <p:nvSpPr>
          <p:cNvPr id="159" name="PlaceHolder 2"/>
          <p:cNvSpPr>
            <a:spLocks noGrp="1"/>
          </p:cNvSpPr>
          <p:nvPr>
            <p:ph/>
          </p:nvPr>
        </p:nvSpPr>
        <p:spPr>
          <a:xfrm>
            <a:off x="1260000" y="1234800"/>
            <a:ext cx="5868720" cy="4525200"/>
          </a:xfrm>
          <a:prstGeom prst="rect">
            <a:avLst/>
          </a:prstGeom>
          <a:noFill/>
          <a:ln w="9360">
            <a:noFill/>
          </a:ln>
        </p:spPr>
        <p:txBody>
          <a:bodyPr numCol="1" spcCol="0" lIns="90000" rIns="90000" tIns="45000" bIns="45000" anchor="t">
            <a:noAutofit/>
          </a:bodyPr>
          <a:p>
            <a:pPr marL="343080" indent="-343080">
              <a:lnSpc>
                <a:spcPct val="100000"/>
              </a:lnSpc>
              <a:spcBef>
                <a:spcPts val="400"/>
              </a:spcBef>
              <a:buClr>
                <a:srgbClr val="000000"/>
              </a:buClr>
              <a:buFont typeface="Arial"/>
              <a:buChar char="•"/>
            </a:pPr>
            <a:endParaRPr b="0" lang="en-AU" sz="3200" spc="-1" strike="noStrike">
              <a:latin typeface="Arial"/>
            </a:endParaRPr>
          </a:p>
          <a:p>
            <a:pPr marL="343080" indent="-343080">
              <a:lnSpc>
                <a:spcPct val="100000"/>
              </a:lnSpc>
              <a:spcBef>
                <a:spcPts val="400"/>
              </a:spcBef>
              <a:buClr>
                <a:srgbClr val="000000"/>
              </a:buClr>
              <a:buFont typeface="Arial"/>
              <a:buChar char="•"/>
            </a:pPr>
            <a:r>
              <a:rPr b="0" lang="en-US" sz="2000" spc="-1" strike="noStrike">
                <a:solidFill>
                  <a:srgbClr val="000000"/>
                </a:solidFill>
                <a:latin typeface="Consolas"/>
              </a:rPr>
              <a:t>The manager is more likely to value cost over quality. </a:t>
            </a:r>
            <a:endParaRPr b="0" lang="en-AU" sz="2000" spc="-1" strike="noStrike">
              <a:latin typeface="Arial"/>
            </a:endParaRPr>
          </a:p>
          <a:p>
            <a:pPr marL="343080" indent="-343080">
              <a:lnSpc>
                <a:spcPct val="100000"/>
              </a:lnSpc>
              <a:spcBef>
                <a:spcPts val="400"/>
              </a:spcBef>
              <a:buClr>
                <a:srgbClr val="000000"/>
              </a:buClr>
              <a:buFont typeface="Arial"/>
              <a:buChar char="•"/>
            </a:pPr>
            <a:r>
              <a:rPr b="0" lang="en-US" sz="2000" spc="-1" strike="noStrike">
                <a:solidFill>
                  <a:srgbClr val="000000"/>
                </a:solidFill>
                <a:latin typeface="Consolas"/>
              </a:rPr>
              <a:t>On the other hand, the designer of an </a:t>
            </a:r>
            <a:r>
              <a:rPr b="1" lang="en-US" sz="2000" spc="-1" strike="noStrike">
                <a:solidFill>
                  <a:srgbClr val="000000"/>
                </a:solidFill>
                <a:latin typeface="Consolas"/>
              </a:rPr>
              <a:t>anti-missile system</a:t>
            </a:r>
            <a:r>
              <a:rPr b="0" lang="en-US" sz="2000" spc="-1" strike="noStrike">
                <a:solidFill>
                  <a:srgbClr val="000000"/>
                </a:solidFill>
                <a:latin typeface="Consolas"/>
              </a:rPr>
              <a:t> is not likely to try to get much business by offering countries a cut-price missile defence shield that only intercepts 50% of incoming nuclear missiles.</a:t>
            </a:r>
            <a:br/>
            <a:r>
              <a:rPr b="0" lang="en-US" sz="2000" spc="-1" strike="noStrike">
                <a:solidFill>
                  <a:srgbClr val="000000"/>
                </a:solidFill>
                <a:latin typeface="Consolas"/>
              </a:rPr>
              <a:t> </a:t>
            </a:r>
            <a:br/>
            <a:br/>
            <a:br/>
            <a:br/>
            <a:r>
              <a:rPr b="0" lang="en-AU" sz="2000" spc="-1" strike="noStrike">
                <a:solidFill>
                  <a:srgbClr val="000000"/>
                </a:solidFill>
                <a:latin typeface="Consolas"/>
              </a:rPr>
              <a:t> </a:t>
            </a:r>
            <a:endParaRPr b="0" lang="en-AU" sz="2000" spc="-1" strike="noStrike">
              <a:latin typeface="Arial"/>
            </a:endParaRPr>
          </a:p>
        </p:txBody>
      </p:sp>
      <p:sp>
        <p:nvSpPr>
          <p:cNvPr id="160"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61"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40A00CB7-AB9B-47D5-A431-17AAE2BAD73C}" type="slidenum">
              <a:rPr b="0" lang="en-AU" sz="1000" spc="-1" strike="noStrike">
                <a:solidFill>
                  <a:srgbClr val="8b8b8b"/>
                </a:solidFill>
                <a:latin typeface="Calibri"/>
              </a:rPr>
              <a:t>1</a:t>
            </a:fld>
            <a:endParaRPr b="0" lang="en-AU" sz="1000" spc="-1" strike="noStrike">
              <a:latin typeface="Times New Roman"/>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FOR ANY ORGANISATION</a:t>
            </a:r>
            <a:endParaRPr b="0" lang="en-AU" sz="4400" spc="-1" strike="noStrike">
              <a:latin typeface="Arial"/>
            </a:endParaRPr>
          </a:p>
        </p:txBody>
      </p:sp>
      <p:sp>
        <p:nvSpPr>
          <p:cNvPr id="163" name="PlaceHolder 2"/>
          <p:cNvSpPr>
            <a:spLocks noGrp="1"/>
          </p:cNvSpPr>
          <p:nvPr>
            <p:ph/>
          </p:nvPr>
        </p:nvSpPr>
        <p:spPr>
          <a:xfrm>
            <a:off x="323640" y="1590120"/>
            <a:ext cx="7920000" cy="4525200"/>
          </a:xfrm>
          <a:prstGeom prst="rect">
            <a:avLst/>
          </a:prstGeom>
          <a:noFill/>
          <a:ln w="9360">
            <a:noFill/>
          </a:ln>
        </p:spPr>
        <p:txBody>
          <a:bodyPr numCol="1" spcCol="0" lIns="90000" rIns="90000" tIns="45000" bIns="45000" anchor="t">
            <a:noAutofit/>
          </a:bodyPr>
          <a:p>
            <a:pPr marL="343080" indent="-343080">
              <a:lnSpc>
                <a:spcPct val="100000"/>
              </a:lnSpc>
              <a:spcBef>
                <a:spcPts val="400"/>
              </a:spcBef>
              <a:buClr>
                <a:srgbClr val="000000"/>
              </a:buClr>
              <a:buFont typeface="Arial"/>
              <a:buChar char="•"/>
            </a:pPr>
            <a:r>
              <a:rPr b="0" lang="en-US" sz="2000" spc="-1" strike="noStrike">
                <a:solidFill>
                  <a:srgbClr val="000000"/>
                </a:solidFill>
                <a:latin typeface="Consolas"/>
              </a:rPr>
              <a:t>good reputation: no organisation aims to look stupid or incompetent </a:t>
            </a:r>
            <a:endParaRPr b="0" lang="en-AU" sz="2000" spc="-1" strike="noStrike">
              <a:latin typeface="Arial"/>
            </a:endParaRPr>
          </a:p>
          <a:p>
            <a:pPr lvl="1" marL="864000" indent="-324000">
              <a:lnSpc>
                <a:spcPct val="100000"/>
              </a:lnSpc>
              <a:spcBef>
                <a:spcPts val="1134"/>
              </a:spcBef>
              <a:buClr>
                <a:srgbClr val="000000"/>
              </a:buClr>
              <a:buSzPct val="75000"/>
              <a:buFont typeface="Symbol" charset="2"/>
              <a:buChar char=""/>
            </a:pPr>
            <a:r>
              <a:rPr b="0" lang="en-US" sz="2000" spc="-1" strike="noStrike">
                <a:solidFill>
                  <a:srgbClr val="000000"/>
                </a:solidFill>
                <a:latin typeface="Consolas"/>
              </a:rPr>
              <a:t>(well, it seems some must but I don't think they really aim to do it). </a:t>
            </a:r>
            <a:br/>
            <a:r>
              <a:rPr b="0" lang="en-US" sz="2000" spc="-1" strike="noStrike">
                <a:solidFill>
                  <a:srgbClr val="000000"/>
                </a:solidFill>
                <a:latin typeface="Consolas"/>
              </a:rPr>
              <a:t> </a:t>
            </a:r>
            <a:br/>
            <a:br/>
            <a:br/>
            <a:br/>
            <a:r>
              <a:rPr b="0" lang="en-AU" sz="2000" spc="-1" strike="noStrike">
                <a:solidFill>
                  <a:srgbClr val="000000"/>
                </a:solidFill>
                <a:latin typeface="Consolas"/>
              </a:rPr>
              <a:t> </a:t>
            </a:r>
            <a:endParaRPr b="0" lang="en-AU" sz="2000" spc="-1" strike="noStrike">
              <a:latin typeface="Arial"/>
            </a:endParaRPr>
          </a:p>
        </p:txBody>
      </p:sp>
      <p:sp>
        <p:nvSpPr>
          <p:cNvPr id="164"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endParaRPr b="0" lang="en-AU" sz="2400" spc="-1" strike="noStrike">
              <a:latin typeface="Times New Roman"/>
            </a:endParaRPr>
          </a:p>
        </p:txBody>
      </p:sp>
      <p:sp>
        <p:nvSpPr>
          <p:cNvPr id="165"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E6F7C5F7-9153-42E9-9872-A5454AD8C8EA}" type="slidenum">
              <a:rPr b="0" lang="en-AU" sz="1000" spc="-1" strike="noStrike">
                <a:solidFill>
                  <a:srgbClr val="8b8b8b"/>
                </a:solidFill>
                <a:latin typeface="Calibri"/>
              </a:rPr>
              <a:t>1</a:t>
            </a:fld>
            <a:endParaRPr b="0" lang="en-AU" sz="1000" spc="-1" strike="noStrike">
              <a:latin typeface="Times New Roman"/>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FOR ANY ORGANISATION</a:t>
            </a:r>
            <a:endParaRPr b="0" lang="en-AU" sz="4400" spc="-1" strike="noStrike">
              <a:latin typeface="Arial"/>
            </a:endParaRPr>
          </a:p>
        </p:txBody>
      </p:sp>
      <p:sp>
        <p:nvSpPr>
          <p:cNvPr id="167"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360"/>
              </a:spcBef>
              <a:buClr>
                <a:srgbClr val="000000"/>
              </a:buClr>
              <a:buFont typeface="Arial"/>
              <a:buChar char="•"/>
            </a:pPr>
            <a:r>
              <a:rPr b="0" lang="en-US" sz="1800" spc="-1" strike="noStrike">
                <a:solidFill>
                  <a:srgbClr val="000000"/>
                </a:solidFill>
                <a:latin typeface="Consolas"/>
              </a:rPr>
              <a:t>Every organisation wants to be regarded as competent in whatever they do, whether it is quality, price, speed or any other factor. </a:t>
            </a:r>
            <a:endParaRPr b="0" lang="en-AU" sz="1800" spc="-1" strike="noStrike">
              <a:latin typeface="Arial"/>
            </a:endParaRPr>
          </a:p>
          <a:p>
            <a:pPr marL="343080" indent="-343080">
              <a:lnSpc>
                <a:spcPct val="100000"/>
              </a:lnSpc>
              <a:spcBef>
                <a:spcPts val="360"/>
              </a:spcBef>
              <a:buClr>
                <a:srgbClr val="000000"/>
              </a:buClr>
              <a:buFont typeface="Arial"/>
              <a:buChar char="•"/>
            </a:pPr>
            <a:r>
              <a:rPr b="0" lang="en-US" sz="1800" spc="-1" strike="noStrike">
                <a:solidFill>
                  <a:srgbClr val="000000"/>
                </a:solidFill>
                <a:latin typeface="Consolas"/>
              </a:rPr>
              <a:t>Companies will often go to extreme lengths to build or hold on to a reputation because their reputation is their biggest asset. </a:t>
            </a:r>
            <a:endParaRPr b="0" lang="en-AU" sz="1800" spc="-1" strike="noStrike">
              <a:latin typeface="Arial"/>
            </a:endParaRPr>
          </a:p>
          <a:p>
            <a:pPr lvl="1" marL="743040" indent="-285840">
              <a:lnSpc>
                <a:spcPct val="100000"/>
              </a:lnSpc>
              <a:spcBef>
                <a:spcPts val="281"/>
              </a:spcBef>
              <a:buClr>
                <a:srgbClr val="000000"/>
              </a:buClr>
              <a:buFont typeface="Arial"/>
              <a:buChar char="–"/>
            </a:pPr>
            <a:r>
              <a:rPr b="0" lang="en-US" sz="1400" spc="-1" strike="noStrike">
                <a:solidFill>
                  <a:srgbClr val="000000"/>
                </a:solidFill>
                <a:latin typeface="Consolas"/>
              </a:rPr>
              <a:t>Research “good will” as a factor in the price of a company being sold.</a:t>
            </a:r>
            <a:endParaRPr b="0" lang="en-AU" sz="1400" spc="-1" strike="noStrike">
              <a:latin typeface="Arial"/>
            </a:endParaRPr>
          </a:p>
          <a:p>
            <a:pPr marL="343080" indent="-343080">
              <a:lnSpc>
                <a:spcPct val="100000"/>
              </a:lnSpc>
              <a:spcBef>
                <a:spcPts val="360"/>
              </a:spcBef>
              <a:buClr>
                <a:srgbClr val="000000"/>
              </a:buClr>
              <a:buFont typeface="Arial"/>
              <a:buChar char="•"/>
            </a:pPr>
            <a:r>
              <a:rPr b="0" lang="en-US" sz="1800" spc="-1" strike="noStrike">
                <a:solidFill>
                  <a:srgbClr val="000000"/>
                </a:solidFill>
                <a:latin typeface="Consolas"/>
              </a:rPr>
              <a:t>If, in a store that prided itself on customer service, a sales assistant insulted a customer you could expect the management to be horrified and bend over backwards to make amends. If "Pronto Printing" were renowned for its </a:t>
            </a:r>
            <a:r>
              <a:rPr b="1" lang="en-US" sz="1800" spc="-1" strike="noStrike">
                <a:solidFill>
                  <a:srgbClr val="000000"/>
                </a:solidFill>
                <a:latin typeface="Consolas"/>
              </a:rPr>
              <a:t>accuracy</a:t>
            </a:r>
            <a:r>
              <a:rPr b="0" lang="en-US" sz="1800" spc="-1" strike="noStrike">
                <a:solidFill>
                  <a:srgbClr val="000000"/>
                </a:solidFill>
                <a:latin typeface="Consolas"/>
              </a:rPr>
              <a:t> and </a:t>
            </a:r>
            <a:r>
              <a:rPr b="1" lang="en-US" sz="1800" spc="-1" strike="noStrike">
                <a:solidFill>
                  <a:srgbClr val="000000"/>
                </a:solidFill>
                <a:latin typeface="Consolas"/>
              </a:rPr>
              <a:t>quick results </a:t>
            </a:r>
            <a:r>
              <a:rPr b="0" lang="en-US" sz="1800" spc="-1" strike="noStrike">
                <a:solidFill>
                  <a:srgbClr val="000000"/>
                </a:solidFill>
                <a:latin typeface="Consolas"/>
              </a:rPr>
              <a:t>and its production suddenly got late and sloppy, you'd expect the management to very quickly find the causes of the problems and eliminate them.</a:t>
            </a:r>
            <a:br/>
            <a:r>
              <a:rPr b="0" lang="en-AU" sz="1800" spc="-1" strike="noStrike">
                <a:solidFill>
                  <a:srgbClr val="000000"/>
                </a:solidFill>
                <a:latin typeface="Consolas"/>
              </a:rPr>
              <a:t> </a:t>
            </a:r>
            <a:endParaRPr b="0" lang="en-AU" sz="1800" spc="-1" strike="noStrike">
              <a:latin typeface="Arial"/>
            </a:endParaRPr>
          </a:p>
          <a:p>
            <a:pPr>
              <a:lnSpc>
                <a:spcPct val="100000"/>
              </a:lnSpc>
              <a:spcBef>
                <a:spcPts val="360"/>
              </a:spcBef>
            </a:pPr>
            <a:endParaRPr b="0" lang="en-AU" sz="1800" spc="-1" strike="noStrike">
              <a:latin typeface="Arial"/>
            </a:endParaRPr>
          </a:p>
        </p:txBody>
      </p:sp>
      <p:sp>
        <p:nvSpPr>
          <p:cNvPr id="168"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69"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4808B5EB-904A-4622-BFF9-3545F6C45B14}"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FOR ANY ORGANISATION</a:t>
            </a:r>
            <a:endParaRPr b="0" lang="en-AU" sz="4400" spc="-1" strike="noStrike">
              <a:latin typeface="Arial"/>
            </a:endParaRPr>
          </a:p>
        </p:txBody>
      </p:sp>
      <p:sp>
        <p:nvSpPr>
          <p:cNvPr id="171"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360"/>
              </a:spcBef>
              <a:buClr>
                <a:srgbClr val="000000"/>
              </a:buClr>
              <a:buFont typeface="Arial"/>
              <a:buChar char="•"/>
            </a:pPr>
            <a:r>
              <a:rPr b="0" lang="en-US" sz="1800" spc="-1" strike="noStrike">
                <a:solidFill>
                  <a:srgbClr val="000000"/>
                </a:solidFill>
                <a:latin typeface="Consolas"/>
              </a:rPr>
              <a:t>Good customer service: one hopes most organisations would value this</a:t>
            </a:r>
            <a:br/>
            <a:r>
              <a:rPr b="0" lang="en-US" sz="1800" spc="-1" strike="noStrike">
                <a:solidFill>
                  <a:srgbClr val="000000"/>
                </a:solidFill>
                <a:latin typeface="Consolas"/>
              </a:rPr>
              <a:t> </a:t>
            </a:r>
            <a:br/>
            <a:r>
              <a:rPr b="0" lang="en-AU" sz="1800" spc="-1" strike="noStrike">
                <a:solidFill>
                  <a:srgbClr val="000000"/>
                </a:solidFill>
                <a:latin typeface="Consolas"/>
              </a:rPr>
              <a:t> </a:t>
            </a:r>
            <a:endParaRPr b="0" lang="en-AU" sz="1800" spc="-1" strike="noStrike">
              <a:latin typeface="Arial"/>
            </a:endParaRPr>
          </a:p>
        </p:txBody>
      </p:sp>
      <p:sp>
        <p:nvSpPr>
          <p:cNvPr id="172"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73"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5205FA3B-0B10-442F-BFCA-369F7D47FFA2}"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System Goals and Objectives</a:t>
            </a:r>
            <a:endParaRPr b="0" lang="en-AU" sz="4400" spc="-1" strike="noStrike">
              <a:latin typeface="Arial"/>
            </a:endParaRPr>
          </a:p>
        </p:txBody>
      </p:sp>
      <p:sp>
        <p:nvSpPr>
          <p:cNvPr id="175"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Within each organisation there are information systems. </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Information systems have specific system goals. </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The systems exist to do a particular job, and their success can be measured by specific criteria.</a:t>
            </a:r>
            <a:br/>
            <a:br/>
            <a:r>
              <a:rPr b="0" lang="en-AU" sz="3200" spc="-1" strike="noStrike">
                <a:solidFill>
                  <a:srgbClr val="000000"/>
                </a:solidFill>
                <a:latin typeface="Consolas"/>
              </a:rPr>
              <a:t> </a:t>
            </a:r>
            <a:endParaRPr b="0" lang="en-AU" sz="3200" spc="-1" strike="noStrike">
              <a:latin typeface="Arial"/>
            </a:endParaRPr>
          </a:p>
        </p:txBody>
      </p:sp>
      <p:sp>
        <p:nvSpPr>
          <p:cNvPr id="176"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77"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AF51F261-3B08-479B-B5E3-7D930D75F614}"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System goal examples</a:t>
            </a:r>
            <a:endParaRPr b="0" lang="en-AU" sz="4400" spc="-1" strike="noStrike">
              <a:latin typeface="Arial"/>
            </a:endParaRPr>
          </a:p>
        </p:txBody>
      </p:sp>
      <p:sp>
        <p:nvSpPr>
          <p:cNvPr id="179"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a payroll system's goal may be to produce accurate pay cheques, keep efficient track of tax deductions, and produce very readable summarised statements for management and government departments.</a:t>
            </a:r>
            <a:br/>
            <a:br/>
            <a:r>
              <a:rPr b="0" lang="en-AU" sz="3200" spc="-1" strike="noStrike">
                <a:solidFill>
                  <a:srgbClr val="000000"/>
                </a:solidFill>
                <a:latin typeface="Consolas"/>
              </a:rPr>
              <a:t> </a:t>
            </a:r>
            <a:endParaRPr b="0" lang="en-AU" sz="3200" spc="-1" strike="noStrike">
              <a:latin typeface="Arial"/>
            </a:endParaRPr>
          </a:p>
        </p:txBody>
      </p:sp>
      <p:sp>
        <p:nvSpPr>
          <p:cNvPr id="180"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81"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31389009-2F6D-4FC0-AFD7-3DE56088F83A}"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System goal examples</a:t>
            </a:r>
            <a:endParaRPr b="0" lang="en-AU" sz="4400" spc="-1" strike="noStrike">
              <a:latin typeface="Arial"/>
            </a:endParaRPr>
          </a:p>
        </p:txBody>
      </p:sp>
      <p:sp>
        <p:nvSpPr>
          <p:cNvPr id="183"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a desktop publishing system's goal may be to produce high quality page layouts for magazine-quality printing.</a:t>
            </a:r>
            <a:br/>
            <a:br/>
            <a:r>
              <a:rPr b="0" lang="en-AU" sz="3200" spc="-1" strike="noStrike">
                <a:solidFill>
                  <a:srgbClr val="000000"/>
                </a:solidFill>
                <a:latin typeface="Consolas"/>
              </a:rPr>
              <a:t> </a:t>
            </a:r>
            <a:endParaRPr b="0" lang="en-AU" sz="3200" spc="-1" strike="noStrike">
              <a:latin typeface="Arial"/>
            </a:endParaRPr>
          </a:p>
        </p:txBody>
      </p:sp>
      <p:sp>
        <p:nvSpPr>
          <p:cNvPr id="184"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85"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FB01BCD4-6694-4A47-BEAC-033A1F78516C}"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System goal examples</a:t>
            </a:r>
            <a:endParaRPr b="0" lang="en-AU" sz="4400" spc="-1" strike="noStrike">
              <a:latin typeface="Arial"/>
            </a:endParaRPr>
          </a:p>
        </p:txBody>
      </p:sp>
      <p:sp>
        <p:nvSpPr>
          <p:cNvPr id="187"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a point-of-sale transaction processing system's goal may be to accurately and quickly record purchases, produce customer receipts, and update stock inventories after each sale.</a:t>
            </a:r>
            <a:br/>
            <a:r>
              <a:rPr b="0" lang="en-AU" sz="3200" spc="-1" strike="noStrike">
                <a:solidFill>
                  <a:srgbClr val="000000"/>
                </a:solidFill>
                <a:latin typeface="Consolas"/>
              </a:rPr>
              <a:t> </a:t>
            </a:r>
            <a:endParaRPr b="0" lang="en-AU" sz="3200" spc="-1" strike="noStrike">
              <a:latin typeface="Arial"/>
            </a:endParaRPr>
          </a:p>
        </p:txBody>
      </p:sp>
      <p:sp>
        <p:nvSpPr>
          <p:cNvPr id="188"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89"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2842C41F-3778-46DD-B02C-D2415A4D222A}"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Goals</a:t>
            </a:r>
            <a:endParaRPr b="0" lang="en-AU" sz="4400" spc="-1" strike="noStrike">
              <a:latin typeface="Arial"/>
            </a:endParaRPr>
          </a:p>
        </p:txBody>
      </p:sp>
      <p:sp>
        <p:nvSpPr>
          <p:cNvPr id="83"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pc="-1" strike="noStrike">
                <a:solidFill>
                  <a:srgbClr val="000000"/>
                </a:solidFill>
                <a:latin typeface="Calibri"/>
              </a:rPr>
              <a:t>Big, long term, rather vague targets to be achieved</a:t>
            </a:r>
            <a:endParaRPr b="0" lang="en-AU" sz="3200" spc="-1" strike="noStrike">
              <a:latin typeface="Arial"/>
            </a:endParaRPr>
          </a:p>
          <a:p>
            <a:pPr marL="343080" indent="-343080">
              <a:lnSpc>
                <a:spcPct val="100000"/>
              </a:lnSpc>
              <a:spcBef>
                <a:spcPts val="641"/>
              </a:spcBef>
              <a:buClr>
                <a:srgbClr val="000000"/>
              </a:buClr>
              <a:buFont typeface="Arial"/>
              <a:buChar char="•"/>
            </a:pPr>
            <a:r>
              <a:rPr b="0" lang="en-AU" sz="3200" spc="-1" strike="noStrike">
                <a:solidFill>
                  <a:srgbClr val="000000"/>
                </a:solidFill>
                <a:latin typeface="Calibri"/>
              </a:rPr>
              <a:t>Hard to measure how well – or if, or when – they have been achieved</a:t>
            </a:r>
            <a:endParaRPr b="0" lang="en-AU" sz="3200" spc="-1" strike="noStrike">
              <a:latin typeface="Arial"/>
            </a:endParaRPr>
          </a:p>
          <a:p>
            <a:pPr marL="343080" indent="-343080">
              <a:lnSpc>
                <a:spcPct val="100000"/>
              </a:lnSpc>
              <a:spcBef>
                <a:spcPts val="641"/>
              </a:spcBef>
              <a:buClr>
                <a:srgbClr val="000000"/>
              </a:buClr>
              <a:buFont typeface="Arial"/>
              <a:buChar char="•"/>
            </a:pPr>
            <a:r>
              <a:rPr b="0" lang="en-AU" sz="3200" spc="-1" strike="noStrike">
                <a:solidFill>
                  <a:srgbClr val="000000"/>
                </a:solidFill>
                <a:latin typeface="Calibri"/>
              </a:rPr>
              <a:t>For example “Good customer service”, “Security”</a:t>
            </a:r>
            <a:endParaRPr b="0" lang="en-AU" sz="3200" spc="-1" strike="noStrike">
              <a:latin typeface="Arial"/>
            </a:endParaRPr>
          </a:p>
        </p:txBody>
      </p:sp>
      <p:sp>
        <p:nvSpPr>
          <p:cNvPr id="84"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85"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AE214BC7-8DFC-4370-B58A-6B10CABFCF62}"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System goal examples</a:t>
            </a:r>
            <a:endParaRPr b="0" lang="en-AU" sz="4400" spc="-1" strike="noStrike">
              <a:latin typeface="Arial"/>
            </a:endParaRPr>
          </a:p>
        </p:txBody>
      </p:sp>
      <p:sp>
        <p:nvSpPr>
          <p:cNvPr id="191"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Note the difference between system goals and organisational goals. An organisation will contain many different systems.</a:t>
            </a:r>
            <a:br/>
            <a:r>
              <a:rPr b="0" lang="en-AU" sz="3200" spc="-1" strike="noStrike">
                <a:solidFill>
                  <a:srgbClr val="000000"/>
                </a:solidFill>
                <a:latin typeface="Consolas"/>
              </a:rPr>
              <a:t> </a:t>
            </a:r>
            <a:endParaRPr b="0" lang="en-AU" sz="3200" spc="-1" strike="noStrike">
              <a:latin typeface="Arial"/>
            </a:endParaRPr>
          </a:p>
        </p:txBody>
      </p:sp>
      <p:sp>
        <p:nvSpPr>
          <p:cNvPr id="192"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93"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9C4D205E-D6FF-4360-B60C-80101B3DFC6B}"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endParaRPr b="0" lang="en-AU" sz="4400" spc="-1" strike="noStrike">
              <a:latin typeface="Arial"/>
            </a:endParaRPr>
          </a:p>
        </p:txBody>
      </p:sp>
      <p:sp>
        <p:nvSpPr>
          <p:cNvPr id="195"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System goals are what each </a:t>
            </a:r>
            <a:r>
              <a:rPr b="1" lang="en-US" sz="3200" spc="-1" strike="noStrike">
                <a:solidFill>
                  <a:srgbClr val="000000"/>
                </a:solidFill>
                <a:latin typeface="Consolas"/>
              </a:rPr>
              <a:t>system</a:t>
            </a:r>
            <a:r>
              <a:rPr b="0" lang="en-US" sz="3200" spc="-1" strike="noStrike">
                <a:solidFill>
                  <a:srgbClr val="000000"/>
                </a:solidFill>
                <a:latin typeface="Consolas"/>
              </a:rPr>
              <a:t> in that organisation is aiming to achieve.</a:t>
            </a:r>
            <a:br/>
            <a:r>
              <a:rPr b="0" lang="en-AU" sz="3200" spc="-1" strike="noStrike">
                <a:solidFill>
                  <a:srgbClr val="000000"/>
                </a:solidFill>
                <a:latin typeface="Consolas"/>
              </a:rPr>
              <a:t> </a:t>
            </a:r>
            <a:endParaRPr b="0" lang="en-AU" sz="3200" spc="-1" strike="noStrike">
              <a:latin typeface="Arial"/>
            </a:endParaRPr>
          </a:p>
        </p:txBody>
      </p:sp>
      <p:sp>
        <p:nvSpPr>
          <p:cNvPr id="196"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97"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801E5CA4-C37E-4E5A-89F2-D10E9BECAB66}"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endParaRPr b="0" lang="en-AU" sz="4400" spc="-1" strike="noStrike">
              <a:latin typeface="Arial"/>
            </a:endParaRPr>
          </a:p>
        </p:txBody>
      </p:sp>
      <p:sp>
        <p:nvSpPr>
          <p:cNvPr id="199"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Organisational goals should be supported by the systems in the organisation. For example if an organisational goal is "efficiency", each system in the organisation would also need to have its own efficiency goals. </a:t>
            </a:r>
            <a:endParaRPr b="0" lang="en-AU" sz="3200" spc="-1" strike="noStrike">
              <a:latin typeface="Arial"/>
            </a:endParaRPr>
          </a:p>
        </p:txBody>
      </p:sp>
      <p:sp>
        <p:nvSpPr>
          <p:cNvPr id="200"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201"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53E8558F-9064-4194-9EEC-A201D2425B32}"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endParaRPr b="0" lang="en-AU" sz="4400" spc="-1" strike="noStrike">
              <a:latin typeface="Arial"/>
            </a:endParaRPr>
          </a:p>
        </p:txBody>
      </p:sp>
      <p:sp>
        <p:nvSpPr>
          <p:cNvPr id="203"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A company priding itself on good communications would be sure to have a goals of "fast, easy to use, high capacity" etc for its email system.</a:t>
            </a:r>
            <a:br/>
            <a:br/>
            <a:r>
              <a:rPr b="0" lang="en-AU" sz="3200" spc="-1" strike="noStrike">
                <a:solidFill>
                  <a:srgbClr val="000000"/>
                </a:solidFill>
                <a:latin typeface="Consolas"/>
              </a:rPr>
              <a:t> </a:t>
            </a:r>
            <a:endParaRPr b="0" lang="en-AU" sz="3200" spc="-1" strike="noStrike">
              <a:latin typeface="Arial"/>
            </a:endParaRPr>
          </a:p>
        </p:txBody>
      </p:sp>
      <p:sp>
        <p:nvSpPr>
          <p:cNvPr id="204"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205"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7BBD5608-E3F0-4740-BD00-6B05AEE79CCA}"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Common system goals</a:t>
            </a:r>
            <a:endParaRPr b="0" lang="en-AU" sz="4400" spc="-1" strike="noStrike">
              <a:latin typeface="Arial"/>
            </a:endParaRPr>
          </a:p>
        </p:txBody>
      </p:sp>
      <p:sp>
        <p:nvSpPr>
          <p:cNvPr id="207"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speed</a:t>
            </a:r>
            <a:br/>
            <a:r>
              <a:rPr b="0" lang="en-US" sz="3200" spc="-1" strike="noStrike">
                <a:solidFill>
                  <a:srgbClr val="000000"/>
                </a:solidFill>
                <a:latin typeface="Consolas"/>
              </a:rPr>
              <a:t>accuracy</a:t>
            </a:r>
            <a:br/>
            <a:r>
              <a:rPr b="0" lang="en-US" sz="3200" spc="-1" strike="noStrike">
                <a:solidFill>
                  <a:srgbClr val="000000"/>
                </a:solidFill>
                <a:latin typeface="Consolas"/>
              </a:rPr>
              <a:t>reliability</a:t>
            </a:r>
            <a:br/>
            <a:r>
              <a:rPr b="0" lang="en-US" sz="3200" spc="-1" strike="noStrike">
                <a:solidFill>
                  <a:srgbClr val="000000"/>
                </a:solidFill>
                <a:latin typeface="Consolas"/>
              </a:rPr>
              <a:t>quality of output</a:t>
            </a:r>
            <a:br/>
            <a:r>
              <a:rPr b="0" lang="en-US" sz="3200" spc="-1" strike="noStrike">
                <a:solidFill>
                  <a:srgbClr val="000000"/>
                </a:solidFill>
                <a:latin typeface="Consolas"/>
              </a:rPr>
              <a:t>capacity</a:t>
            </a:r>
            <a:br/>
            <a:r>
              <a:rPr b="0" lang="en-US" sz="3200" spc="-1" strike="noStrike">
                <a:solidFill>
                  <a:srgbClr val="000000"/>
                </a:solidFill>
                <a:latin typeface="Consolas"/>
              </a:rPr>
              <a:t>security</a:t>
            </a:r>
            <a:br/>
            <a:r>
              <a:rPr b="0" lang="en-US" sz="3200" spc="-1" strike="noStrike">
                <a:solidFill>
                  <a:srgbClr val="000000"/>
                </a:solidFill>
                <a:latin typeface="Consolas"/>
              </a:rPr>
              <a:t>ease of use</a:t>
            </a:r>
            <a:br/>
            <a:br/>
            <a:br/>
            <a:r>
              <a:rPr b="0" lang="en-US" sz="3200" spc="-1" strike="noStrike">
                <a:solidFill>
                  <a:srgbClr val="000000"/>
                </a:solidFill>
                <a:latin typeface="Consolas"/>
              </a:rPr>
              <a:t> </a:t>
            </a:r>
            <a:br/>
            <a:r>
              <a:rPr b="0" lang="en-AU" sz="3200" spc="-1" strike="noStrike">
                <a:solidFill>
                  <a:srgbClr val="000000"/>
                </a:solidFill>
                <a:latin typeface="Consolas"/>
              </a:rPr>
              <a:t> </a:t>
            </a:r>
            <a:endParaRPr b="0" lang="en-AU" sz="3200" spc="-1" strike="noStrike">
              <a:latin typeface="Arial"/>
            </a:endParaRPr>
          </a:p>
        </p:txBody>
      </p:sp>
      <p:sp>
        <p:nvSpPr>
          <p:cNvPr id="208"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209"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7919B501-A13B-4ED4-8724-79F04136CEEC}"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Common system goals</a:t>
            </a:r>
            <a:endParaRPr b="0" lang="en-AU" sz="4400" spc="-1" strike="noStrike">
              <a:latin typeface="Arial"/>
            </a:endParaRPr>
          </a:p>
        </p:txBody>
      </p:sp>
      <p:sp>
        <p:nvSpPr>
          <p:cNvPr id="211"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cost effectiveness</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attractiveness of appearance</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flexibility</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configurability (is there such a word?)</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expandabilit</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safety (noone wants to be sued)</a:t>
            </a:r>
            <a:br/>
            <a:r>
              <a:rPr b="0" lang="en-AU" sz="3200" spc="-1" strike="noStrike">
                <a:solidFill>
                  <a:srgbClr val="000000"/>
                </a:solidFill>
                <a:latin typeface="Consolas"/>
              </a:rPr>
              <a:t> </a:t>
            </a:r>
            <a:endParaRPr b="0" lang="en-AU" sz="3200" spc="-1" strike="noStrike">
              <a:latin typeface="Arial"/>
            </a:endParaRPr>
          </a:p>
        </p:txBody>
      </p:sp>
      <p:sp>
        <p:nvSpPr>
          <p:cNvPr id="212"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213"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09FAA971-23EA-4F69-B273-0A051865A57C}"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Common system goals</a:t>
            </a:r>
            <a:endParaRPr b="0" lang="en-AU" sz="4400" spc="-1" strike="noStrike">
              <a:latin typeface="Arial"/>
            </a:endParaRPr>
          </a:p>
        </p:txBody>
      </p:sp>
      <p:sp>
        <p:nvSpPr>
          <p:cNvPr id="215"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operator comfort</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durability</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robustness, strength, toughness, endurance</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compatibility with other systems</a:t>
            </a:r>
            <a:br/>
            <a:r>
              <a:rPr b="0" lang="en-AU" sz="3200" spc="-1" strike="noStrike">
                <a:solidFill>
                  <a:srgbClr val="000000"/>
                </a:solidFill>
                <a:latin typeface="Consolas"/>
              </a:rPr>
              <a:t> </a:t>
            </a:r>
            <a:endParaRPr b="0" lang="en-AU" sz="3200" spc="-1" strike="noStrike">
              <a:latin typeface="Arial"/>
            </a:endParaRPr>
          </a:p>
        </p:txBody>
      </p:sp>
      <p:sp>
        <p:nvSpPr>
          <p:cNvPr id="216"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217"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A2CE9BEF-BEF2-475B-B91F-654BDA289E0D}"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60640"/>
            <a:ext cx="8228880" cy="791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If you're still confused</a:t>
            </a:r>
            <a:br/>
            <a:endParaRPr b="0" lang="en-AU" sz="4400" spc="-1" strike="noStrike">
              <a:latin typeface="Arial"/>
            </a:endParaRPr>
          </a:p>
        </p:txBody>
      </p:sp>
      <p:sp>
        <p:nvSpPr>
          <p:cNvPr id="219"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Think of your house as an organisation: its organisational goal is to keep you safe, healthy, comfortable and entertained. </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In the house there are many systems: the doors; the beds and chairs; the TV, radio, computer, medicine cabinet; and bookshelves.</a:t>
            </a:r>
            <a:br/>
            <a:br/>
            <a:br/>
            <a:r>
              <a:rPr b="0" lang="en-AU" sz="3200" spc="-1" strike="noStrike">
                <a:solidFill>
                  <a:srgbClr val="000000"/>
                </a:solidFill>
                <a:latin typeface="Consolas"/>
              </a:rPr>
              <a:t> </a:t>
            </a:r>
            <a:endParaRPr b="0" lang="en-AU" sz="3200" spc="-1" strike="noStrike">
              <a:latin typeface="Arial"/>
            </a:endParaRPr>
          </a:p>
        </p:txBody>
      </p:sp>
      <p:sp>
        <p:nvSpPr>
          <p:cNvPr id="220"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221"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22A773DF-54C5-413A-AD35-6A2199B986D8}"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title"/>
          </p:nvPr>
        </p:nvSpPr>
        <p:spPr>
          <a:xfrm>
            <a:off x="457200" y="260640"/>
            <a:ext cx="8228880" cy="791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If you're still confused</a:t>
            </a:r>
            <a:br/>
            <a:endParaRPr b="0" lang="en-AU" sz="4400" spc="-1" strike="noStrike">
              <a:latin typeface="Arial"/>
            </a:endParaRPr>
          </a:p>
        </p:txBody>
      </p:sp>
      <p:sp>
        <p:nvSpPr>
          <p:cNvPr id="223"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The security system (e.g. doors, locks) have their system goals: to prevent unauthorised entry of burglars, to keep out insects and wild animals, to keep out rain and wind.</a:t>
            </a:r>
            <a:br/>
            <a:br/>
            <a:br/>
            <a:r>
              <a:rPr b="0" lang="en-AU" sz="3200" spc="-1" strike="noStrike">
                <a:solidFill>
                  <a:srgbClr val="000000"/>
                </a:solidFill>
                <a:latin typeface="Consolas"/>
              </a:rPr>
              <a:t> </a:t>
            </a:r>
            <a:endParaRPr b="0" lang="en-AU" sz="3200" spc="-1" strike="noStrike">
              <a:latin typeface="Arial"/>
            </a:endParaRPr>
          </a:p>
        </p:txBody>
      </p:sp>
      <p:sp>
        <p:nvSpPr>
          <p:cNvPr id="224"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225"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4539739F-7A3B-4D93-95C1-081D04B87721}"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If you're still confused</a:t>
            </a:r>
            <a:endParaRPr b="0" lang="en-AU" sz="4400" spc="-1" strike="noStrike">
              <a:latin typeface="Arial"/>
            </a:endParaRPr>
          </a:p>
        </p:txBody>
      </p:sp>
      <p:sp>
        <p:nvSpPr>
          <p:cNvPr id="227"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The furniture system has their own system goals: to provide comfortable support.</a:t>
            </a:r>
            <a:br/>
            <a:br/>
            <a:r>
              <a:rPr b="0" lang="en-US" sz="3200" spc="-1" strike="noStrike">
                <a:solidFill>
                  <a:srgbClr val="000000"/>
                </a:solidFill>
                <a:latin typeface="Consolas"/>
              </a:rPr>
              <a:t>The entertainment system's goals are to provide entertainment such as Bob the Builder, cricket commentaries and fine story telling.</a:t>
            </a:r>
            <a:br/>
            <a:br/>
            <a:br/>
            <a:r>
              <a:rPr b="0" lang="en-US" sz="3200" spc="-1" strike="noStrike">
                <a:solidFill>
                  <a:srgbClr val="000000"/>
                </a:solidFill>
                <a:latin typeface="Consolas"/>
              </a:rPr>
              <a:t> </a:t>
            </a:r>
            <a:br/>
            <a:br/>
            <a:br/>
            <a:r>
              <a:rPr b="0" lang="en-AU" sz="3200" spc="-1" strike="noStrike">
                <a:solidFill>
                  <a:srgbClr val="000000"/>
                </a:solidFill>
                <a:latin typeface="Consolas"/>
              </a:rPr>
              <a:t> </a:t>
            </a:r>
            <a:endParaRPr b="0" lang="en-AU" sz="3200" spc="-1" strike="noStrike">
              <a:latin typeface="Arial"/>
            </a:endParaRPr>
          </a:p>
        </p:txBody>
      </p:sp>
      <p:sp>
        <p:nvSpPr>
          <p:cNvPr id="228"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229"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1DDEDCCF-0E43-4F93-A236-348A2A777056}"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Objectives</a:t>
            </a:r>
            <a:endParaRPr b="0" lang="en-AU" sz="4400" spc="-1" strike="noStrike">
              <a:latin typeface="Arial"/>
            </a:endParaRPr>
          </a:p>
        </p:txBody>
      </p:sp>
      <p:sp>
        <p:nvSpPr>
          <p:cNvPr id="87" name="PlaceHolder 2"/>
          <p:cNvSpPr>
            <a:spLocks noGrp="1"/>
          </p:cNvSpPr>
          <p:nvPr>
            <p:ph/>
          </p:nvPr>
        </p:nvSpPr>
        <p:spPr>
          <a:xfrm>
            <a:off x="457200" y="1417680"/>
            <a:ext cx="8228880" cy="470772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pc="-1" strike="noStrike">
                <a:solidFill>
                  <a:srgbClr val="000000"/>
                </a:solidFill>
                <a:latin typeface="Calibri"/>
              </a:rPr>
              <a:t>Specific, measurable, achievable steps towards achieving a larger goal</a:t>
            </a:r>
            <a:endParaRPr b="0" lang="en-AU" sz="3200" spc="-1" strike="noStrike">
              <a:latin typeface="Arial"/>
            </a:endParaRPr>
          </a:p>
          <a:p>
            <a:pPr marL="343080" indent="-343080">
              <a:lnSpc>
                <a:spcPct val="100000"/>
              </a:lnSpc>
              <a:spcBef>
                <a:spcPts val="641"/>
              </a:spcBef>
              <a:buClr>
                <a:srgbClr val="000000"/>
              </a:buClr>
              <a:buFont typeface="Arial"/>
              <a:buChar char="•"/>
            </a:pPr>
            <a:r>
              <a:rPr b="0" lang="en-AU" sz="3200" spc="-1" strike="noStrike">
                <a:solidFill>
                  <a:srgbClr val="000000"/>
                </a:solidFill>
                <a:latin typeface="Calibri"/>
              </a:rPr>
              <a:t>Quantifiable – can be proved to be achieved or not using statistics, observation, logs.</a:t>
            </a:r>
            <a:endParaRPr b="0" lang="en-AU" sz="3200" spc="-1" strike="noStrike">
              <a:latin typeface="Arial"/>
            </a:endParaRPr>
          </a:p>
          <a:p>
            <a:pPr marL="343080" indent="-343080">
              <a:lnSpc>
                <a:spcPct val="100000"/>
              </a:lnSpc>
              <a:spcBef>
                <a:spcPts val="641"/>
              </a:spcBef>
              <a:buClr>
                <a:srgbClr val="000000"/>
              </a:buClr>
              <a:buFont typeface="Arial"/>
              <a:buChar char="•"/>
            </a:pPr>
            <a:r>
              <a:rPr b="0" lang="en-AU" sz="3200" spc="-1" strike="noStrike">
                <a:solidFill>
                  <a:srgbClr val="000000"/>
                </a:solidFill>
                <a:latin typeface="Calibri"/>
              </a:rPr>
              <a:t>For example, “Answering customer enquiries within 24 hours” is a good step towards achieving the goal of “Good customer service”.</a:t>
            </a:r>
            <a:endParaRPr b="0" lang="en-AU" sz="3200" spc="-1" strike="noStrike">
              <a:latin typeface="Arial"/>
            </a:endParaRPr>
          </a:p>
        </p:txBody>
      </p:sp>
      <p:sp>
        <p:nvSpPr>
          <p:cNvPr id="88"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89"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0948CA37-62E8-40BE-8E8A-E9C8EBD5CFAC}"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If you're still confused</a:t>
            </a:r>
            <a:endParaRPr b="0" lang="en-AU" sz="4400" spc="-1" strike="noStrike">
              <a:latin typeface="Arial"/>
            </a:endParaRPr>
          </a:p>
        </p:txBody>
      </p:sp>
      <p:sp>
        <p:nvSpPr>
          <p:cNvPr id="231"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You would not, however, expect a toaster to entertain you (unless you're weird) because that is not one of its system goals. Nor would you expect a bed to entertain you... hang on, I may have to think about that one.</a:t>
            </a:r>
            <a:br/>
            <a:br/>
            <a:br/>
            <a:r>
              <a:rPr b="0" lang="en-US" sz="3200" spc="-1" strike="noStrike">
                <a:solidFill>
                  <a:srgbClr val="000000"/>
                </a:solidFill>
                <a:latin typeface="Consolas"/>
              </a:rPr>
              <a:t> </a:t>
            </a:r>
            <a:br/>
            <a:br/>
            <a:br/>
            <a:r>
              <a:rPr b="0" lang="en-AU" sz="3200" spc="-1" strike="noStrike">
                <a:solidFill>
                  <a:srgbClr val="000000"/>
                </a:solidFill>
                <a:latin typeface="Consolas"/>
              </a:rPr>
              <a:t> </a:t>
            </a:r>
            <a:endParaRPr b="0" lang="en-AU" sz="3200" spc="-1" strike="noStrike">
              <a:latin typeface="Arial"/>
            </a:endParaRPr>
          </a:p>
        </p:txBody>
      </p:sp>
      <p:sp>
        <p:nvSpPr>
          <p:cNvPr id="232"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233"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F62827E3-7EA2-4F7B-AB29-2B1D54318F67}"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OBJECTIVES</a:t>
            </a:r>
            <a:endParaRPr b="0" lang="en-AU" sz="4400" spc="-1" strike="noStrike">
              <a:latin typeface="Arial"/>
            </a:endParaRPr>
          </a:p>
        </p:txBody>
      </p:sp>
      <p:sp>
        <p:nvSpPr>
          <p:cNvPr id="235"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400"/>
              </a:spcBef>
              <a:buClr>
                <a:srgbClr val="000000"/>
              </a:buClr>
              <a:buFont typeface="Arial"/>
              <a:buChar char="•"/>
            </a:pPr>
            <a:r>
              <a:rPr b="0" lang="en-US" sz="2800" spc="-1" strike="noStrike">
                <a:solidFill>
                  <a:srgbClr val="000000"/>
                </a:solidFill>
                <a:latin typeface="Calibri"/>
              </a:rPr>
              <a:t>System Goals and Objectives - small, specific, measurable, achievable steps towards achieving a larger goal.</a:t>
            </a:r>
            <a:endParaRPr b="0" lang="en-AU" sz="2800" spc="-1" strike="noStrike">
              <a:latin typeface="Arial"/>
            </a:endParaRPr>
          </a:p>
          <a:p>
            <a:pPr marL="343080" indent="-343080">
              <a:lnSpc>
                <a:spcPct val="100000"/>
              </a:lnSpc>
              <a:spcBef>
                <a:spcPts val="400"/>
              </a:spcBef>
              <a:buClr>
                <a:srgbClr val="000000"/>
              </a:buClr>
              <a:buFont typeface="Arial"/>
              <a:buChar char="•"/>
            </a:pPr>
            <a:r>
              <a:rPr b="0" lang="en-US" sz="2800" spc="-1" strike="noStrike">
                <a:solidFill>
                  <a:srgbClr val="000000"/>
                </a:solidFill>
                <a:latin typeface="Calibri"/>
              </a:rPr>
              <a:t>They can definitely be seen to have been achieved or not (unlike goals, which are too vague and big to be conclusively "achieved" or not)</a:t>
            </a:r>
            <a:endParaRPr b="0" lang="en-AU" sz="2800" spc="-1" strike="noStrike">
              <a:latin typeface="Arial"/>
            </a:endParaRPr>
          </a:p>
        </p:txBody>
      </p:sp>
      <p:sp>
        <p:nvSpPr>
          <p:cNvPr id="236"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237"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6750376F-C157-4E19-B425-291343DDE08F}"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IDENTIFYING OBJECTIVES</a:t>
            </a:r>
            <a:endParaRPr b="0" lang="en-AU" sz="4400" spc="-1" strike="noStrike">
              <a:latin typeface="Arial"/>
            </a:endParaRPr>
          </a:p>
        </p:txBody>
      </p:sp>
      <p:sp>
        <p:nvSpPr>
          <p:cNvPr id="239"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400"/>
              </a:spcBef>
              <a:buClr>
                <a:srgbClr val="000000"/>
              </a:buClr>
              <a:buFont typeface="Arial"/>
              <a:buChar char="•"/>
            </a:pPr>
            <a:r>
              <a:rPr b="0" lang="en-US" sz="2800" spc="-1" strike="noStrike">
                <a:solidFill>
                  <a:srgbClr val="000000"/>
                </a:solidFill>
                <a:latin typeface="Calibri"/>
              </a:rPr>
              <a:t>Objectives are quite precise. If it contains an exact target (e.g. </a:t>
            </a:r>
            <a:r>
              <a:rPr b="0" lang="en-US" sz="2800" spc="-1" strike="noStrike">
                <a:solidFill>
                  <a:srgbClr val="000000"/>
                </a:solidFill>
                <a:latin typeface="Calibri"/>
              </a:rPr>
              <a:t>a 5% increase in output) it's an objective, not a goal. </a:t>
            </a:r>
            <a:endParaRPr b="0" lang="en-AU" sz="2800" spc="-1" strike="noStrike">
              <a:latin typeface="Arial"/>
            </a:endParaRPr>
          </a:p>
          <a:p>
            <a:pPr marL="343080" indent="-343080">
              <a:lnSpc>
                <a:spcPct val="100000"/>
              </a:lnSpc>
              <a:spcBef>
                <a:spcPts val="400"/>
              </a:spcBef>
              <a:buClr>
                <a:srgbClr val="000000"/>
              </a:buClr>
              <a:buFont typeface="Arial"/>
              <a:buChar char="•"/>
            </a:pPr>
            <a:r>
              <a:rPr b="0" lang="en-US" sz="2800" spc="-1" strike="noStrike">
                <a:solidFill>
                  <a:srgbClr val="000000"/>
                </a:solidFill>
                <a:latin typeface="Calibri"/>
              </a:rPr>
              <a:t>Well-defined time scales – for example, “Within six months…”</a:t>
            </a:r>
            <a:endParaRPr b="0" lang="en-AU" sz="2800" spc="-1" strike="noStrike">
              <a:latin typeface="Arial"/>
            </a:endParaRPr>
          </a:p>
          <a:p>
            <a:pPr marL="343080" indent="-343080">
              <a:lnSpc>
                <a:spcPct val="100000"/>
              </a:lnSpc>
              <a:spcBef>
                <a:spcPts val="400"/>
              </a:spcBef>
              <a:buClr>
                <a:srgbClr val="000000"/>
              </a:buClr>
              <a:buFont typeface="Arial"/>
              <a:buChar char="•"/>
            </a:pPr>
            <a:r>
              <a:rPr b="0" lang="en-US" sz="2800" spc="-1" strike="noStrike">
                <a:solidFill>
                  <a:srgbClr val="000000"/>
                </a:solidFill>
                <a:latin typeface="Calibri"/>
              </a:rPr>
              <a:t>Defined economic parameters (limits) for example “Spending no more than $500,000 we want to…”</a:t>
            </a:r>
            <a:endParaRPr b="0" lang="en-AU" sz="2800" spc="-1" strike="noStrike">
              <a:latin typeface="Arial"/>
            </a:endParaRPr>
          </a:p>
          <a:p>
            <a:pPr marL="343080" indent="-343080">
              <a:lnSpc>
                <a:spcPct val="100000"/>
              </a:lnSpc>
              <a:spcBef>
                <a:spcPts val="400"/>
              </a:spcBef>
              <a:buClr>
                <a:srgbClr val="000000"/>
              </a:buClr>
              <a:buFont typeface="Arial"/>
              <a:buChar char="•"/>
            </a:pPr>
            <a:r>
              <a:rPr b="0" lang="en-US" sz="2800" spc="-1" strike="noStrike">
                <a:solidFill>
                  <a:srgbClr val="000000"/>
                </a:solidFill>
                <a:latin typeface="Calibri"/>
              </a:rPr>
              <a:t>Tip – objectives often contain </a:t>
            </a:r>
            <a:r>
              <a:rPr b="1" lang="en-US" sz="2800" spc="-1" strike="noStrike">
                <a:solidFill>
                  <a:srgbClr val="000000"/>
                </a:solidFill>
                <a:latin typeface="Calibri"/>
              </a:rPr>
              <a:t>specific numeric</a:t>
            </a:r>
            <a:r>
              <a:rPr b="0" lang="en-US" sz="2800" spc="-1" strike="noStrike">
                <a:solidFill>
                  <a:srgbClr val="000000"/>
                </a:solidFill>
                <a:latin typeface="Calibri"/>
              </a:rPr>
              <a:t> targets.</a:t>
            </a:r>
            <a:br/>
            <a:r>
              <a:rPr b="0" lang="en-US" sz="2800" spc="-1" strike="noStrike">
                <a:solidFill>
                  <a:srgbClr val="000000"/>
                </a:solidFill>
                <a:latin typeface="Calibri"/>
              </a:rPr>
              <a:t> </a:t>
            </a:r>
            <a:endParaRPr b="0" lang="en-AU" sz="2800" spc="-1" strike="noStrike">
              <a:latin typeface="Arial"/>
            </a:endParaRPr>
          </a:p>
        </p:txBody>
      </p:sp>
      <p:sp>
        <p:nvSpPr>
          <p:cNvPr id="240" name="PlaceHolder 3"/>
          <p:cNvSpPr>
            <a:spLocks noGrp="1"/>
          </p:cNvSpPr>
          <p:nvPr>
            <p:ph type="ftr"/>
          </p:nvPr>
        </p:nvSpPr>
        <p:spPr>
          <a:xfrm>
            <a:off x="3124080" y="6356520"/>
            <a:ext cx="42555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241"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6E3EFD75-E113-4A00-BE5F-11B4C6638BA6}" type="slidenum">
              <a:rPr b="0" lang="en-AU" sz="1200" spc="-1" strike="noStrike">
                <a:solidFill>
                  <a:srgbClr val="8b8b8b"/>
                </a:solidFill>
                <a:latin typeface="Calibri"/>
              </a:rPr>
              <a:t>&lt;number&gt;</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OBJECTIVES</a:t>
            </a:r>
            <a:endParaRPr b="0" lang="en-AU" sz="4400" spc="-1" strike="noStrike">
              <a:latin typeface="Arial"/>
            </a:endParaRPr>
          </a:p>
        </p:txBody>
      </p:sp>
      <p:sp>
        <p:nvSpPr>
          <p:cNvPr id="243" name="PlaceHolder 2"/>
          <p:cNvSpPr>
            <a:spLocks noGrp="1"/>
          </p:cNvSpPr>
          <p:nvPr>
            <p:ph/>
          </p:nvPr>
        </p:nvSpPr>
        <p:spPr>
          <a:xfrm>
            <a:off x="443160" y="1268640"/>
            <a:ext cx="8228880" cy="4968000"/>
          </a:xfrm>
          <a:prstGeom prst="rect">
            <a:avLst/>
          </a:prstGeom>
          <a:noFill/>
          <a:ln w="9360">
            <a:noFill/>
          </a:ln>
        </p:spPr>
        <p:txBody>
          <a:bodyPr numCol="1" spcCol="0" lIns="90000" rIns="90000" tIns="45000" bIns="45000" anchor="t">
            <a:noAutofit/>
          </a:bodyPr>
          <a:p>
            <a:pPr marL="343080" indent="-343080">
              <a:lnSpc>
                <a:spcPct val="100000"/>
              </a:lnSpc>
              <a:spcBef>
                <a:spcPts val="479"/>
              </a:spcBef>
              <a:buClr>
                <a:srgbClr val="000000"/>
              </a:buClr>
              <a:buFont typeface="Arial"/>
              <a:buChar char="•"/>
            </a:pPr>
            <a:r>
              <a:rPr b="0" lang="en-US" sz="2400" spc="-1" strike="noStrike">
                <a:solidFill>
                  <a:srgbClr val="000000"/>
                </a:solidFill>
                <a:latin typeface="Consolas"/>
              </a:rPr>
              <a:t>e.g. A system </a:t>
            </a:r>
            <a:r>
              <a:rPr b="1" lang="en-US" sz="2400" spc="-1" strike="noStrike">
                <a:solidFill>
                  <a:srgbClr val="000000"/>
                </a:solidFill>
                <a:latin typeface="Consolas"/>
              </a:rPr>
              <a:t>goal</a:t>
            </a:r>
            <a:r>
              <a:rPr b="0" lang="en-US" sz="2400" spc="-1" strike="noStrike">
                <a:solidFill>
                  <a:srgbClr val="000000"/>
                </a:solidFill>
                <a:latin typeface="Consolas"/>
              </a:rPr>
              <a:t> of a desktop publishing system may be </a:t>
            </a:r>
            <a:r>
              <a:rPr b="0" i="1" lang="en-US" sz="2400" spc="-1" strike="noStrike">
                <a:solidFill>
                  <a:srgbClr val="000000"/>
                </a:solidFill>
                <a:latin typeface="Consolas"/>
              </a:rPr>
              <a:t>“To produce attractive output.”</a:t>
            </a:r>
            <a:br/>
            <a:br/>
            <a:r>
              <a:rPr b="0" lang="en-US" sz="2400" spc="-1" strike="noStrike">
                <a:solidFill>
                  <a:srgbClr val="000000"/>
                </a:solidFill>
                <a:latin typeface="Consolas"/>
              </a:rPr>
              <a:t>The corresponding </a:t>
            </a:r>
            <a:r>
              <a:rPr b="1" lang="en-US" sz="2400" spc="-1" strike="noStrike">
                <a:solidFill>
                  <a:srgbClr val="000000"/>
                </a:solidFill>
                <a:latin typeface="Consolas"/>
              </a:rPr>
              <a:t>objectives</a:t>
            </a:r>
            <a:r>
              <a:rPr b="0" lang="en-US" sz="2400" spc="-1" strike="noStrike">
                <a:solidFill>
                  <a:srgbClr val="000000"/>
                </a:solidFill>
                <a:latin typeface="Consolas"/>
              </a:rPr>
              <a:t> may be:</a:t>
            </a:r>
            <a:br/>
            <a:r>
              <a:rPr b="0" lang="en-US" sz="2400" spc="-1" strike="noStrike">
                <a:solidFill>
                  <a:srgbClr val="000000"/>
                </a:solidFill>
                <a:latin typeface="Consolas"/>
              </a:rPr>
              <a:t> </a:t>
            </a:r>
            <a:endParaRPr b="0" lang="en-AU" sz="2400" spc="-1" strike="noStrike">
              <a:latin typeface="Arial"/>
            </a:endParaRPr>
          </a:p>
          <a:p>
            <a:pPr marL="343080" indent="-343080">
              <a:lnSpc>
                <a:spcPct val="100000"/>
              </a:lnSpc>
              <a:spcBef>
                <a:spcPts val="479"/>
              </a:spcBef>
              <a:buClr>
                <a:srgbClr val="000000"/>
              </a:buClr>
              <a:buFont typeface="Arial"/>
              <a:buChar char="•"/>
            </a:pPr>
            <a:r>
              <a:rPr b="0" lang="en-US" sz="2400" spc="-1" strike="noStrike">
                <a:solidFill>
                  <a:srgbClr val="000000"/>
                </a:solidFill>
                <a:latin typeface="Consolas"/>
              </a:rPr>
              <a:t>To print at a minumum resolution of </a:t>
            </a:r>
            <a:r>
              <a:rPr b="1" lang="en-US" sz="2400" spc="-1" strike="noStrike">
                <a:solidFill>
                  <a:srgbClr val="000000"/>
                </a:solidFill>
                <a:latin typeface="Consolas"/>
              </a:rPr>
              <a:t>600</a:t>
            </a:r>
            <a:r>
              <a:rPr b="0" lang="en-US" sz="2400" spc="-1" strike="noStrike">
                <a:solidFill>
                  <a:srgbClr val="000000"/>
                </a:solidFill>
                <a:latin typeface="Consolas"/>
              </a:rPr>
              <a:t> dots per inch.</a:t>
            </a:r>
            <a:br/>
            <a:r>
              <a:rPr b="0" lang="en-US" sz="2400" spc="-1" strike="noStrike">
                <a:solidFill>
                  <a:srgbClr val="000000"/>
                </a:solidFill>
                <a:latin typeface="Consolas"/>
              </a:rPr>
              <a:t> </a:t>
            </a:r>
            <a:endParaRPr b="0" lang="en-AU" sz="2400" spc="-1" strike="noStrike">
              <a:latin typeface="Arial"/>
            </a:endParaRPr>
          </a:p>
          <a:p>
            <a:pPr marL="343080" indent="-343080">
              <a:lnSpc>
                <a:spcPct val="100000"/>
              </a:lnSpc>
              <a:spcBef>
                <a:spcPts val="479"/>
              </a:spcBef>
              <a:buClr>
                <a:srgbClr val="000000"/>
              </a:buClr>
              <a:buFont typeface="Arial"/>
              <a:buChar char="•"/>
            </a:pPr>
            <a:r>
              <a:rPr b="0" lang="en-US" sz="2400" spc="-1" strike="noStrike">
                <a:solidFill>
                  <a:srgbClr val="000000"/>
                </a:solidFill>
                <a:latin typeface="Consolas"/>
              </a:rPr>
              <a:t>To handle colour and monochrome photographic images.</a:t>
            </a:r>
            <a:br/>
            <a:r>
              <a:rPr b="0" lang="en-US" sz="2400" spc="-1" strike="noStrike">
                <a:solidFill>
                  <a:srgbClr val="000000"/>
                </a:solidFill>
                <a:latin typeface="Consolas"/>
              </a:rPr>
              <a:t> </a:t>
            </a:r>
            <a:endParaRPr b="0" lang="en-AU" sz="2400" spc="-1" strike="noStrike">
              <a:latin typeface="Arial"/>
            </a:endParaRPr>
          </a:p>
          <a:p>
            <a:pPr marL="343080" indent="-343080">
              <a:lnSpc>
                <a:spcPct val="100000"/>
              </a:lnSpc>
              <a:spcBef>
                <a:spcPts val="479"/>
              </a:spcBef>
              <a:buClr>
                <a:srgbClr val="000000"/>
              </a:buClr>
              <a:buFont typeface="Arial"/>
              <a:buChar char="•"/>
            </a:pPr>
            <a:r>
              <a:rPr b="0" lang="en-US" sz="2400" spc="-1" strike="noStrike">
                <a:solidFill>
                  <a:srgbClr val="000000"/>
                </a:solidFill>
                <a:latin typeface="Consolas"/>
              </a:rPr>
              <a:t>To offer at least </a:t>
            </a:r>
            <a:r>
              <a:rPr b="1" lang="en-US" sz="2400" spc="-1" strike="noStrike">
                <a:solidFill>
                  <a:srgbClr val="000000"/>
                </a:solidFill>
                <a:latin typeface="Consolas"/>
              </a:rPr>
              <a:t>100</a:t>
            </a:r>
            <a:r>
              <a:rPr b="0" lang="en-US" sz="2400" spc="-1" strike="noStrike">
                <a:solidFill>
                  <a:srgbClr val="000000"/>
                </a:solidFill>
                <a:latin typeface="Consolas"/>
              </a:rPr>
              <a:t> typefaces.</a:t>
            </a:r>
            <a:br/>
            <a:r>
              <a:rPr b="0" lang="en-AU" sz="2400" spc="-1" strike="noStrike">
                <a:solidFill>
                  <a:srgbClr val="000000"/>
                </a:solidFill>
                <a:latin typeface="Consolas"/>
              </a:rPr>
              <a:t> </a:t>
            </a:r>
            <a:endParaRPr b="0" lang="en-AU" sz="2400" spc="-1" strike="noStrike">
              <a:latin typeface="Arial"/>
            </a:endParaRPr>
          </a:p>
        </p:txBody>
      </p:sp>
      <p:sp>
        <p:nvSpPr>
          <p:cNvPr id="244" name="Slide Number Placeholder 5"/>
          <p:cNvSpPr/>
          <p:nvPr/>
        </p:nvSpPr>
        <p:spPr>
          <a:xfrm>
            <a:off x="8158320" y="6463440"/>
            <a:ext cx="513720" cy="364320"/>
          </a:xfrm>
          <a:prstGeom prst="rect">
            <a:avLst/>
          </a:prstGeom>
          <a:noFill/>
          <a:ln w="0">
            <a:noFill/>
          </a:ln>
        </p:spPr>
        <p:style>
          <a:lnRef idx="0"/>
          <a:fillRef idx="0"/>
          <a:effectRef idx="0"/>
          <a:fontRef idx="minor"/>
        </p:style>
        <p:txBody>
          <a:bodyPr lIns="90000" rIns="90000" tIns="45000" bIns="45000" anchor="ctr">
            <a:noAutofit/>
          </a:bodyPr>
          <a:p>
            <a:pPr algn="r">
              <a:lnSpc>
                <a:spcPct val="100000"/>
              </a:lnSpc>
            </a:pPr>
            <a:fld id="{648E392F-C0C9-415B-8CDC-1C7DB1B3FD88}" type="slidenum">
              <a:rPr b="0" lang="en-AU" sz="1200" spc="-1" strike="noStrike">
                <a:solidFill>
                  <a:srgbClr val="8b8b8b"/>
                </a:solidFill>
                <a:latin typeface="Calibri"/>
                <a:ea typeface="DejaVu Sans"/>
              </a:rPr>
              <a:t>&lt;number&gt;</a:t>
            </a:fld>
            <a:endParaRPr b="0" lang="en-AU" sz="1200" spc="-1" strike="noStrike">
              <a:latin typeface="Arial"/>
            </a:endParaRPr>
          </a:p>
        </p:txBody>
      </p:sp>
      <p:sp>
        <p:nvSpPr>
          <p:cNvPr id="245" name="Footer Placeholder 6"/>
          <p:cNvSpPr/>
          <p:nvPr/>
        </p:nvSpPr>
        <p:spPr>
          <a:xfrm>
            <a:off x="2483640" y="6492240"/>
            <a:ext cx="4391640" cy="3592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endParaRPr b="0" lang="en-AU" sz="1800" spc="-1" strike="noStrike">
              <a:latin typeface="Arial"/>
            </a:endParaRPr>
          </a:p>
          <a:p>
            <a:pPr algn="ctr">
              <a:lnSpc>
                <a:spcPct val="100000"/>
              </a:lnSpc>
            </a:pPr>
            <a:endParaRPr b="0" lang="en-AU" sz="1800" spc="-1" strike="noStrike">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TextBox 3"/>
          <p:cNvSpPr/>
          <p:nvPr/>
        </p:nvSpPr>
        <p:spPr>
          <a:xfrm>
            <a:off x="428760" y="3500280"/>
            <a:ext cx="8357400" cy="2069280"/>
          </a:xfrm>
          <a:prstGeom prst="rect">
            <a:avLst/>
          </a:prstGeom>
          <a:noFill/>
          <a:ln w="9525">
            <a:noFill/>
          </a:ln>
        </p:spPr>
        <p:style>
          <a:lnRef idx="0"/>
          <a:fillRef idx="0"/>
          <a:effectRef idx="0"/>
          <a:fontRef idx="minor"/>
        </p:style>
        <p:txBody>
          <a:bodyPr lIns="90000" rIns="90000" tIns="45000" bIns="45000" anchor="t">
            <a:spAutoFit/>
          </a:bodyPr>
          <a:p>
            <a:pPr algn="ctr">
              <a:lnSpc>
                <a:spcPct val="100000"/>
              </a:lnSpc>
            </a:pPr>
            <a:r>
              <a:rPr b="0" lang="en-AU" sz="1400" spc="-1" strike="noStrike">
                <a:solidFill>
                  <a:srgbClr val="000000"/>
                </a:solidFill>
                <a:latin typeface="Calibri"/>
                <a:ea typeface="DejaVu Sans"/>
              </a:rPr>
              <a:t>These slideshows may be freely used, modified or distributed by teachers and students anywhere</a:t>
            </a:r>
            <a:endParaRPr b="0" lang="en-AU" sz="1400" spc="-1" strike="noStrike">
              <a:latin typeface="Arial"/>
            </a:endParaRPr>
          </a:p>
          <a:p>
            <a:pPr algn="ctr">
              <a:lnSpc>
                <a:spcPct val="100000"/>
              </a:lnSpc>
            </a:pPr>
            <a:r>
              <a:rPr b="0" lang="en-US" sz="1400" spc="-1" strike="noStrike">
                <a:solidFill>
                  <a:srgbClr val="000000"/>
                </a:solidFill>
                <a:latin typeface="Calibri"/>
                <a:ea typeface="DejaVu Sans"/>
              </a:rPr>
              <a:t>but</a:t>
            </a:r>
            <a:endParaRPr b="0" lang="en-AU" sz="1400" spc="-1" strike="noStrike">
              <a:latin typeface="Arial"/>
            </a:endParaRPr>
          </a:p>
          <a:p>
            <a:pPr algn="ctr">
              <a:lnSpc>
                <a:spcPct val="100000"/>
              </a:lnSpc>
            </a:pPr>
            <a:r>
              <a:rPr b="0" lang="en-AU" sz="1400" spc="-1" strike="noStrike">
                <a:solidFill>
                  <a:srgbClr val="000000"/>
                </a:solidFill>
                <a:latin typeface="Calibri"/>
                <a:ea typeface="DejaVu Sans"/>
              </a:rPr>
              <a:t>they may </a:t>
            </a:r>
            <a:r>
              <a:rPr b="1" lang="en-AU" sz="1400" spc="-1" strike="noStrike">
                <a:solidFill>
                  <a:srgbClr val="000000"/>
                </a:solidFill>
                <a:latin typeface="Calibri"/>
                <a:ea typeface="DejaVu Sans"/>
              </a:rPr>
              <a:t>NOT</a:t>
            </a:r>
            <a:r>
              <a:rPr b="0" lang="en-AU" sz="1400" spc="-1" strike="noStrike">
                <a:solidFill>
                  <a:srgbClr val="000000"/>
                </a:solidFill>
                <a:latin typeface="Calibri"/>
                <a:ea typeface="DejaVu Sans"/>
              </a:rPr>
              <a:t> be sold.</a:t>
            </a:r>
            <a:endParaRPr b="0" lang="en-AU" sz="1400" spc="-1" strike="noStrike">
              <a:latin typeface="Arial"/>
            </a:endParaRPr>
          </a:p>
          <a:p>
            <a:pPr algn="ctr">
              <a:lnSpc>
                <a:spcPct val="100000"/>
              </a:lnSpc>
            </a:pPr>
            <a:r>
              <a:rPr b="0" lang="en-AU" sz="1400" spc="-1" strike="noStrike">
                <a:solidFill>
                  <a:srgbClr val="000000"/>
                </a:solidFill>
                <a:latin typeface="Calibri"/>
                <a:ea typeface="DejaVu Sans"/>
              </a:rPr>
              <a:t>they must </a:t>
            </a:r>
            <a:r>
              <a:rPr b="1" lang="en-AU" sz="1400" spc="-1" strike="noStrike">
                <a:solidFill>
                  <a:srgbClr val="000000"/>
                </a:solidFill>
                <a:latin typeface="Calibri"/>
                <a:ea typeface="DejaVu Sans"/>
              </a:rPr>
              <a:t>NOT</a:t>
            </a:r>
            <a:r>
              <a:rPr b="0" lang="en-AU" sz="1400" spc="-1" strike="noStrike">
                <a:solidFill>
                  <a:srgbClr val="000000"/>
                </a:solidFill>
                <a:latin typeface="Calibri"/>
                <a:ea typeface="DejaVu Sans"/>
              </a:rPr>
              <a:t> be redistributed if you modify them.</a:t>
            </a:r>
            <a:endParaRPr b="0" lang="en-AU" sz="1400" spc="-1" strike="noStrike">
              <a:latin typeface="Arial"/>
            </a:endParaRPr>
          </a:p>
          <a:p>
            <a:pPr algn="ctr">
              <a:lnSpc>
                <a:spcPct val="100000"/>
              </a:lnSpc>
            </a:pPr>
            <a:endParaRPr b="0" lang="en-AU" sz="1400" spc="-1" strike="noStrike">
              <a:latin typeface="Arial"/>
            </a:endParaRPr>
          </a:p>
          <a:p>
            <a:pPr algn="ctr">
              <a:lnSpc>
                <a:spcPct val="100000"/>
              </a:lnSpc>
            </a:pPr>
            <a:r>
              <a:rPr b="0" lang="en-US" sz="1400" spc="-1" strike="noStrike">
                <a:solidFill>
                  <a:srgbClr val="000000"/>
                </a:solidFill>
                <a:latin typeface="Arial"/>
                <a:ea typeface="DejaVu Sans"/>
              </a:rPr>
              <a:t>This is not a VCAA publication and does not speak for VCAA.</a:t>
            </a:r>
            <a:endParaRPr b="0" lang="en-AU" sz="1400" spc="-1" strike="noStrike">
              <a:latin typeface="Arial"/>
            </a:endParaRPr>
          </a:p>
          <a:p>
            <a:pPr algn="ctr">
              <a:lnSpc>
                <a:spcPct val="100000"/>
              </a:lnSpc>
            </a:pPr>
            <a:r>
              <a:rPr b="0" lang="en-US" sz="1400" spc="-1" strike="noStrike">
                <a:solidFill>
                  <a:srgbClr val="000000"/>
                </a:solidFill>
                <a:latin typeface="Calibri"/>
                <a:ea typeface="DejaVu Sans"/>
              </a:rPr>
              <a:t>Portions (e.g. exam questions, study design extracts, glossary terms) may be copyright </a:t>
            </a:r>
            <a:r>
              <a:rPr b="0" lang="en-AU" sz="1400" spc="-1" strike="noStrike">
                <a:solidFill>
                  <a:srgbClr val="000000"/>
                </a:solidFill>
                <a:latin typeface="Calibri"/>
                <a:ea typeface="DejaVu Sans"/>
              </a:rPr>
              <a:t>Victorian Curriculum and Assessment Authority and are used with permission for educational purposes. </a:t>
            </a:r>
            <a:r>
              <a:rPr b="0" i="1" lang="en-AU" sz="1400" spc="-1" strike="noStrike">
                <a:solidFill>
                  <a:srgbClr val="000000"/>
                </a:solidFill>
                <a:latin typeface="Calibri"/>
                <a:ea typeface="DejaVu Sans"/>
              </a:rPr>
              <a:t>Thanks, guys!</a:t>
            </a:r>
            <a:endParaRPr b="0" lang="en-AU" sz="1400" spc="-1" strike="noStrike">
              <a:latin typeface="Arial"/>
            </a:endParaRPr>
          </a:p>
          <a:p>
            <a:pPr algn="ctr">
              <a:lnSpc>
                <a:spcPct val="100000"/>
              </a:lnSpc>
            </a:pPr>
            <a:r>
              <a:rPr b="0" lang="en-US" sz="1800" spc="-1" strike="noStrike">
                <a:solidFill>
                  <a:srgbClr val="000000"/>
                </a:solidFill>
                <a:latin typeface="Calibri"/>
                <a:ea typeface="DejaVu Sans"/>
              </a:rPr>
              <a:t> </a:t>
            </a:r>
            <a:endParaRPr b="0" lang="en-AU" sz="1800" spc="-1" strike="noStrike">
              <a:latin typeface="Arial"/>
            </a:endParaRPr>
          </a:p>
        </p:txBody>
      </p:sp>
      <p:sp>
        <p:nvSpPr>
          <p:cNvPr id="247" name="PlaceHolder 1"/>
          <p:cNvSpPr>
            <a:spLocks noGrp="1"/>
          </p:cNvSpPr>
          <p:nvPr>
            <p:ph type="title"/>
          </p:nvPr>
        </p:nvSpPr>
        <p:spPr>
          <a:xfrm>
            <a:off x="457200" y="274680"/>
            <a:ext cx="8228880" cy="2244960"/>
          </a:xfrm>
          <a:prstGeom prst="rect">
            <a:avLst/>
          </a:prstGeom>
          <a:noFill/>
          <a:ln w="9360">
            <a:noFill/>
          </a:ln>
        </p:spPr>
        <p:txBody>
          <a:bodyPr numCol="1" spcCol="0" lIns="90000" rIns="90000" tIns="45000" bIns="45000" anchor="ctr">
            <a:normAutofit fontScale="80000"/>
          </a:bodyPr>
          <a:p>
            <a:pPr algn="ctr">
              <a:lnSpc>
                <a:spcPct val="100000"/>
              </a:lnSpc>
            </a:pPr>
            <a:r>
              <a:rPr b="0" lang="en-AU" sz="4400" spc="-1" strike="noStrike">
                <a:solidFill>
                  <a:srgbClr val="558ed5"/>
                </a:solidFill>
                <a:latin typeface="Calibri"/>
              </a:rPr>
              <a:t>Applied Computing Slideshows</a:t>
            </a:r>
            <a:br/>
            <a:r>
              <a:rPr b="0" lang="en-AU" sz="4400" spc="-1" strike="noStrike">
                <a:solidFill>
                  <a:srgbClr val="558ed5"/>
                </a:solidFill>
                <a:latin typeface="Calibri"/>
              </a:rPr>
              <a:t>by Mark Kelly</a:t>
            </a:r>
            <a:br/>
            <a:r>
              <a:rPr b="0" lang="en-AU" sz="4400" spc="-1" strike="noStrike">
                <a:solidFill>
                  <a:srgbClr val="558ed5"/>
                </a:solidFill>
                <a:latin typeface="Calibri"/>
              </a:rPr>
              <a:t>vcedata.com</a:t>
            </a:r>
            <a:br/>
            <a:r>
              <a:rPr b="0" lang="en-AU" sz="4400" spc="-1" strike="noStrike">
                <a:solidFill>
                  <a:srgbClr val="558ed5"/>
                </a:solidFill>
                <a:latin typeface="Calibri"/>
              </a:rPr>
              <a:t>mark@vcedata.com</a:t>
            </a:r>
            <a:endParaRPr b="0" lang="en-AU" sz="4400" spc="-1" strike="noStrike">
              <a:latin typeface="Arial"/>
            </a:endParaRPr>
          </a:p>
        </p:txBody>
      </p:sp>
      <p:sp>
        <p:nvSpPr>
          <p:cNvPr id="248" name="PlaceHolder 2"/>
          <p:cNvSpPr>
            <a:spLocks noGrp="1"/>
          </p:cNvSpPr>
          <p:nvPr>
            <p:ph type="sldNum"/>
          </p:nvPr>
        </p:nvSpPr>
        <p:spPr>
          <a:xfrm>
            <a:off x="8172360" y="6356520"/>
            <a:ext cx="513720" cy="364320"/>
          </a:xfrm>
          <a:prstGeom prst="rect">
            <a:avLst/>
          </a:prstGeom>
          <a:noFill/>
          <a:ln w="0">
            <a:noFill/>
          </a:ln>
        </p:spPr>
        <p:txBody>
          <a:bodyPr lIns="90000" rIns="90000" tIns="45000" bIns="45000" anchor="ctr">
            <a:noAutofit/>
          </a:bodyPr>
          <a:p>
            <a:pPr algn="r">
              <a:lnSpc>
                <a:spcPct val="100000"/>
              </a:lnSpc>
            </a:pPr>
            <a:fld id="{9BB9D077-D033-43EA-96DB-EE803F16BF7A}" type="slidenum">
              <a:rPr b="0" lang="en-AU" sz="1200" spc="-1" strike="noStrike">
                <a:solidFill>
                  <a:srgbClr val="8b8b8b"/>
                </a:solidFill>
                <a:latin typeface="Calibri"/>
              </a:rPr>
              <a:t>&lt;number&gt;</a:t>
            </a:fld>
            <a:endParaRPr b="0" lang="en-AU" sz="1200" spc="-1" strike="noStrike">
              <a:latin typeface="Times New Roman"/>
            </a:endParaRPr>
          </a:p>
        </p:txBody>
      </p:sp>
      <p:sp>
        <p:nvSpPr>
          <p:cNvPr id="249" name="PlaceHolder 3"/>
          <p:cNvSpPr>
            <a:spLocks noGrp="1"/>
          </p:cNvSpPr>
          <p:nvPr>
            <p:ph type="ftr"/>
          </p:nvPr>
        </p:nvSpPr>
        <p:spPr>
          <a:xfrm>
            <a:off x="2555640" y="6381360"/>
            <a:ext cx="4391640" cy="35928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4680"/>
            <a:ext cx="8228880" cy="705240"/>
          </a:xfrm>
          <a:prstGeom prst="rect">
            <a:avLst/>
          </a:prstGeom>
          <a:noFill/>
          <a:ln w="9360">
            <a:noFill/>
          </a:ln>
        </p:spPr>
        <p:txBody>
          <a:bodyPr numCol="1" spcCol="0" lIns="90000" rIns="90000" tIns="45000" bIns="45000" anchor="ctr">
            <a:noAutofit/>
          </a:bodyPr>
          <a:p>
            <a:pPr algn="ctr">
              <a:lnSpc>
                <a:spcPct val="100000"/>
              </a:lnSpc>
            </a:pPr>
            <a:r>
              <a:rPr b="1" lang="en-US" sz="6000" spc="-1" strike="noStrike">
                <a:solidFill>
                  <a:srgbClr val="fbfcff">
                    <a:alpha val="55000"/>
                  </a:srgbClr>
                </a:solidFill>
                <a:latin typeface="Calibri"/>
              </a:rPr>
              <a:t>THANKS!</a:t>
            </a:r>
            <a:endParaRPr b="0" lang="en-AU" sz="6000" spc="-1" strike="noStrike">
              <a:latin typeface="Arial"/>
            </a:endParaRPr>
          </a:p>
        </p:txBody>
      </p:sp>
      <p:sp>
        <p:nvSpPr>
          <p:cNvPr id="251" name="PlaceHolder 2"/>
          <p:cNvSpPr>
            <a:spLocks noGrp="1"/>
          </p:cNvSpPr>
          <p:nvPr>
            <p:ph/>
          </p:nvPr>
        </p:nvSpPr>
        <p:spPr>
          <a:xfrm>
            <a:off x="395640" y="1052640"/>
            <a:ext cx="8228880" cy="863280"/>
          </a:xfrm>
          <a:prstGeom prst="rect">
            <a:avLst/>
          </a:prstGeom>
          <a:noFill/>
          <a:ln w="9360">
            <a:noFill/>
          </a:ln>
        </p:spPr>
        <p:txBody>
          <a:bodyPr numCol="1" spcCol="0" lIns="90000" rIns="90000" tIns="45000" bIns="45000" anchor="t">
            <a:noAutofit/>
          </a:bodyPr>
          <a:p>
            <a:pPr marL="343080" indent="-343080" algn="ctr">
              <a:lnSpc>
                <a:spcPct val="100000"/>
              </a:lnSpc>
              <a:spcBef>
                <a:spcPts val="479"/>
              </a:spcBef>
              <a:tabLst>
                <a:tab algn="l" pos="0"/>
              </a:tabLst>
            </a:pPr>
            <a:r>
              <a:rPr b="0" lang="en-US" sz="2400" spc="-1" strike="noStrike">
                <a:solidFill>
                  <a:srgbClr val="000000"/>
                </a:solidFill>
                <a:latin typeface="Calibri"/>
              </a:rPr>
              <a:t>Because you’ve been so good, here’s a picture you can look at</a:t>
            </a:r>
            <a:endParaRPr b="0" lang="en-AU" sz="2400" spc="-1" strike="noStrike">
              <a:latin typeface="Arial"/>
            </a:endParaRPr>
          </a:p>
          <a:p>
            <a:pPr marL="343080" indent="-343080" algn="ctr">
              <a:lnSpc>
                <a:spcPct val="100000"/>
              </a:lnSpc>
              <a:spcBef>
                <a:spcPts val="360"/>
              </a:spcBef>
              <a:tabLst>
                <a:tab algn="l" pos="0"/>
              </a:tabLst>
            </a:pPr>
            <a:r>
              <a:rPr b="0" lang="en-US" sz="1800" spc="-1" strike="noStrike">
                <a:solidFill>
                  <a:srgbClr val="000000"/>
                </a:solidFill>
                <a:latin typeface="Calibri"/>
              </a:rPr>
              <a:t>while your teacher works out what to do next</a:t>
            </a:r>
            <a:endParaRPr b="0" lang="en-AU" sz="1800" spc="-1" strike="noStrike">
              <a:latin typeface="Arial"/>
            </a:endParaRPr>
          </a:p>
        </p:txBody>
      </p:sp>
      <p:sp>
        <p:nvSpPr>
          <p:cNvPr id="252" name="PlaceHolder 3"/>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760D70B1-CEE4-444B-835F-A6145BEFC8BF}" type="slidenum">
              <a:rPr b="0" lang="en-AU" sz="1200" spc="-1" strike="noStrike">
                <a:solidFill>
                  <a:srgbClr val="8b8b8b"/>
                </a:solidFill>
                <a:latin typeface="Calibri"/>
              </a:rPr>
              <a:t>&lt;number&gt;</a:t>
            </a:fld>
            <a:endParaRPr b="0" lang="en-AU" sz="1200" spc="-1" strike="noStrike">
              <a:latin typeface="Times New Roman"/>
            </a:endParaRPr>
          </a:p>
        </p:txBody>
      </p:sp>
      <p:pic>
        <p:nvPicPr>
          <p:cNvPr id="253" name="Picture 5" descr=""/>
          <p:cNvPicPr/>
          <p:nvPr/>
        </p:nvPicPr>
        <p:blipFill>
          <a:blip r:embed="rId1"/>
          <a:stretch/>
        </p:blipFill>
        <p:spPr>
          <a:xfrm>
            <a:off x="1223640" y="1857600"/>
            <a:ext cx="6696000" cy="446004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179640" y="274680"/>
            <a:ext cx="8856360" cy="777240"/>
          </a:xfrm>
          <a:prstGeom prst="rect">
            <a:avLst/>
          </a:prstGeom>
          <a:noFill/>
          <a:ln w="9360">
            <a:noFill/>
          </a:ln>
        </p:spPr>
        <p:txBody>
          <a:bodyPr numCol="1" spcCol="0" lIns="90000" rIns="90000" tIns="45000" bIns="45000" anchor="ctr">
            <a:noAutofit/>
          </a:bodyPr>
          <a:p>
            <a:pPr algn="ctr">
              <a:lnSpc>
                <a:spcPct val="100000"/>
              </a:lnSpc>
            </a:pPr>
            <a:r>
              <a:rPr b="0" lang="en-US" sz="4000" spc="-1" strike="noStrike">
                <a:solidFill>
                  <a:srgbClr val="000000"/>
                </a:solidFill>
                <a:latin typeface="Consolas"/>
              </a:rPr>
              <a:t>Organisational goals</a:t>
            </a:r>
            <a:endParaRPr b="0" lang="en-AU" sz="4000" spc="-1" strike="noStrike">
              <a:latin typeface="Arial"/>
            </a:endParaRPr>
          </a:p>
        </p:txBody>
      </p:sp>
      <p:sp>
        <p:nvSpPr>
          <p:cNvPr id="91" name="PlaceHolder 2"/>
          <p:cNvSpPr>
            <a:spLocks noGrp="1"/>
          </p:cNvSpPr>
          <p:nvPr>
            <p:ph/>
          </p:nvPr>
        </p:nvSpPr>
        <p:spPr>
          <a:xfrm>
            <a:off x="457200" y="1628640"/>
            <a:ext cx="8228880" cy="4679640"/>
          </a:xfrm>
          <a:prstGeom prst="rect">
            <a:avLst/>
          </a:prstGeom>
          <a:noFill/>
          <a:ln w="9360">
            <a:noFill/>
          </a:ln>
        </p:spPr>
        <p:txBody>
          <a:bodyPr numCol="1" spcCol="0" lIns="90000" rIns="90000" tIns="45000" bIns="45000" anchor="t">
            <a:noAutofit/>
          </a:bodyPr>
          <a:p>
            <a:pPr>
              <a:lnSpc>
                <a:spcPct val="100000"/>
              </a:lnSpc>
              <a:spcBef>
                <a:spcPts val="479"/>
              </a:spcBef>
            </a:pPr>
            <a:endParaRPr b="0" lang="en-AU" sz="3200" spc="-1" strike="noStrike">
              <a:latin typeface="Arial"/>
            </a:endParaRPr>
          </a:p>
          <a:p>
            <a:pPr>
              <a:lnSpc>
                <a:spcPct val="100000"/>
              </a:lnSpc>
              <a:spcBef>
                <a:spcPts val="479"/>
              </a:spcBef>
            </a:pPr>
            <a:endParaRPr b="0" lang="en-AU" sz="3200" spc="-1" strike="noStrike">
              <a:latin typeface="Arial"/>
            </a:endParaRPr>
          </a:p>
        </p:txBody>
      </p:sp>
      <p:sp>
        <p:nvSpPr>
          <p:cNvPr id="92" name="PlaceHolder 3"/>
          <p:cNvSpPr>
            <a:spLocks noGrp="1"/>
          </p:cNvSpPr>
          <p:nvPr>
            <p:ph type="sldNum"/>
          </p:nvPr>
        </p:nvSpPr>
        <p:spPr>
          <a:xfrm>
            <a:off x="8388360" y="6453360"/>
            <a:ext cx="431280" cy="267480"/>
          </a:xfrm>
          <a:prstGeom prst="rect">
            <a:avLst/>
          </a:prstGeom>
          <a:noFill/>
          <a:ln w="0">
            <a:noFill/>
          </a:ln>
        </p:spPr>
        <p:txBody>
          <a:bodyPr lIns="90000" rIns="90000" tIns="45000" bIns="45000" anchor="ctr">
            <a:noAutofit/>
          </a:bodyPr>
          <a:p>
            <a:pPr algn="r">
              <a:lnSpc>
                <a:spcPct val="100000"/>
              </a:lnSpc>
            </a:pPr>
            <a:fld id="{7933CEFC-EDBE-42E6-96CA-A3A4F33CCDFE}" type="slidenum">
              <a:rPr b="0" lang="en-AU" sz="1200" spc="-1" strike="noStrike">
                <a:solidFill>
                  <a:srgbClr val="8b8b8b"/>
                </a:solidFill>
                <a:latin typeface="Calibri"/>
              </a:rPr>
              <a:t>1</a:t>
            </a:fld>
            <a:endParaRPr b="0" lang="en-AU" sz="1200" spc="-1" strike="noStrike">
              <a:latin typeface="Times New Roman"/>
            </a:endParaRPr>
          </a:p>
        </p:txBody>
      </p:sp>
      <p:sp>
        <p:nvSpPr>
          <p:cNvPr id="93" name="Rectangle 8"/>
          <p:cNvSpPr/>
          <p:nvPr/>
        </p:nvSpPr>
        <p:spPr>
          <a:xfrm>
            <a:off x="174960" y="1608480"/>
            <a:ext cx="8511120" cy="447912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US" sz="2400" spc="-1" strike="noStrike">
                <a:solidFill>
                  <a:srgbClr val="000000"/>
                </a:solidFill>
                <a:latin typeface="Calibri"/>
                <a:ea typeface="DejaVu Sans"/>
              </a:rPr>
              <a:t>Organisations </a:t>
            </a:r>
            <a:r>
              <a:rPr b="0" lang="en-US" sz="2400" spc="-1" strike="noStrike">
                <a:solidFill>
                  <a:srgbClr val="000000"/>
                </a:solidFill>
                <a:latin typeface="Calibri"/>
                <a:ea typeface="DejaVu Sans"/>
              </a:rPr>
              <a:t>have goals that the entire organisation aims to achieve in </a:t>
            </a:r>
            <a:r>
              <a:rPr b="1" lang="en-US" sz="2400" spc="-1" strike="noStrike">
                <a:solidFill>
                  <a:srgbClr val="000000"/>
                </a:solidFill>
                <a:latin typeface="Calibri"/>
                <a:ea typeface="DejaVu Sans"/>
              </a:rPr>
              <a:t>all</a:t>
            </a:r>
            <a:r>
              <a:rPr b="0" lang="en-US" sz="2400" spc="-1" strike="noStrike">
                <a:solidFill>
                  <a:srgbClr val="000000"/>
                </a:solidFill>
                <a:latin typeface="Calibri"/>
                <a:ea typeface="DejaVu Sans"/>
              </a:rPr>
              <a:t> of its departments and operations. For example</a:t>
            </a:r>
            <a:endParaRPr b="0" lang="en-AU" sz="2400" spc="-1" strike="noStrike">
              <a:latin typeface="Arial"/>
            </a:endParaRPr>
          </a:p>
          <a:p>
            <a:pPr marL="285840" indent="-285840">
              <a:lnSpc>
                <a:spcPct val="100000"/>
              </a:lnSpc>
              <a:buClr>
                <a:srgbClr val="000000"/>
              </a:buClr>
              <a:buFont typeface="Arial"/>
              <a:buChar char="•"/>
            </a:pPr>
            <a:r>
              <a:rPr b="0" lang="en-US" sz="2400" spc="-1" strike="noStrike">
                <a:solidFill>
                  <a:srgbClr val="000000"/>
                </a:solidFill>
                <a:latin typeface="Calibri"/>
                <a:ea typeface="DejaVu Sans"/>
              </a:rPr>
              <a:t>Profit (for commercial organisations)</a:t>
            </a:r>
            <a:endParaRPr b="0" lang="en-AU" sz="2400" spc="-1" strike="noStrike">
              <a:latin typeface="Arial"/>
            </a:endParaRPr>
          </a:p>
          <a:p>
            <a:pPr marL="285840" indent="-285840">
              <a:lnSpc>
                <a:spcPct val="100000"/>
              </a:lnSpc>
              <a:buClr>
                <a:srgbClr val="000000"/>
              </a:buClr>
              <a:buFont typeface="Arial"/>
              <a:buChar char="•"/>
            </a:pPr>
            <a:r>
              <a:rPr b="0" lang="en-US" sz="2400" spc="-1" strike="noStrike">
                <a:solidFill>
                  <a:srgbClr val="000000"/>
                </a:solidFill>
                <a:latin typeface="Calibri"/>
                <a:ea typeface="DejaVu Sans"/>
              </a:rPr>
              <a:t>Good customer service</a:t>
            </a:r>
            <a:endParaRPr b="0" lang="en-AU" sz="2400" spc="-1" strike="noStrike">
              <a:latin typeface="Arial"/>
            </a:endParaRPr>
          </a:p>
          <a:p>
            <a:pPr marL="285840" indent="-285840">
              <a:lnSpc>
                <a:spcPct val="100000"/>
              </a:lnSpc>
              <a:buClr>
                <a:srgbClr val="000000"/>
              </a:buClr>
              <a:buFont typeface="Arial"/>
              <a:buChar char="•"/>
            </a:pPr>
            <a:r>
              <a:rPr b="0" lang="en-US" sz="2400" spc="-1" strike="noStrike">
                <a:solidFill>
                  <a:srgbClr val="000000"/>
                </a:solidFill>
                <a:latin typeface="Calibri"/>
                <a:ea typeface="DejaVu Sans"/>
              </a:rPr>
              <a:t>Good communications with staff and customers</a:t>
            </a:r>
            <a:endParaRPr b="0" lang="en-AU" sz="2400" spc="-1" strike="noStrike">
              <a:latin typeface="Arial"/>
            </a:endParaRPr>
          </a:p>
          <a:p>
            <a:pPr marL="285840" indent="-285840">
              <a:lnSpc>
                <a:spcPct val="100000"/>
              </a:lnSpc>
              <a:buClr>
                <a:srgbClr val="000000"/>
              </a:buClr>
              <a:buFont typeface="Arial"/>
              <a:buChar char="•"/>
            </a:pPr>
            <a:r>
              <a:rPr b="0" lang="en-US" sz="2400" spc="-1" strike="noStrike">
                <a:solidFill>
                  <a:srgbClr val="000000"/>
                </a:solidFill>
                <a:latin typeface="Calibri"/>
                <a:ea typeface="DejaVu Sans"/>
              </a:rPr>
              <a:t>Efficient work practices</a:t>
            </a:r>
            <a:endParaRPr b="0" lang="en-AU" sz="2400" spc="-1" strike="noStrike">
              <a:latin typeface="Arial"/>
            </a:endParaRPr>
          </a:p>
          <a:p>
            <a:pPr marL="285840" indent="-285840">
              <a:lnSpc>
                <a:spcPct val="100000"/>
              </a:lnSpc>
              <a:buClr>
                <a:srgbClr val="000000"/>
              </a:buClr>
              <a:buFont typeface="Arial"/>
              <a:buChar char="•"/>
            </a:pPr>
            <a:r>
              <a:rPr b="0" lang="en-US" sz="2400" spc="-1" strike="noStrike">
                <a:solidFill>
                  <a:srgbClr val="000000"/>
                </a:solidFill>
                <a:latin typeface="Calibri"/>
                <a:ea typeface="DejaVu Sans"/>
              </a:rPr>
              <a:t>Good reputation</a:t>
            </a:r>
            <a:endParaRPr b="0" lang="en-AU" sz="2400" spc="-1" strike="noStrike">
              <a:latin typeface="Arial"/>
            </a:endParaRPr>
          </a:p>
          <a:p>
            <a:pPr marL="285840" indent="-285840">
              <a:lnSpc>
                <a:spcPct val="100000"/>
              </a:lnSpc>
              <a:buClr>
                <a:srgbClr val="000000"/>
              </a:buClr>
              <a:buFont typeface="Arial"/>
              <a:buChar char="•"/>
            </a:pPr>
            <a:r>
              <a:rPr b="0" lang="en-US" sz="2400" spc="-1" strike="noStrike">
                <a:solidFill>
                  <a:srgbClr val="000000"/>
                </a:solidFill>
                <a:latin typeface="Calibri"/>
                <a:ea typeface="DejaVu Sans"/>
              </a:rPr>
              <a:t>Good decision-making practices</a:t>
            </a:r>
            <a:endParaRPr b="0" lang="en-AU" sz="2400" spc="-1" strike="noStrike">
              <a:latin typeface="Arial"/>
            </a:endParaRPr>
          </a:p>
          <a:p>
            <a:pPr marL="285840" indent="-285840">
              <a:lnSpc>
                <a:spcPct val="100000"/>
              </a:lnSpc>
              <a:buClr>
                <a:srgbClr val="000000"/>
              </a:buClr>
              <a:buFont typeface="Arial"/>
              <a:buChar char="•"/>
            </a:pPr>
            <a:r>
              <a:rPr b="0" lang="en-US" sz="2400" spc="-1" strike="noStrike">
                <a:solidFill>
                  <a:srgbClr val="000000"/>
                </a:solidFill>
                <a:latin typeface="Calibri"/>
                <a:ea typeface="DejaVu Sans"/>
              </a:rPr>
              <a:t>Protection of data</a:t>
            </a:r>
            <a:endParaRPr b="0" lang="en-AU" sz="2400" spc="-1" strike="noStrike">
              <a:latin typeface="Arial"/>
            </a:endParaRPr>
          </a:p>
          <a:p>
            <a:pPr marL="285840" indent="-285840">
              <a:lnSpc>
                <a:spcPct val="100000"/>
              </a:lnSpc>
              <a:buClr>
                <a:srgbClr val="000000"/>
              </a:buClr>
              <a:buFont typeface="Arial"/>
              <a:buChar char="•"/>
            </a:pPr>
            <a:r>
              <a:rPr b="0" lang="en-US" sz="2400" spc="-1" strike="noStrike">
                <a:solidFill>
                  <a:srgbClr val="000000"/>
                </a:solidFill>
                <a:latin typeface="Calibri"/>
                <a:ea typeface="DejaVu Sans"/>
              </a:rPr>
              <a:t>Good staff morale</a:t>
            </a:r>
            <a:endParaRPr b="0" lang="en-AU" sz="2400" spc="-1" strike="noStrike">
              <a:latin typeface="Arial"/>
            </a:endParaRPr>
          </a:p>
          <a:p>
            <a:pPr marL="285840" indent="-285840">
              <a:lnSpc>
                <a:spcPct val="100000"/>
              </a:lnSpc>
              <a:buClr>
                <a:srgbClr val="000000"/>
              </a:buClr>
              <a:buFont typeface="Arial"/>
              <a:buChar char="•"/>
            </a:pPr>
            <a:r>
              <a:rPr b="0" lang="en-US" sz="2400" spc="-1" strike="noStrike">
                <a:solidFill>
                  <a:srgbClr val="000000"/>
                </a:solidFill>
                <a:latin typeface="Calibri"/>
                <a:ea typeface="DejaVu Sans"/>
              </a:rPr>
              <a:t>Cheap, reliable products (or expensive, luxurious, top-quality products)</a:t>
            </a:r>
            <a:endParaRPr b="0" lang="en-AU" sz="2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4680"/>
            <a:ext cx="8228880" cy="63324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Organisational goals</a:t>
            </a:r>
            <a:endParaRPr b="0" lang="en-AU" sz="4400" spc="-1" strike="noStrike">
              <a:latin typeface="Arial"/>
            </a:endParaRPr>
          </a:p>
        </p:txBody>
      </p:sp>
      <p:sp>
        <p:nvSpPr>
          <p:cNvPr id="95" name="PlaceHolder 2"/>
          <p:cNvSpPr>
            <a:spLocks noGrp="1"/>
          </p:cNvSpPr>
          <p:nvPr>
            <p:ph/>
          </p:nvPr>
        </p:nvSpPr>
        <p:spPr>
          <a:xfrm>
            <a:off x="457200" y="1052640"/>
            <a:ext cx="8228880" cy="5072760"/>
          </a:xfrm>
          <a:prstGeom prst="rect">
            <a:avLst/>
          </a:prstGeom>
          <a:noFill/>
          <a:ln w="9360">
            <a:noFill/>
          </a:ln>
        </p:spPr>
        <p:txBody>
          <a:bodyPr numCol="1" spcCol="0" lIns="90000" rIns="90000" tIns="45000" bIns="45000" anchor="t">
            <a:noAutofit/>
          </a:bodyPr>
          <a:p>
            <a:pPr marL="343080" indent="-343080">
              <a:lnSpc>
                <a:spcPct val="100000"/>
              </a:lnSpc>
              <a:spcBef>
                <a:spcPts val="561"/>
              </a:spcBef>
              <a:buClr>
                <a:srgbClr val="000000"/>
              </a:buClr>
              <a:buFont typeface="Arial"/>
              <a:buChar char="•"/>
            </a:pPr>
            <a:r>
              <a:rPr b="0" lang="en-US" sz="2800" spc="-1" strike="noStrike">
                <a:solidFill>
                  <a:srgbClr val="000000"/>
                </a:solidFill>
                <a:latin typeface="Calibri"/>
              </a:rPr>
              <a:t>Such goals often serve to define the nature of each organisation. </a:t>
            </a:r>
            <a:endParaRPr b="0" lang="en-AU" sz="2800" spc="-1" strike="noStrike">
              <a:latin typeface="Arial"/>
            </a:endParaRPr>
          </a:p>
          <a:p>
            <a:pPr marL="343080" indent="-343080">
              <a:lnSpc>
                <a:spcPct val="100000"/>
              </a:lnSpc>
              <a:spcBef>
                <a:spcPts val="561"/>
              </a:spcBef>
              <a:buClr>
                <a:srgbClr val="000000"/>
              </a:buClr>
              <a:buFont typeface="Arial"/>
              <a:buChar char="•"/>
            </a:pPr>
            <a:r>
              <a:rPr b="0" lang="en-US" sz="2800" spc="-1" strike="noStrike">
                <a:solidFill>
                  <a:srgbClr val="000000"/>
                </a:solidFill>
                <a:latin typeface="Calibri"/>
              </a:rPr>
              <a:t>Compare the probable </a:t>
            </a:r>
            <a:r>
              <a:rPr b="0" lang="en-AU" sz="2800" spc="-1" strike="noStrike">
                <a:solidFill>
                  <a:srgbClr val="000000"/>
                </a:solidFill>
                <a:latin typeface="Calibri"/>
              </a:rPr>
              <a:t>organisational</a:t>
            </a:r>
            <a:r>
              <a:rPr b="0" lang="en-US" sz="2800" spc="-1" strike="noStrike">
                <a:solidFill>
                  <a:srgbClr val="000000"/>
                </a:solidFill>
                <a:latin typeface="Calibri"/>
              </a:rPr>
              <a:t> goals of Rolls Royce vs Hyundai, or Ferrari vs Land Rover. </a:t>
            </a:r>
            <a:endParaRPr b="0" lang="en-AU" sz="2800" spc="-1" strike="noStrike">
              <a:latin typeface="Arial"/>
            </a:endParaRPr>
          </a:p>
          <a:p>
            <a:pPr marL="343080" indent="-343080">
              <a:lnSpc>
                <a:spcPct val="100000"/>
              </a:lnSpc>
              <a:spcBef>
                <a:spcPts val="561"/>
              </a:spcBef>
              <a:buClr>
                <a:srgbClr val="000000"/>
              </a:buClr>
              <a:buFont typeface="Arial"/>
              <a:buChar char="•"/>
            </a:pPr>
            <a:r>
              <a:rPr b="0" lang="en-US" sz="2800" spc="-1" strike="noStrike">
                <a:solidFill>
                  <a:srgbClr val="000000"/>
                </a:solidFill>
                <a:latin typeface="Calibri"/>
              </a:rPr>
              <a:t>Compare the probable goals of Myers and K-Mart.</a:t>
            </a:r>
            <a:endParaRPr b="0" lang="en-AU" sz="2800" spc="-1" strike="noStrike">
              <a:latin typeface="Arial"/>
            </a:endParaRPr>
          </a:p>
        </p:txBody>
      </p:sp>
      <p:sp>
        <p:nvSpPr>
          <p:cNvPr id="96"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97"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25E2B260-37EA-433D-811B-BA64FA63C688}"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8228880" cy="849240"/>
          </a:xfrm>
          <a:prstGeom prst="rect">
            <a:avLst/>
          </a:prstGeom>
          <a:noFill/>
          <a:ln w="9360">
            <a:noFill/>
          </a:ln>
        </p:spPr>
        <p:txBody>
          <a:bodyPr numCol="1" spcCol="0" lIns="90000" rIns="90000" tIns="45000" bIns="45000" anchor="ctr">
            <a:noAutofit/>
          </a:bodyPr>
          <a:p>
            <a:pPr algn="ctr">
              <a:lnSpc>
                <a:spcPct val="100000"/>
              </a:lnSpc>
            </a:pPr>
            <a:r>
              <a:rPr b="0" lang="en-US" sz="4400" spc="-1" strike="noStrike">
                <a:solidFill>
                  <a:srgbClr val="000000"/>
                </a:solidFill>
                <a:latin typeface="Consolas"/>
              </a:rPr>
              <a:t>Organisation goals</a:t>
            </a:r>
            <a:endParaRPr b="0" lang="en-AU" sz="4400" spc="-1" strike="noStrike">
              <a:latin typeface="Arial"/>
            </a:endParaRPr>
          </a:p>
        </p:txBody>
      </p:sp>
      <p:sp>
        <p:nvSpPr>
          <p:cNvPr id="99" name="PlaceHolder 2"/>
          <p:cNvSpPr>
            <a:spLocks noGrp="1"/>
          </p:cNvSpPr>
          <p:nvPr>
            <p:ph/>
          </p:nvPr>
        </p:nvSpPr>
        <p:spPr>
          <a:xfrm>
            <a:off x="457200" y="1417680"/>
            <a:ext cx="8228880" cy="470772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The aims of an organisation - the things the org strives for and prides itself on.</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These goals are often written down in a mission statement: a brief philosophical statement that defines what is important to the organisation. </a:t>
            </a:r>
            <a:endParaRPr b="0" lang="en-AU" sz="3200" spc="-1" strike="noStrike">
              <a:latin typeface="Arial"/>
            </a:endParaRPr>
          </a:p>
        </p:txBody>
      </p:sp>
      <p:sp>
        <p:nvSpPr>
          <p:cNvPr id="100"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01"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17EC418A-C75B-4019-87CE-BD6F9824476A}"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Org goals</a:t>
            </a:r>
            <a:endParaRPr b="0" lang="en-AU" sz="4400" spc="-1" strike="noStrike">
              <a:latin typeface="Arial"/>
            </a:endParaRPr>
          </a:p>
        </p:txBody>
      </p:sp>
      <p:sp>
        <p:nvSpPr>
          <p:cNvPr id="103"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Customers often select one organisation over another based on its goals.</a:t>
            </a:r>
            <a:endParaRPr b="0" lang="en-AU" sz="3200" spc="-1" strike="noStrike">
              <a:latin typeface="Arial"/>
            </a:endParaRPr>
          </a:p>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You can tell an organisation's genuine organisational goals when they have to make a decision</a:t>
            </a:r>
            <a:endParaRPr b="0" lang="en-AU" sz="3200" spc="-1" strike="noStrike">
              <a:latin typeface="Arial"/>
            </a:endParaRPr>
          </a:p>
        </p:txBody>
      </p:sp>
      <p:sp>
        <p:nvSpPr>
          <p:cNvPr id="104"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05"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83BCE754-CA7C-4913-A61D-923E8ED7D8D6}"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4680"/>
            <a:ext cx="8228880" cy="1142280"/>
          </a:xfrm>
          <a:prstGeom prst="rect">
            <a:avLst/>
          </a:prstGeom>
          <a:noFill/>
          <a:ln w="9360">
            <a:noFill/>
          </a:ln>
        </p:spPr>
        <p:txBody>
          <a:bodyPr numCol="1" spcCol="0" lIns="90000" rIns="90000" tIns="45000" bIns="45000" anchor="ctr">
            <a:noAutofit/>
          </a:bodyPr>
          <a:p>
            <a:pPr algn="ctr">
              <a:lnSpc>
                <a:spcPct val="100000"/>
              </a:lnSpc>
            </a:pPr>
            <a:r>
              <a:rPr b="0" lang="en-AU" sz="4400" spc="-1" strike="noStrike">
                <a:solidFill>
                  <a:srgbClr val="000000"/>
                </a:solidFill>
                <a:latin typeface="Calibri"/>
              </a:rPr>
              <a:t>Org goals</a:t>
            </a:r>
            <a:endParaRPr b="0" lang="en-AU" sz="4400" spc="-1" strike="noStrike">
              <a:latin typeface="Arial"/>
            </a:endParaRPr>
          </a:p>
        </p:txBody>
      </p:sp>
      <p:sp>
        <p:nvSpPr>
          <p:cNvPr id="107" name="PlaceHolder 2"/>
          <p:cNvSpPr>
            <a:spLocks noGrp="1"/>
          </p:cNvSpPr>
          <p:nvPr>
            <p:ph/>
          </p:nvPr>
        </p:nvSpPr>
        <p:spPr>
          <a:xfrm>
            <a:off x="457200" y="1600200"/>
            <a:ext cx="8228880" cy="4525200"/>
          </a:xfrm>
          <a:prstGeom prst="rect">
            <a:avLst/>
          </a:prstGeom>
          <a:noFill/>
          <a:ln w="936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US" sz="3200" spc="-1" strike="noStrike">
                <a:solidFill>
                  <a:srgbClr val="000000"/>
                </a:solidFill>
                <a:latin typeface="Consolas"/>
              </a:rPr>
              <a:t>If a store had to choose between raising prices or sacking staff its decision can reflect its organisational goals. If store 'A' raised prices, it implies that it values the provision of good customer service and is not willing to cut staff if it can help it. </a:t>
            </a:r>
            <a:endParaRPr b="0" lang="en-AU" sz="3200" spc="-1" strike="noStrike">
              <a:latin typeface="Arial"/>
            </a:endParaRPr>
          </a:p>
        </p:txBody>
      </p:sp>
      <p:sp>
        <p:nvSpPr>
          <p:cNvPr id="108" name="PlaceHolder 3"/>
          <p:cNvSpPr>
            <a:spLocks noGrp="1"/>
          </p:cNvSpPr>
          <p:nvPr>
            <p:ph type="ftr"/>
          </p:nvPr>
        </p:nvSpPr>
        <p:spPr>
          <a:xfrm>
            <a:off x="3124080" y="6356520"/>
            <a:ext cx="2894760" cy="364320"/>
          </a:xfrm>
          <a:prstGeom prst="rect">
            <a:avLst/>
          </a:prstGeom>
          <a:noFill/>
          <a:ln w="0">
            <a:noFill/>
          </a:ln>
        </p:spPr>
        <p:txBody>
          <a:bodyPr lIns="90000" rIns="90000" tIns="45000" bIns="45000" anchor="ctr">
            <a:noAutofit/>
          </a:bodyPr>
          <a:p>
            <a:pPr algn="ctr">
              <a:lnSpc>
                <a:spcPct val="100000"/>
              </a:lnSpc>
            </a:pPr>
            <a:endParaRPr b="0" lang="en-AU" sz="1400" spc="-1" strike="noStrike">
              <a:latin typeface="Times New Roman"/>
            </a:endParaRPr>
          </a:p>
          <a:p>
            <a:pPr algn="ctr">
              <a:lnSpc>
                <a:spcPct val="100000"/>
              </a:lnSpc>
            </a:pPr>
            <a:endParaRPr b="0" lang="en-AU" sz="1400" spc="-1" strike="noStrike">
              <a:latin typeface="Times New Roman"/>
            </a:endParaRPr>
          </a:p>
        </p:txBody>
      </p:sp>
      <p:sp>
        <p:nvSpPr>
          <p:cNvPr id="109" name="PlaceHolder 4"/>
          <p:cNvSpPr>
            <a:spLocks noGrp="1"/>
          </p:cNvSpPr>
          <p:nvPr>
            <p:ph type="sldNum"/>
          </p:nvPr>
        </p:nvSpPr>
        <p:spPr>
          <a:xfrm>
            <a:off x="6553080" y="6356520"/>
            <a:ext cx="2133000" cy="364320"/>
          </a:xfrm>
          <a:prstGeom prst="rect">
            <a:avLst/>
          </a:prstGeom>
          <a:noFill/>
          <a:ln w="0">
            <a:noFill/>
          </a:ln>
        </p:spPr>
        <p:txBody>
          <a:bodyPr lIns="90000" rIns="90000" tIns="45000" bIns="45000" anchor="ctr">
            <a:noAutofit/>
          </a:bodyPr>
          <a:p>
            <a:pPr algn="r">
              <a:lnSpc>
                <a:spcPct val="100000"/>
              </a:lnSpc>
            </a:pPr>
            <a:fld id="{C33BC697-11CD-40B0-82D0-F1C4927C7056}" type="slidenum">
              <a:rPr b="0" lang="en-AU" sz="1200" spc="-1" strike="noStrike">
                <a:solidFill>
                  <a:srgbClr val="8b8b8b"/>
                </a:solidFill>
                <a:latin typeface="Calibri"/>
              </a:rPr>
              <a:t>1</a:t>
            </a:fld>
            <a:endParaRPr b="0" lang="en-AU" sz="1200" spc="-1" strike="noStrike">
              <a:latin typeface="Times New Roman"/>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234</TotalTime>
  <Application>LibreOffice/7.2.2.2$Windows_X86_64 LibreOffice_project/02b2acce88a210515b4a5bb2e46cbfb63fe97d56</Application>
  <AppVersion>15.0000</AppVersion>
  <Words>2234</Words>
  <Paragraphs>217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2009-02-06T03:31:51Z</dcterms:created>
  <dc:creator>kel</dc:creator>
  <dc:description/>
  <dc:language>en-AU</dc:language>
  <cp:lastModifiedBy>Mark Kelly</cp:lastModifiedBy>
  <dcterms:modified xsi:type="dcterms:W3CDTF">2022-01-25T10:12:04Z</dcterms:modified>
  <cp:revision>26</cp:revision>
  <dc:subject/>
  <dc:title>IT Applications Theory Slideshows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On-screen Show (4:3)</vt:lpwstr>
  </property>
  <property fmtid="{D5CDD505-2E9C-101B-9397-08002B2CF9AE}" pid="3" name="Slides">
    <vt:i4>44</vt:i4>
  </property>
</Properties>
</file>