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presProps.xml" ContentType="application/vnd.openxmlformats-officedocument.presentationml.presProps+xml"/>
  <Override PartName="/ppt/media/image1.jpeg" ContentType="image/jpeg"/>
  <Override PartName="/ppt/media/image17.jpeg" ContentType="image/jpeg"/>
  <Override PartName="/ppt/media/image3.png" ContentType="image/png"/>
  <Override PartName="/ppt/media/image2.jpeg" ContentType="image/jpeg"/>
  <Override PartName="/ppt/media/image8.png" ContentType="image/png"/>
  <Override PartName="/ppt/media/image4.png" ContentType="image/png"/>
  <Override PartName="/ppt/media/image5.jpeg" ContentType="image/jpeg"/>
  <Override PartName="/ppt/media/image11.png" ContentType="image/png"/>
  <Override PartName="/ppt/media/image7.png" ContentType="image/png"/>
  <Override PartName="/ppt/media/image6.png" ContentType="image/png"/>
  <Override PartName="/ppt/media/image9.png" ContentType="image/png"/>
  <Override PartName="/ppt/media/image10.png" ContentType="image/png"/>
  <Override PartName="/ppt/media/image12.png" ContentType="image/png"/>
  <Override PartName="/ppt/media/image13.png" ContentType="image/png"/>
  <Override PartName="/ppt/media/image14.jpeg" ContentType="image/jpeg"/>
  <Override PartName="/ppt/media/image15.jpeg" ContentType="image/jpeg"/>
  <Override PartName="/ppt/media/image16.jpeg" ContentType="image/jpeg"/>
  <Override PartName="/ppt/media/image18.gif" ContentType="image/gif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AU" sz="4400" spc="-1" strike="noStrike">
                <a:latin typeface="Arial"/>
              </a:rPr>
              <a:t>Click to edit the title text format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latin typeface="Arial"/>
              </a:rPr>
              <a:t>Click to edit the outline text format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latin typeface="Arial"/>
              </a:rPr>
              <a:t>Second Outline Level</a:t>
            </a:r>
            <a:endParaRPr b="0" lang="en-A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latin typeface="Arial"/>
              </a:rPr>
              <a:t>Third Outline Level</a:t>
            </a:r>
            <a:endParaRPr b="0" lang="en-A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latin typeface="Arial"/>
              </a:rPr>
              <a:t>Fourth Outline Level</a:t>
            </a:r>
            <a:endParaRPr b="0" lang="en-A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Fifth Outline Level</a:t>
            </a:r>
            <a:endParaRPr b="0" lang="en-A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Sixth Outline Level</a:t>
            </a:r>
            <a:endParaRPr b="0" lang="en-A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Seventh Outline Level</a:t>
            </a:r>
            <a:endParaRPr b="0" lang="en-A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AU" sz="4400" spc="-1" strike="noStrike">
                <a:latin typeface="Arial"/>
              </a:rPr>
              <a:t>Click to edit the title text format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latin typeface="Arial"/>
              </a:rPr>
              <a:t>Click to edit the outline text format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latin typeface="Arial"/>
              </a:rPr>
              <a:t>Second Outline Level</a:t>
            </a:r>
            <a:endParaRPr b="0" lang="en-A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latin typeface="Arial"/>
              </a:rPr>
              <a:t>Third Outline Level</a:t>
            </a:r>
            <a:endParaRPr b="0" lang="en-A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latin typeface="Arial"/>
              </a:rPr>
              <a:t>Fourth Outline Level</a:t>
            </a:r>
            <a:endParaRPr b="0" lang="en-A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Fifth Outline Level</a:t>
            </a:r>
            <a:endParaRPr b="0" lang="en-A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Sixth Outline Level</a:t>
            </a:r>
            <a:endParaRPr b="0" lang="en-A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Seventh Outline Level</a:t>
            </a:r>
            <a:endParaRPr b="0" lang="en-A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AU" sz="4400" spc="-1" strike="noStrike">
                <a:latin typeface="Arial"/>
              </a:rPr>
              <a:t>Click to edit the title text format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latin typeface="Arial"/>
              </a:rPr>
              <a:t>Click to edit the outline text format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latin typeface="Arial"/>
              </a:rPr>
              <a:t>Second Outline Level</a:t>
            </a:r>
            <a:endParaRPr b="0" lang="en-A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latin typeface="Arial"/>
              </a:rPr>
              <a:t>Third Outline Level</a:t>
            </a:r>
            <a:endParaRPr b="0" lang="en-A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latin typeface="Arial"/>
              </a:rPr>
              <a:t>Fourth Outline Level</a:t>
            </a:r>
            <a:endParaRPr b="0" lang="en-A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Fifth Outline Level</a:t>
            </a:r>
            <a:endParaRPr b="0" lang="en-A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Sixth Outline Level</a:t>
            </a:r>
            <a:endParaRPr b="0" lang="en-A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Seventh Outline Level</a:t>
            </a:r>
            <a:endParaRPr b="0" lang="en-A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2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25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2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25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25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18.gif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6" descr="http://cdn.arstechnica.net/wp-content/uploads/2016/06/mousekeyboard-640x640.jpg"/>
          <p:cNvPicPr/>
          <p:nvPr/>
        </p:nvPicPr>
        <p:blipFill>
          <a:blip r:embed="rId1"/>
          <a:stretch/>
        </p:blipFill>
        <p:spPr>
          <a:xfrm>
            <a:off x="971640" y="2925000"/>
            <a:ext cx="3886920" cy="3886920"/>
          </a:xfrm>
          <a:prstGeom prst="rect">
            <a:avLst/>
          </a:prstGeom>
          <a:ln w="0">
            <a:noFill/>
          </a:ln>
        </p:spPr>
      </p:pic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755640" y="656640"/>
            <a:ext cx="7770960" cy="862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i="1" lang="en-AU" sz="2600" spc="-1" strike="noStrike">
                <a:solidFill>
                  <a:srgbClr val="000000"/>
                </a:solidFill>
                <a:latin typeface="Calibri"/>
              </a:rPr>
              <a:t>Applied Computing Slideshows</a:t>
            </a:r>
            <a:br/>
            <a:r>
              <a:rPr b="0" i="1" lang="en-AU" sz="2600" spc="-1" strike="noStrike">
                <a:solidFill>
                  <a:srgbClr val="000000"/>
                </a:solidFill>
                <a:latin typeface="Calibri"/>
              </a:rPr>
              <a:t>by Mark Kelly</a:t>
            </a:r>
            <a:br/>
            <a:r>
              <a:rPr b="0" i="1" lang="en-AU" sz="2600" spc="-1" strike="noStrike">
                <a:solidFill>
                  <a:srgbClr val="000000"/>
                </a:solidFill>
                <a:latin typeface="Calibri"/>
              </a:rPr>
              <a:t>vcedata.com</a:t>
            </a:r>
            <a:br/>
            <a:r>
              <a:rPr b="0" i="1" lang="en-AU" sz="2600" spc="-1" strike="noStrike">
                <a:solidFill>
                  <a:srgbClr val="000000"/>
                </a:solidFill>
                <a:latin typeface="Calibri"/>
              </a:rPr>
              <a:t>mark@vcedata.com</a:t>
            </a:r>
            <a:endParaRPr b="0" lang="en-AU" sz="2600" spc="-1" strike="noStrike">
              <a:latin typeface="Arial"/>
            </a:endParaRPr>
          </a:p>
        </p:txBody>
      </p:sp>
      <p:sp>
        <p:nvSpPr>
          <p:cNvPr id="116" name="Title 1"/>
          <p:cNvSpPr/>
          <p:nvPr/>
        </p:nvSpPr>
        <p:spPr>
          <a:xfrm>
            <a:off x="611640" y="1808640"/>
            <a:ext cx="8016480" cy="161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i="1" lang="en-US" sz="4000" spc="-1" strike="noStrike">
                <a:solidFill>
                  <a:srgbClr val="c9211e"/>
                </a:solidFill>
                <a:latin typeface="Calibri"/>
                <a:ea typeface="DejaVu Sans"/>
              </a:rPr>
              <a:t>Digital System </a:t>
            </a:r>
            <a:endParaRPr b="0" lang="en-AU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en-US" sz="4000" spc="-1" strike="noStrike">
                <a:solidFill>
                  <a:srgbClr val="c9211e"/>
                </a:solidFill>
                <a:latin typeface="Calibri"/>
                <a:ea typeface="DejaVu Sans"/>
              </a:rPr>
              <a:t>Hardware Components</a:t>
            </a:r>
            <a:endParaRPr b="0" lang="en-AU" sz="4000" spc="-1" strike="noStrike">
              <a:latin typeface="Arial"/>
            </a:endParaRPr>
          </a:p>
        </p:txBody>
      </p:sp>
      <p:pic>
        <p:nvPicPr>
          <p:cNvPr id="117" name="Picture 2" descr="http://s3-ap-southeast-2.amazonaws.com/wc-prod-pim/JPEG_300x300/TPTDC3200_tp_link_archer_c3200_ac3200_wireless_tri_band_gigabit_router.jpg"/>
          <p:cNvPicPr/>
          <p:nvPr/>
        </p:nvPicPr>
        <p:blipFill>
          <a:blip r:embed="rId2"/>
          <a:stretch/>
        </p:blipFill>
        <p:spPr>
          <a:xfrm>
            <a:off x="5436000" y="3233880"/>
            <a:ext cx="2856240" cy="2856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560"/>
          </a:xfrm>
          <a:prstGeom prst="rect">
            <a:avLst/>
          </a:prstGeom>
          <a:gradFill rotWithShape="0">
            <a:gsLst>
              <a:gs pos="0">
                <a:srgbClr val="c25552"/>
              </a:gs>
              <a:gs pos="100000">
                <a:srgbClr val="d99694"/>
              </a:gs>
            </a:gsLst>
            <a:lin ang="16200000"/>
          </a:gradFill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ffffff"/>
                </a:solidFill>
                <a:latin typeface="Calibri"/>
              </a:rPr>
              <a:t>STORE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160" cy="45244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Optical media – CD – DVD – BluRay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CD capacity about 740MB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DVD capacity about 4.7GB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BluRay capacity about 25GB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Slow read/write speeds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Easily scratched and become unreadable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Dubious long-term storage lifetimes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Relatively little physical storage space needed</a:t>
            </a:r>
            <a:endParaRPr b="0" lang="en-AU" sz="3200" spc="-1" strike="noStrike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ftr"/>
          </p:nvPr>
        </p:nvSpPr>
        <p:spPr>
          <a:xfrm>
            <a:off x="2483640" y="6356520"/>
            <a:ext cx="439884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  </a:t>
            </a:r>
            <a:fld id="{97D27454-4590-48A6-869D-2C7E79A84870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b="0" lang="en-AU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560"/>
          </a:xfrm>
          <a:prstGeom prst="rect">
            <a:avLst/>
          </a:prstGeom>
          <a:gradFill rotWithShape="0">
            <a:gsLst>
              <a:gs pos="0">
                <a:srgbClr val="c25552"/>
              </a:gs>
              <a:gs pos="100000">
                <a:srgbClr val="d99694"/>
              </a:gs>
            </a:gsLst>
            <a:lin ang="16200000"/>
          </a:gradFill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ffffff"/>
                </a:solidFill>
                <a:latin typeface="Calibri"/>
              </a:rPr>
              <a:t>STORE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160" cy="45244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Magnetic tape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Going out of favour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Tapes stretch, degrade over time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May still be used by commercial sector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Relatively slow read/write times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Tapes need to be loaded/unloaded manually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Good data capacity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Media are easily portable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Can be damaged/erased by strong magnetic fields</a:t>
            </a:r>
            <a:endParaRPr b="0" lang="en-AU" sz="2800" spc="-1" strike="noStrike"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ftr"/>
          </p:nvPr>
        </p:nvSpPr>
        <p:spPr>
          <a:xfrm>
            <a:off x="2483640" y="6356520"/>
            <a:ext cx="439884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  </a:t>
            </a:r>
            <a:fld id="{6F5AD603-D3FB-45DC-8D74-E0B4D6142682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b="0" lang="en-AU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560"/>
          </a:xfrm>
          <a:prstGeom prst="rect">
            <a:avLst/>
          </a:prstGeom>
          <a:gradFill rotWithShape="0">
            <a:gsLst>
              <a:gs pos="0">
                <a:srgbClr val="c25552"/>
              </a:gs>
              <a:gs pos="100000">
                <a:srgbClr val="d99694"/>
              </a:gs>
            </a:gsLst>
            <a:lin ang="16200000"/>
          </a:gradFill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ffffff"/>
                </a:solidFill>
                <a:latin typeface="Calibri"/>
              </a:rPr>
              <a:t>STORE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160" cy="45244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Magnetic tape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Going out of favour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Tapes stretch, degrade over time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May still be used by commercial sector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Relatively slow read/write times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Tapes need to be loaded/unloaded manually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Good data capacity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Media are easily portable</a:t>
            </a:r>
            <a:endParaRPr b="0" lang="en-AU" sz="2800" spc="-1" strike="noStrike"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ftr"/>
          </p:nvPr>
        </p:nvSpPr>
        <p:spPr>
          <a:xfrm>
            <a:off x="2483640" y="6356520"/>
            <a:ext cx="439884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  </a:t>
            </a:r>
            <a:fld id="{DB8B907E-6598-4EB2-93ED-24BF50184499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b="0" lang="en-AU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560"/>
          </a:xfrm>
          <a:prstGeom prst="rect">
            <a:avLst/>
          </a:prstGeom>
          <a:gradFill rotWithShape="0">
            <a:gsLst>
              <a:gs pos="0">
                <a:srgbClr val="c25552"/>
              </a:gs>
              <a:gs pos="100000">
                <a:srgbClr val="d99694"/>
              </a:gs>
            </a:gsLst>
            <a:lin ang="16200000"/>
          </a:gradFill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ffffff"/>
                </a:solidFill>
                <a:latin typeface="Calibri"/>
              </a:rPr>
              <a:t>STORE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160" cy="4754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Network Attached Storage (NAS)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A group of HDD or SSD working as a team in a box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Usually support </a:t>
            </a:r>
            <a:r>
              <a:rPr b="1" lang="en-AU" sz="2800" spc="-1" strike="noStrike">
                <a:solidFill>
                  <a:srgbClr val="000000"/>
                </a:solidFill>
                <a:latin typeface="Calibri"/>
              </a:rPr>
              <a:t>RAID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AU" sz="1600" spc="-1" strike="noStrike">
                <a:solidFill>
                  <a:srgbClr val="000000"/>
                </a:solidFill>
                <a:latin typeface="Calibri"/>
              </a:rPr>
              <a:t>(</a:t>
            </a:r>
            <a:r>
              <a:rPr b="0" i="1" lang="en-AU" sz="1600" spc="-1" strike="noStrike">
                <a:solidFill>
                  <a:srgbClr val="000000"/>
                </a:solidFill>
                <a:latin typeface="Calibri"/>
              </a:rPr>
              <a:t>Redundant Array of Independent Disks</a:t>
            </a:r>
            <a:r>
              <a:rPr b="0" lang="en-AU" sz="1600" spc="-1" strike="noStrike">
                <a:solidFill>
                  <a:srgbClr val="000000"/>
                </a:solidFill>
                <a:latin typeface="Calibri"/>
              </a:rPr>
              <a:t>)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 to provide*</a:t>
            </a:r>
            <a:endParaRPr b="0" lang="en-AU" sz="2800" spc="-1" strike="noStrike"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data redundancy (one or more disks can fail without data loss) to improve reliability</a:t>
            </a:r>
            <a:endParaRPr b="0" lang="en-AU" sz="2400" spc="-1" strike="noStrike"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Speed (multiple disks can serve different data segments from a file at the same time)</a:t>
            </a:r>
            <a:endParaRPr b="0" lang="en-AU" sz="2400" spc="-1" strike="noStrike"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Backups via disk mirroring</a:t>
            </a:r>
            <a:endParaRPr b="0" lang="en-AU" sz="24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Centralised storage for offices – aids data sharing</a:t>
            </a:r>
            <a:endParaRPr b="0" lang="en-AU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21"/>
              </a:spcBef>
              <a:tabLst>
                <a:tab algn="l" pos="0"/>
              </a:tabLst>
            </a:pPr>
            <a:r>
              <a:rPr b="0" i="1" lang="en-AU" sz="1100" spc="-1" strike="noStrike">
                <a:solidFill>
                  <a:srgbClr val="000000"/>
                </a:solidFill>
                <a:latin typeface="Calibri"/>
              </a:rPr>
              <a:t>*Depending on the type of RAID selected</a:t>
            </a:r>
            <a:endParaRPr b="0" lang="en-AU" sz="1100" spc="-1" strike="noStrike"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ftr"/>
          </p:nvPr>
        </p:nvSpPr>
        <p:spPr>
          <a:xfrm>
            <a:off x="2483640" y="6356520"/>
            <a:ext cx="439884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  </a:t>
            </a:r>
            <a:fld id="{9A8F41B8-3ACD-407C-96B2-DAF212FCEFC9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b="0" lang="en-AU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14AE8E10-5CC1-4278-BA3B-8C18F0EDA0FC}" type="slidenum">
              <a:rPr b="0" lang="en-AU" sz="1200" spc="-1" strike="noStrike">
                <a:solidFill>
                  <a:srgbClr val="898989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158" name="Text Box 2"/>
          <p:cNvSpPr/>
          <p:nvPr/>
        </p:nvSpPr>
        <p:spPr>
          <a:xfrm>
            <a:off x="6143760" y="857160"/>
            <a:ext cx="2387880" cy="8208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2401"/>
              </a:spcBef>
            </a:pPr>
            <a:r>
              <a:rPr b="0" lang="en-AU" sz="4800" spc="-1" strike="noStrike">
                <a:solidFill>
                  <a:srgbClr val="000000"/>
                </a:solidFill>
                <a:latin typeface="Tahoma"/>
                <a:ea typeface="DejaVu Sans"/>
              </a:rPr>
              <a:t>R.A.I.D.</a:t>
            </a:r>
            <a:endParaRPr b="0" lang="en-AU" sz="4800" spc="-1" strike="noStrike">
              <a:latin typeface="Arial"/>
            </a:endParaRPr>
          </a:p>
        </p:txBody>
      </p:sp>
      <p:sp>
        <p:nvSpPr>
          <p:cNvPr id="159" name="Text Box 3"/>
          <p:cNvSpPr/>
          <p:nvPr/>
        </p:nvSpPr>
        <p:spPr>
          <a:xfrm>
            <a:off x="0" y="301680"/>
            <a:ext cx="6094440" cy="618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i="1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Redundant Array of Independent Disks</a:t>
            </a:r>
            <a:r>
              <a:rPr b="0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) arrays for reliability and/or speed.</a:t>
            </a: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RAID uses a group of hard disks that work as a single disk under a RAID controller.</a:t>
            </a: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Flavours of RAID: RAID0 to RAID10 (RAID 1 + RAID 0) offer reliability and/or speed (at ever-increasing cost).  Includes </a:t>
            </a:r>
            <a:r>
              <a:rPr b="0" i="1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mirroring</a:t>
            </a:r>
            <a:r>
              <a:rPr b="0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 (for reliability) and </a:t>
            </a:r>
            <a:r>
              <a:rPr b="0" i="1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striping</a:t>
            </a:r>
            <a:r>
              <a:rPr b="0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 (spanning a logical single volume over several physical disks for greater performance – several simultaneous disk reads/writes are possible).</a:t>
            </a: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RAID disks are usually "Hot Swap“ – no server downtime to replace sick disks.</a:t>
            </a: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EXPENSIVE – needs justifying for small org</a:t>
            </a:r>
            <a:endParaRPr b="0" lang="en-AU" sz="2400" spc="-1" strike="noStrike">
              <a:latin typeface="Arial"/>
            </a:endParaRPr>
          </a:p>
        </p:txBody>
      </p:sp>
      <p:pic>
        <p:nvPicPr>
          <p:cNvPr id="160" name="Picture 5" descr="raid-little"/>
          <p:cNvPicPr/>
          <p:nvPr/>
        </p:nvPicPr>
        <p:blipFill>
          <a:blip r:embed="rId1"/>
          <a:stretch/>
        </p:blipFill>
        <p:spPr>
          <a:xfrm>
            <a:off x="6248520" y="1981080"/>
            <a:ext cx="2436840" cy="3249720"/>
          </a:xfrm>
          <a:prstGeom prst="rect">
            <a:avLst/>
          </a:prstGeom>
          <a:ln w="0">
            <a:noFill/>
          </a:ln>
        </p:spPr>
      </p:pic>
      <p:sp>
        <p:nvSpPr>
          <p:cNvPr id="161" name="Text Box 6"/>
          <p:cNvSpPr/>
          <p:nvPr/>
        </p:nvSpPr>
        <p:spPr>
          <a:xfrm>
            <a:off x="6513480" y="5229360"/>
            <a:ext cx="26654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i="1" lang="en-AU" sz="1800" spc="-1" strike="noStrike">
                <a:solidFill>
                  <a:srgbClr val="000000"/>
                </a:solidFill>
                <a:latin typeface="Tahoma"/>
                <a:ea typeface="DejaVu Sans"/>
              </a:rPr>
              <a:t>3-disk RAID array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560"/>
          </a:xfrm>
          <a:prstGeom prst="rect">
            <a:avLst/>
          </a:prstGeom>
          <a:gradFill rotWithShape="0">
            <a:gsLst>
              <a:gs pos="0">
                <a:srgbClr val="c25552"/>
              </a:gs>
              <a:gs pos="100000">
                <a:srgbClr val="d99694"/>
              </a:gs>
            </a:gsLst>
            <a:lin ang="16200000"/>
          </a:gradFill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ffffff"/>
                </a:solidFill>
                <a:latin typeface="Calibri"/>
              </a:rPr>
              <a:t>STORE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160" cy="45244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FLASH/NAND storage 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Includes familiar USB drives, SD drives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Very portable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Relatively low capacity in 2016 (e.g. 128GB)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Relatively low read/write speeds using USB3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Limited number of read/write cycles (like SSD)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Can fail without warning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Not affected by electromagnetic forces</a:t>
            </a:r>
            <a:endParaRPr b="0" lang="en-AU" sz="2800" spc="-1" strike="noStrike">
              <a:latin typeface="Arial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ftr"/>
          </p:nvPr>
        </p:nvSpPr>
        <p:spPr>
          <a:xfrm>
            <a:off x="2483640" y="6356520"/>
            <a:ext cx="439884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  </a:t>
            </a:r>
            <a:fld id="{72E71FA2-57A9-42A2-AC48-019D0251CE71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b="0" lang="en-AU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560"/>
          </a:xfrm>
          <a:prstGeom prst="rect">
            <a:avLst/>
          </a:prstGeom>
          <a:gradFill rotWithShape="0">
            <a:gsLst>
              <a:gs pos="0">
                <a:srgbClr val="c25552"/>
              </a:gs>
              <a:gs pos="100000">
                <a:srgbClr val="d99694"/>
              </a:gs>
            </a:gsLst>
            <a:lin ang="16200000"/>
          </a:gradFill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ffffff"/>
                </a:solidFill>
                <a:latin typeface="Calibri"/>
              </a:rPr>
              <a:t>STORE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160" cy="12513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Floppy disks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Hehehe. Yeah, let’s not even go there.</a:t>
            </a:r>
            <a:endParaRPr b="0" lang="en-A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2800" spc="-1" strike="noStrike"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ftr"/>
          </p:nvPr>
        </p:nvSpPr>
        <p:spPr>
          <a:xfrm>
            <a:off x="2483640" y="6356520"/>
            <a:ext cx="439884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  </a:t>
            </a:r>
            <a:fld id="{A7917BF8-9FB2-4B0E-9E6F-5D0032148A89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b="0" lang="en-AU" sz="1200" spc="-1" strike="noStrike">
              <a:latin typeface="Times New Roman"/>
            </a:endParaRPr>
          </a:p>
        </p:txBody>
      </p:sp>
      <p:pic>
        <p:nvPicPr>
          <p:cNvPr id="168" name="Picture 3" descr=""/>
          <p:cNvPicPr/>
          <p:nvPr/>
        </p:nvPicPr>
        <p:blipFill>
          <a:blip r:embed="rId1"/>
          <a:stretch/>
        </p:blipFill>
        <p:spPr>
          <a:xfrm>
            <a:off x="1252440" y="2853000"/>
            <a:ext cx="6637320" cy="3237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560"/>
          </a:xfrm>
          <a:prstGeom prst="rect">
            <a:avLst/>
          </a:prstGeom>
          <a:gradFill rotWithShape="0">
            <a:gsLst>
              <a:gs pos="0">
                <a:srgbClr val="ffded0"/>
              </a:gs>
              <a:gs pos="100000">
                <a:srgbClr val="fff1ec"/>
              </a:gs>
            </a:gsLst>
            <a:lin ang="16200000"/>
          </a:gradFill>
          <a:ln w="9360">
            <a:solidFill>
              <a:srgbClr val="f59240"/>
            </a:solidFill>
            <a:miter/>
          </a:ln>
          <a:effectLst>
            <a:outerShdw dist="20160" dir="5400000" blurRad="39960" rotWithShape="0">
              <a:srgbClr val="000000">
                <a:alpha val="38000"/>
              </a:srgbClr>
            </a:outerShdw>
          </a:effectLst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COMMUNICATE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160" cy="12513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Mainly concerns networking hardware in a LAN (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L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ocal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A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rea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N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etwork)</a:t>
            </a:r>
            <a:endParaRPr b="0" lang="en-AU" sz="3200" spc="-1" strike="noStrike"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ftr"/>
          </p:nvPr>
        </p:nvSpPr>
        <p:spPr>
          <a:xfrm>
            <a:off x="2483640" y="6356520"/>
            <a:ext cx="439884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  </a:t>
            </a:r>
            <a:fld id="{2A20DACA-789D-4564-8CB8-87050DF11F37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b="0" lang="en-AU" sz="1200" spc="-1" strike="noStrike">
              <a:latin typeface="Times New Roman"/>
            </a:endParaRPr>
          </a:p>
        </p:txBody>
      </p:sp>
      <p:pic>
        <p:nvPicPr>
          <p:cNvPr id="172" name="Picture 9" descr=""/>
          <p:cNvPicPr/>
          <p:nvPr/>
        </p:nvPicPr>
        <p:blipFill>
          <a:blip r:embed="rId1"/>
          <a:stretch/>
        </p:blipFill>
        <p:spPr>
          <a:xfrm>
            <a:off x="1691640" y="2853000"/>
            <a:ext cx="5494320" cy="3294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AF554946-F57C-4907-8AC0-898F35D6F24A}" type="slidenum">
              <a:rPr b="0" lang="en-AU" sz="1200" spc="-1" strike="noStrike">
                <a:solidFill>
                  <a:srgbClr val="898989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174" name="Text Box 2"/>
          <p:cNvSpPr/>
          <p:nvPr/>
        </p:nvSpPr>
        <p:spPr>
          <a:xfrm>
            <a:off x="250920" y="189000"/>
            <a:ext cx="6475680" cy="6991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2001"/>
              </a:spcBef>
            </a:pPr>
            <a:r>
              <a:rPr b="0" lang="en-AU" sz="4000" spc="-1" strike="noStrike">
                <a:solidFill>
                  <a:srgbClr val="000000"/>
                </a:solidFill>
                <a:latin typeface="Tahoma"/>
                <a:ea typeface="DejaVu Sans"/>
              </a:rPr>
              <a:t>Network Hardware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75" name="Text Box 3"/>
          <p:cNvSpPr/>
          <p:nvPr/>
        </p:nvSpPr>
        <p:spPr>
          <a:xfrm>
            <a:off x="250920" y="981000"/>
            <a:ext cx="5542200" cy="499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1400"/>
              </a:spcBef>
            </a:pPr>
            <a:r>
              <a:rPr b="0" lang="en-AU" sz="2800" spc="-1" strike="noStrike">
                <a:solidFill>
                  <a:srgbClr val="000000"/>
                </a:solidFill>
                <a:latin typeface="Tahoma"/>
                <a:ea typeface="DejaVu Sans"/>
              </a:rPr>
              <a:t>The main bits:</a:t>
            </a:r>
            <a:endParaRPr b="0" lang="en-AU" sz="2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400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2800" spc="-1" strike="noStrike">
                <a:solidFill>
                  <a:srgbClr val="000000"/>
                </a:solidFill>
                <a:latin typeface="Tahoma"/>
                <a:ea typeface="DejaVu Sans"/>
              </a:rPr>
              <a:t>Modem</a:t>
            </a:r>
            <a:endParaRPr b="0" lang="en-AU" sz="2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400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2800" spc="-1" strike="noStrike">
                <a:solidFill>
                  <a:srgbClr val="000000"/>
                </a:solidFill>
                <a:latin typeface="Tahoma"/>
                <a:ea typeface="DejaVu Sans"/>
              </a:rPr>
              <a:t>Cables</a:t>
            </a:r>
            <a:endParaRPr b="0" lang="en-AU" sz="2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400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2800" spc="-1" strike="noStrike">
                <a:solidFill>
                  <a:srgbClr val="000000"/>
                </a:solidFill>
                <a:latin typeface="Tahoma"/>
                <a:ea typeface="DejaVu Sans"/>
              </a:rPr>
              <a:t>Network interface card (NIC)</a:t>
            </a:r>
            <a:endParaRPr b="0" lang="en-AU" sz="2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400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2800" spc="-1" strike="noStrike">
                <a:solidFill>
                  <a:srgbClr val="000000"/>
                </a:solidFill>
                <a:latin typeface="Tahoma"/>
                <a:ea typeface="DejaVu Sans"/>
              </a:rPr>
              <a:t>Server (e.g. file server)</a:t>
            </a:r>
            <a:endParaRPr b="0" lang="en-AU" sz="2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400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2800" spc="-1" strike="noStrike">
                <a:solidFill>
                  <a:srgbClr val="000000"/>
                </a:solidFill>
                <a:latin typeface="Tahoma"/>
                <a:ea typeface="DejaVu Sans"/>
              </a:rPr>
              <a:t>Switch</a:t>
            </a:r>
            <a:endParaRPr b="0" lang="en-AU" sz="2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400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2800" spc="-1" strike="noStrike">
                <a:solidFill>
                  <a:srgbClr val="000000"/>
                </a:solidFill>
                <a:latin typeface="Tahoma"/>
                <a:ea typeface="DejaVu Sans"/>
              </a:rPr>
              <a:t>Router – often combined with ADSL modem, WAP, switch, print server, coffee maker etc)</a:t>
            </a:r>
            <a:endParaRPr b="0" lang="en-AU" sz="2800" spc="-1" strike="noStrike">
              <a:latin typeface="Arial"/>
            </a:endParaRPr>
          </a:p>
        </p:txBody>
      </p:sp>
      <p:pic>
        <p:nvPicPr>
          <p:cNvPr id="176" name="Picture 4" descr=""/>
          <p:cNvPicPr/>
          <p:nvPr/>
        </p:nvPicPr>
        <p:blipFill>
          <a:blip r:embed="rId1"/>
          <a:stretch/>
        </p:blipFill>
        <p:spPr>
          <a:xfrm>
            <a:off x="5048280" y="1628640"/>
            <a:ext cx="4094280" cy="2874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B210FD3B-48DC-4F24-9EF6-3650EA46A33E}" type="slidenum">
              <a:rPr b="0" lang="en-AU" sz="1200" spc="-1" strike="noStrike">
                <a:solidFill>
                  <a:srgbClr val="898989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178" name="Text Box 2"/>
          <p:cNvSpPr/>
          <p:nvPr/>
        </p:nvSpPr>
        <p:spPr>
          <a:xfrm>
            <a:off x="395280" y="189000"/>
            <a:ext cx="60944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1800"/>
              </a:spcBef>
            </a:pPr>
            <a:r>
              <a:rPr b="0" lang="en-AU" sz="3600" spc="-1" strike="noStrike">
                <a:solidFill>
                  <a:srgbClr val="000000"/>
                </a:solidFill>
                <a:latin typeface="Tahoma"/>
                <a:ea typeface="DejaVu Sans"/>
              </a:rPr>
              <a:t>The modem </a:t>
            </a:r>
            <a:r>
              <a:rPr b="0" i="1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Modulator/demodulator</a:t>
            </a:r>
            <a:endParaRPr b="0" lang="en-AU" sz="2400" spc="-1" strike="noStrike">
              <a:latin typeface="Arial"/>
            </a:endParaRPr>
          </a:p>
        </p:txBody>
      </p:sp>
      <p:pic>
        <p:nvPicPr>
          <p:cNvPr id="179" name="Picture 3" descr="modems"/>
          <p:cNvPicPr/>
          <p:nvPr/>
        </p:nvPicPr>
        <p:blipFill>
          <a:blip r:embed="rId1"/>
          <a:stretch/>
        </p:blipFill>
        <p:spPr>
          <a:xfrm>
            <a:off x="539640" y="981000"/>
            <a:ext cx="6891480" cy="2124360"/>
          </a:xfrm>
          <a:prstGeom prst="rect">
            <a:avLst/>
          </a:prstGeom>
          <a:ln w="0">
            <a:noFill/>
          </a:ln>
        </p:spPr>
      </p:pic>
      <p:sp>
        <p:nvSpPr>
          <p:cNvPr id="180" name="Rectangle 5"/>
          <p:cNvSpPr/>
          <p:nvPr/>
        </p:nvSpPr>
        <p:spPr>
          <a:xfrm>
            <a:off x="539640" y="3357720"/>
            <a:ext cx="7466040" cy="240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1400"/>
              </a:spcBef>
            </a:pPr>
            <a:r>
              <a:rPr b="0" lang="en-AU" sz="2800" spc="-1" strike="noStrike">
                <a:solidFill>
                  <a:srgbClr val="000000"/>
                </a:solidFill>
                <a:latin typeface="Tahoma"/>
                <a:ea typeface="DejaVu Sans"/>
              </a:rPr>
              <a:t>Modulate (when uploading) = turn digital data into analogue sound for transmission over phone network. </a:t>
            </a:r>
            <a:endParaRPr b="0" lang="en-AU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00"/>
              </a:spcBef>
            </a:pPr>
            <a:r>
              <a:rPr b="0" lang="en-AU" sz="2800" spc="-1" strike="noStrike">
                <a:solidFill>
                  <a:srgbClr val="000000"/>
                </a:solidFill>
                <a:latin typeface="Tahoma"/>
                <a:ea typeface="DejaVu Sans"/>
              </a:rPr>
              <a:t>Demodulate (when downloading) = convert sound back to digital data.</a:t>
            </a:r>
            <a:endParaRPr b="0" lang="en-A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560"/>
          </a:xfrm>
          <a:prstGeom prst="rect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9360">
            <a:noFill/>
          </a:ln>
          <a:effectLst>
            <a:outerShdw dist="23040" dir="5400000" blurRad="39960" rotWithShape="0">
              <a:srgbClr val="000000">
                <a:alpha val="35000"/>
              </a:srgbClr>
            </a:outerShdw>
          </a:effectLst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ffffff"/>
                </a:solidFill>
                <a:latin typeface="Calibri"/>
              </a:rPr>
              <a:t>INPUT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160" cy="45244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Keyboards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why is QWERTY universal?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Dvorak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Mouses (mice? </a:t>
            </a:r>
            <a:r>
              <a:rPr b="0" i="1" lang="en-AU" sz="3200" spc="-1" strike="noStrike">
                <a:solidFill>
                  <a:srgbClr val="000000"/>
                </a:solidFill>
                <a:latin typeface="Calibri"/>
              </a:rPr>
              <a:t>Discuss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)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Invented for the </a:t>
            </a:r>
            <a:r>
              <a:rPr b="1" lang="en-AU" sz="2800" spc="-1" strike="noStrike">
                <a:solidFill>
                  <a:srgbClr val="000000"/>
                </a:solidFill>
                <a:latin typeface="Calibri"/>
              </a:rPr>
              <a:t>GUI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 OS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Touchscreens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For portable devices – tablets, phones</a:t>
            </a:r>
            <a:endParaRPr b="0" lang="en-A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2800" spc="-1" strike="noStrike"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ftr"/>
          </p:nvPr>
        </p:nvSpPr>
        <p:spPr>
          <a:xfrm>
            <a:off x="2483640" y="6356520"/>
            <a:ext cx="439884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  </a:t>
            </a:r>
            <a:fld id="{F2AFB074-1F99-4A4A-B573-34ECD3F0016C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b="0" lang="en-AU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38913344-1D75-4EC2-9DFA-8DE4AD0212C9}" type="slidenum">
              <a:rPr b="0" lang="en-AU" sz="1200" spc="-1" strike="noStrike">
                <a:solidFill>
                  <a:srgbClr val="898989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182" name="Text Box 4"/>
          <p:cNvSpPr/>
          <p:nvPr/>
        </p:nvSpPr>
        <p:spPr>
          <a:xfrm>
            <a:off x="755640" y="1197000"/>
            <a:ext cx="7923240" cy="390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1599"/>
              </a:spcBef>
            </a:pPr>
            <a:r>
              <a:rPr b="1" lang="en-AU" sz="3200" spc="-1" strike="noStrike">
                <a:solidFill>
                  <a:srgbClr val="000000"/>
                </a:solidFill>
                <a:latin typeface="Tahoma"/>
                <a:ea typeface="DejaVu Sans"/>
              </a:rPr>
              <a:t>Note!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599"/>
              </a:spcBef>
            </a:pPr>
            <a:r>
              <a:rPr b="0" lang="en-AU" sz="3200" spc="-1" strike="noStrike">
                <a:solidFill>
                  <a:srgbClr val="000000"/>
                </a:solidFill>
                <a:latin typeface="Tahoma"/>
                <a:ea typeface="DejaVu Sans"/>
              </a:rPr>
              <a:t>Transmission speed is measured in </a:t>
            </a:r>
            <a:r>
              <a:rPr b="1" lang="en-AU" sz="3200" spc="-1" strike="noStrike">
                <a:solidFill>
                  <a:srgbClr val="0000ff"/>
                </a:solidFill>
                <a:latin typeface="Tahoma"/>
                <a:ea typeface="DejaVu Sans"/>
              </a:rPr>
              <a:t>b</a:t>
            </a:r>
            <a:r>
              <a:rPr b="0" lang="en-AU" sz="3200" spc="-1" strike="noStrike">
                <a:solidFill>
                  <a:srgbClr val="0000ff"/>
                </a:solidFill>
                <a:latin typeface="Tahoma"/>
                <a:ea typeface="DejaVu Sans"/>
              </a:rPr>
              <a:t>its per second</a:t>
            </a:r>
            <a:r>
              <a:rPr b="0" lang="en-AU" sz="3200" spc="-1" strike="noStrike">
                <a:solidFill>
                  <a:srgbClr val="000000"/>
                </a:solidFill>
                <a:latin typeface="Tahoma"/>
                <a:ea typeface="DejaVu Sans"/>
              </a:rPr>
              <a:t> (</a:t>
            </a:r>
            <a:r>
              <a:rPr b="0" i="1" lang="en-AU" sz="3200" spc="-1" strike="noStrike">
                <a:solidFill>
                  <a:srgbClr val="000000"/>
                </a:solidFill>
                <a:latin typeface="Tahoma"/>
                <a:ea typeface="DejaVu Sans"/>
              </a:rPr>
              <a:t>not</a:t>
            </a:r>
            <a:r>
              <a:rPr b="0" lang="en-AU" sz="3200" spc="-1" strike="noStrike">
                <a:solidFill>
                  <a:srgbClr val="000000"/>
                </a:solidFill>
                <a:latin typeface="Tahoma"/>
                <a:ea typeface="DejaVu Sans"/>
              </a:rPr>
              <a:t>  </a:t>
            </a:r>
            <a:r>
              <a:rPr b="1" lang="en-AU" sz="3200" spc="-1" strike="noStrike">
                <a:solidFill>
                  <a:srgbClr val="000000"/>
                </a:solidFill>
                <a:latin typeface="Tahoma"/>
                <a:ea typeface="DejaVu Sans"/>
              </a:rPr>
              <a:t>B</a:t>
            </a:r>
            <a:r>
              <a:rPr b="0" lang="en-AU" sz="3200" spc="-1" strike="noStrike">
                <a:solidFill>
                  <a:srgbClr val="000000"/>
                </a:solidFill>
                <a:latin typeface="Tahoma"/>
                <a:ea typeface="DejaVu Sans"/>
              </a:rPr>
              <a:t>ytes per second!)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599"/>
              </a:spcBef>
            </a:pPr>
            <a:r>
              <a:rPr b="0" lang="en-AU" sz="3200" spc="-1" strike="noStrike">
                <a:solidFill>
                  <a:srgbClr val="000000"/>
                </a:solidFill>
                <a:latin typeface="Tahoma"/>
                <a:ea typeface="DejaVu Sans"/>
              </a:rPr>
              <a:t>56Kbps modem downloads at a </a:t>
            </a:r>
            <a:r>
              <a:rPr b="0" i="1" lang="en-AU" sz="3200" spc="-1" strike="noStrike">
                <a:solidFill>
                  <a:srgbClr val="000000"/>
                </a:solidFill>
                <a:latin typeface="Tahoma"/>
                <a:ea typeface="DejaVu Sans"/>
              </a:rPr>
              <a:t>theoretical</a:t>
            </a:r>
            <a:r>
              <a:rPr b="0" lang="en-AU" sz="3200" spc="-1" strike="noStrike">
                <a:solidFill>
                  <a:srgbClr val="000000"/>
                </a:solidFill>
                <a:latin typeface="Tahoma"/>
                <a:ea typeface="DejaVu Sans"/>
              </a:rPr>
              <a:t> maximum of approx 56,000 bits per second (about 7KB/sec).  Can only transmit (upload) at 33.6kbps. 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Picture 7" descr=""/>
          <p:cNvPicPr/>
          <p:nvPr/>
        </p:nvPicPr>
        <p:blipFill>
          <a:blip r:embed="rId1"/>
          <a:stretch/>
        </p:blipFill>
        <p:spPr>
          <a:xfrm>
            <a:off x="0" y="4221000"/>
            <a:ext cx="3849840" cy="2484720"/>
          </a:xfrm>
          <a:prstGeom prst="rect">
            <a:avLst/>
          </a:prstGeom>
          <a:ln w="0">
            <a:noFill/>
          </a:ln>
        </p:spPr>
      </p:pic>
      <p:sp>
        <p:nvSpPr>
          <p:cNvPr id="184" name="PlaceHolder 1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4CE6A848-6269-48A5-ADEB-9D84271F08F1}" type="slidenum">
              <a:rPr b="0" lang="en-AU" sz="1200" spc="-1" strike="noStrike">
                <a:solidFill>
                  <a:srgbClr val="898989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185" name="Text Box 2"/>
          <p:cNvSpPr/>
          <p:nvPr/>
        </p:nvSpPr>
        <p:spPr>
          <a:xfrm>
            <a:off x="1476360" y="353880"/>
            <a:ext cx="6475680" cy="9126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2701"/>
              </a:spcBef>
            </a:pPr>
            <a:r>
              <a:rPr b="0" lang="en-AU" sz="5400" spc="-1" strike="noStrike">
                <a:solidFill>
                  <a:srgbClr val="000000"/>
                </a:solidFill>
                <a:latin typeface="Tahoma"/>
                <a:ea typeface="DejaVu Sans"/>
              </a:rPr>
              <a:t>Hardware - NIC</a:t>
            </a:r>
            <a:endParaRPr b="0" lang="en-AU" sz="5400" spc="-1" strike="noStrike">
              <a:latin typeface="Arial"/>
            </a:endParaRPr>
          </a:p>
        </p:txBody>
      </p:sp>
      <p:sp>
        <p:nvSpPr>
          <p:cNvPr id="186" name="Text Box 3"/>
          <p:cNvSpPr/>
          <p:nvPr/>
        </p:nvSpPr>
        <p:spPr>
          <a:xfrm>
            <a:off x="1371600" y="1268280"/>
            <a:ext cx="6323040" cy="258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16000" indent="-2160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The Network interface card (NIC) allows a stand-alone computer to connect to a network. </a:t>
            </a:r>
            <a:endParaRPr b="0" lang="en-AU" sz="2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Can be cabled or wireless</a:t>
            </a:r>
            <a:endParaRPr b="0" lang="en-AU" sz="2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199"/>
              </a:spcBef>
              <a:buClr>
                <a:srgbClr val="ff0000"/>
              </a:buClr>
              <a:buFont typeface="Symbol"/>
              <a:buChar char=""/>
            </a:pPr>
            <a:r>
              <a:rPr b="0" lang="en-AU" sz="2400" spc="-1" strike="noStrike">
                <a:solidFill>
                  <a:srgbClr val="ff0000"/>
                </a:solidFill>
                <a:latin typeface="Tahoma"/>
                <a:ea typeface="DejaVu Sans"/>
              </a:rPr>
              <a:t>Usually built into motherboards.  Separate card not needed in most cases.</a:t>
            </a:r>
            <a:endParaRPr b="0" lang="en-AU" sz="2400" spc="-1" strike="noStrike">
              <a:latin typeface="Arial"/>
            </a:endParaRPr>
          </a:p>
        </p:txBody>
      </p:sp>
      <p:pic>
        <p:nvPicPr>
          <p:cNvPr id="187" name="Picture 8" descr=""/>
          <p:cNvPicPr/>
          <p:nvPr/>
        </p:nvPicPr>
        <p:blipFill>
          <a:blip r:embed="rId2"/>
          <a:stretch/>
        </p:blipFill>
        <p:spPr>
          <a:xfrm>
            <a:off x="4643280" y="3990960"/>
            <a:ext cx="4284720" cy="2865600"/>
          </a:xfrm>
          <a:prstGeom prst="rect">
            <a:avLst/>
          </a:prstGeom>
          <a:ln w="0">
            <a:noFill/>
          </a:ln>
        </p:spPr>
      </p:pic>
      <p:sp>
        <p:nvSpPr>
          <p:cNvPr id="188" name="AutoShape 9"/>
          <p:cNvSpPr/>
          <p:nvPr/>
        </p:nvSpPr>
        <p:spPr>
          <a:xfrm rot="20949600">
            <a:off x="6311880" y="5555880"/>
            <a:ext cx="1748160" cy="1079640"/>
          </a:xfrm>
          <a:prstGeom prst="rightArrow">
            <a:avLst>
              <a:gd name="adj1" fmla="val 50000"/>
              <a:gd name="adj2" fmla="val 40455"/>
            </a:avLst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lin ang="4746000"/>
          </a:gra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068EDDD6-E880-417A-884A-4B4BAEBB5FEA}" type="slidenum">
              <a:rPr b="0" lang="en-AU" sz="1200" spc="-1" strike="noStrike">
                <a:solidFill>
                  <a:srgbClr val="898989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 type="title"/>
          </p:nvPr>
        </p:nvSpPr>
        <p:spPr>
          <a:xfrm>
            <a:off x="0" y="274680"/>
            <a:ext cx="8685360" cy="1141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0" lang="en-AU" sz="4800" spc="-1" strike="noStrike">
                <a:solidFill>
                  <a:srgbClr val="000000"/>
                </a:solidFill>
                <a:latin typeface="Calibri"/>
              </a:rPr>
              <a:t>Internet Choices</a:t>
            </a:r>
            <a:br/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Not all options are available to everyone, especially those not in major cities</a:t>
            </a:r>
            <a:endParaRPr b="0" lang="en-AU" sz="2000" spc="-1" strike="noStrike">
              <a:latin typeface="Arial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/>
          </p:nvPr>
        </p:nvSpPr>
        <p:spPr>
          <a:xfrm>
            <a:off x="324000" y="1844640"/>
            <a:ext cx="8228160" cy="36990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rmAutofit fontScale="62000"/>
          </a:bodyPr>
          <a:p>
            <a:pPr marL="343080" indent="-343080">
              <a:lnSpc>
                <a:spcPct val="90000"/>
              </a:lnSpc>
              <a:spcBef>
                <a:spcPts val="799"/>
              </a:spcBef>
              <a:buClr>
                <a:srgbClr val="ff0066"/>
              </a:buClr>
              <a:buFont typeface="Arial"/>
              <a:buChar char="•"/>
            </a:pPr>
            <a:r>
              <a:rPr b="0" lang="en-AU" sz="4000" spc="-1" strike="noStrike">
                <a:solidFill>
                  <a:srgbClr val="ff0066"/>
                </a:solidFill>
                <a:latin typeface="Calibri"/>
              </a:rPr>
              <a:t>ADSL, ADSL2, ADSL2+</a:t>
            </a: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AU" sz="4000" spc="-1" strike="noStrike"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(256Kbps-24Mbps speed caps)</a:t>
            </a:r>
            <a:endParaRPr b="0" lang="en-AU" sz="4000" spc="-1" strike="noStrike"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99"/>
              </a:spcBef>
              <a:buClr>
                <a:srgbClr val="ff0066"/>
              </a:buClr>
              <a:buFont typeface="Arial"/>
              <a:buChar char="•"/>
            </a:pPr>
            <a:r>
              <a:rPr b="0" lang="en-AU" sz="4000" spc="-1" strike="noStrike">
                <a:solidFill>
                  <a:srgbClr val="ff0066"/>
                </a:solidFill>
                <a:latin typeface="Calibri"/>
              </a:rPr>
              <a:t>Cable</a:t>
            </a: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AU" sz="4000" spc="-1" strike="noStrike"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(10-200Mbps)</a:t>
            </a:r>
            <a:endParaRPr b="0" lang="en-AU" sz="4000" spc="-1" strike="noStrike"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99"/>
              </a:spcBef>
              <a:buClr>
                <a:srgbClr val="ff0066"/>
              </a:buClr>
              <a:buFont typeface="Arial"/>
              <a:buChar char="•"/>
            </a:pPr>
            <a:r>
              <a:rPr b="0" lang="en-AU" sz="4000" spc="-1" strike="noStrike">
                <a:solidFill>
                  <a:srgbClr val="ff0066"/>
                </a:solidFill>
                <a:latin typeface="Calibri"/>
              </a:rPr>
              <a:t>Satellite</a:t>
            </a: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AU" sz="4000" spc="-1" strike="noStrike"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1 or 2 way (averaging 10-20 Kbps)</a:t>
            </a:r>
            <a:endParaRPr b="0" lang="en-AU" sz="4000" spc="-1" strike="noStrike"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99"/>
              </a:spcBef>
              <a:buClr>
                <a:srgbClr val="ff0066"/>
              </a:buClr>
              <a:buFont typeface="Arial"/>
              <a:buChar char="•"/>
            </a:pPr>
            <a:r>
              <a:rPr b="0" lang="en-AU" sz="4000" spc="-1" strike="noStrike">
                <a:solidFill>
                  <a:srgbClr val="ff0066"/>
                </a:solidFill>
                <a:latin typeface="Calibri"/>
              </a:rPr>
              <a:t>Dialup</a:t>
            </a: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 (analogue, av. 40Kbps)</a:t>
            </a:r>
            <a:endParaRPr b="0" lang="en-AU" sz="4000" spc="-1" strike="noStrike"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99"/>
              </a:spcBef>
              <a:buClr>
                <a:srgbClr val="ff0066"/>
              </a:buClr>
              <a:buFont typeface="Arial"/>
              <a:buChar char="•"/>
            </a:pPr>
            <a:r>
              <a:rPr b="0" lang="en-AU" sz="4000" spc="-1" strike="noStrike">
                <a:solidFill>
                  <a:srgbClr val="ff0066"/>
                </a:solidFill>
                <a:latin typeface="Calibri"/>
              </a:rPr>
              <a:t>WAN Wireless</a:t>
            </a:r>
            <a:endParaRPr b="0" lang="en-AU" sz="4000" spc="-1" strike="noStrike"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99"/>
              </a:spcBef>
              <a:buClr>
                <a:srgbClr val="ff0066"/>
              </a:buClr>
              <a:buFont typeface="Arial"/>
              <a:buChar char="•"/>
            </a:pPr>
            <a:r>
              <a:rPr b="0" lang="en-AU" sz="4000" spc="-1" strike="noStrike">
                <a:solidFill>
                  <a:srgbClr val="ff0066"/>
                </a:solidFill>
                <a:latin typeface="Calibri"/>
              </a:rPr>
              <a:t>3G/4G – </a:t>
            </a: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internet access via mobile phone towers</a:t>
            </a:r>
            <a:endParaRPr b="0" lang="en-AU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353BB1FD-6E65-4E40-8066-9C25194783AA}" type="slidenum">
              <a:rPr b="0" lang="en-AU" sz="1200" spc="-1" strike="noStrike">
                <a:solidFill>
                  <a:srgbClr val="898989"/>
                </a:solidFill>
                <a:latin typeface="Calibri"/>
              </a:rPr>
              <a:t>&lt;number&gt;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193" name="Text Box 2"/>
          <p:cNvSpPr/>
          <p:nvPr/>
        </p:nvSpPr>
        <p:spPr>
          <a:xfrm>
            <a:off x="324000" y="404640"/>
            <a:ext cx="6475680" cy="9126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2701"/>
              </a:spcBef>
            </a:pPr>
            <a:r>
              <a:rPr b="0" lang="en-AU" sz="5400" spc="-1" strike="noStrike">
                <a:solidFill>
                  <a:srgbClr val="000000"/>
                </a:solidFill>
                <a:latin typeface="Tahoma"/>
                <a:ea typeface="DejaVu Sans"/>
              </a:rPr>
              <a:t>Hardware - NIC</a:t>
            </a:r>
            <a:endParaRPr b="0" lang="en-AU" sz="5400" spc="-1" strike="noStrike">
              <a:latin typeface="Arial"/>
            </a:endParaRPr>
          </a:p>
        </p:txBody>
      </p:sp>
      <p:sp>
        <p:nvSpPr>
          <p:cNvPr id="194" name="Text Box 3"/>
          <p:cNvSpPr/>
          <p:nvPr/>
        </p:nvSpPr>
        <p:spPr>
          <a:xfrm>
            <a:off x="108000" y="1341360"/>
            <a:ext cx="8855280" cy="464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16000" indent="-216000">
              <a:lnSpc>
                <a:spcPct val="100000"/>
              </a:lnSpc>
              <a:spcBef>
                <a:spcPts val="1400"/>
              </a:spcBef>
              <a:buClr>
                <a:srgbClr val="ff0000"/>
              </a:buClr>
              <a:buFont typeface="Symbol"/>
              <a:buChar char=""/>
            </a:pPr>
            <a:r>
              <a:rPr b="0" lang="en-AU" sz="2800" spc="-1" strike="noStrike">
                <a:solidFill>
                  <a:srgbClr val="ff0000"/>
                </a:solidFill>
                <a:latin typeface="Tahoma"/>
                <a:ea typeface="DejaVu Sans"/>
              </a:rPr>
              <a:t>N</a:t>
            </a:r>
            <a:r>
              <a:rPr b="0" lang="en-AU" sz="2800" spc="-1" strike="noStrike">
                <a:solidFill>
                  <a:srgbClr val="000000"/>
                </a:solidFill>
                <a:latin typeface="Tahoma"/>
                <a:ea typeface="DejaVu Sans"/>
              </a:rPr>
              <a:t>etwork </a:t>
            </a:r>
            <a:r>
              <a:rPr b="0" lang="en-AU" sz="2800" spc="-1" strike="noStrike">
                <a:solidFill>
                  <a:srgbClr val="ff0000"/>
                </a:solidFill>
                <a:latin typeface="Tahoma"/>
                <a:ea typeface="DejaVu Sans"/>
              </a:rPr>
              <a:t>I</a:t>
            </a:r>
            <a:r>
              <a:rPr b="0" lang="en-AU" sz="2800" spc="-1" strike="noStrike">
                <a:solidFill>
                  <a:srgbClr val="000000"/>
                </a:solidFill>
                <a:latin typeface="Tahoma"/>
                <a:ea typeface="DejaVu Sans"/>
              </a:rPr>
              <a:t>nterface </a:t>
            </a:r>
            <a:r>
              <a:rPr b="0" lang="en-AU" sz="2800" spc="-1" strike="noStrike">
                <a:solidFill>
                  <a:srgbClr val="ff0000"/>
                </a:solidFill>
                <a:latin typeface="Tahoma"/>
                <a:ea typeface="DejaVu Sans"/>
              </a:rPr>
              <a:t>C</a:t>
            </a:r>
            <a:r>
              <a:rPr b="0" lang="en-AU" sz="2800" spc="-1" strike="noStrike">
                <a:solidFill>
                  <a:srgbClr val="000000"/>
                </a:solidFill>
                <a:latin typeface="Tahoma"/>
                <a:ea typeface="DejaVu Sans"/>
              </a:rPr>
              <a:t>ard</a:t>
            </a:r>
            <a:endParaRPr b="0" lang="en-AU" sz="2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400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2800" spc="-1" strike="noStrike">
                <a:solidFill>
                  <a:srgbClr val="000000"/>
                </a:solidFill>
                <a:latin typeface="Tahoma"/>
                <a:ea typeface="DejaVu Sans"/>
              </a:rPr>
              <a:t>Rated by speed: 10, 100, or ‘Gigabit’ 1000Mbps.</a:t>
            </a:r>
            <a:endParaRPr b="0" lang="en-AU" sz="2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400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2800" spc="-1" strike="noStrike">
                <a:solidFill>
                  <a:srgbClr val="000000"/>
                </a:solidFill>
                <a:latin typeface="Tahoma"/>
                <a:ea typeface="DejaVu Sans"/>
              </a:rPr>
              <a:t>For a NIC to work at its maximum speed, all the other network devices between it and the server must have at least the same </a:t>
            </a:r>
            <a:r>
              <a:rPr b="0" lang="en-AU" sz="2800" spc="-1" strike="noStrike">
                <a:solidFill>
                  <a:srgbClr val="ff0000"/>
                </a:solidFill>
                <a:latin typeface="Tahoma"/>
                <a:ea typeface="DejaVu Sans"/>
              </a:rPr>
              <a:t>bandwidth </a:t>
            </a:r>
            <a:r>
              <a:rPr b="0" lang="en-AU" sz="2800" spc="-1" strike="noStrike">
                <a:solidFill>
                  <a:srgbClr val="000000"/>
                </a:solidFill>
                <a:latin typeface="Tahoma"/>
                <a:ea typeface="DejaVu Sans"/>
              </a:rPr>
              <a:t>(data-carrying capacity).</a:t>
            </a:r>
            <a:endParaRPr b="0" lang="en-AU" sz="2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400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2800" spc="-1" strike="noStrike">
                <a:solidFill>
                  <a:srgbClr val="000000"/>
                </a:solidFill>
                <a:latin typeface="Tahoma"/>
                <a:ea typeface="DejaVu Sans"/>
              </a:rPr>
              <a:t>‘</a:t>
            </a:r>
            <a:r>
              <a:rPr b="0" lang="en-AU" sz="2800" spc="-1" strike="noStrike">
                <a:solidFill>
                  <a:srgbClr val="000000"/>
                </a:solidFill>
                <a:latin typeface="Tahoma"/>
                <a:ea typeface="DejaVu Sans"/>
              </a:rPr>
              <a:t>Auto-sensing’ e.g. 10/100/1000 NICs adjust themselves to the best possible speed.</a:t>
            </a:r>
            <a:endParaRPr b="0" lang="en-AU" sz="2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400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2800" spc="-1" strike="noStrike">
                <a:solidFill>
                  <a:srgbClr val="000000"/>
                </a:solidFill>
                <a:latin typeface="Tahoma"/>
                <a:ea typeface="DejaVu Sans"/>
              </a:rPr>
              <a:t>Tip: go for GIGABIT NIC in servers</a:t>
            </a:r>
            <a:endParaRPr b="0" lang="en-A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61CBB2EF-3786-4CF3-B712-27541EE53796}" type="slidenum">
              <a:rPr b="0" lang="en-AU" sz="1200" spc="-1" strike="noStrike">
                <a:solidFill>
                  <a:srgbClr val="898989"/>
                </a:solidFill>
                <a:latin typeface="Calibri"/>
              </a:rPr>
              <a:t>&lt;number&gt;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196" name="Text Box 2"/>
          <p:cNvSpPr/>
          <p:nvPr/>
        </p:nvSpPr>
        <p:spPr>
          <a:xfrm>
            <a:off x="1676520" y="838080"/>
            <a:ext cx="6475680" cy="17355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2701"/>
              </a:spcBef>
            </a:pPr>
            <a:r>
              <a:rPr b="0" lang="en-AU" sz="5400" spc="-1" strike="noStrike">
                <a:solidFill>
                  <a:srgbClr val="000000"/>
                </a:solidFill>
                <a:latin typeface="Tahoma"/>
                <a:ea typeface="DejaVu Sans"/>
              </a:rPr>
              <a:t>Hardware – Switches  </a:t>
            </a: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and Hubs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97" name="Text Box 3"/>
          <p:cNvSpPr/>
          <p:nvPr/>
        </p:nvSpPr>
        <p:spPr>
          <a:xfrm>
            <a:off x="838080" y="3200400"/>
            <a:ext cx="3503880" cy="316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Switches </a:t>
            </a:r>
            <a:r>
              <a:rPr b="0" lang="en-AU" sz="1200" spc="-1" strike="noStrike">
                <a:solidFill>
                  <a:srgbClr val="000000"/>
                </a:solidFill>
                <a:latin typeface="Tahoma"/>
                <a:ea typeface="DejaVu Sans"/>
              </a:rPr>
              <a:t>(and hubs)</a:t>
            </a:r>
            <a:r>
              <a:rPr b="0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 are connection points where cables can join up or be split.</a:t>
            </a: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Typically, a single incoming cable is split into multiple outgoing cables.</a:t>
            </a:r>
            <a:endParaRPr b="0" lang="en-AU" sz="2400" spc="-1" strike="noStrike">
              <a:latin typeface="Arial"/>
            </a:endParaRPr>
          </a:p>
        </p:txBody>
      </p:sp>
      <p:pic>
        <p:nvPicPr>
          <p:cNvPr id="198" name="Picture 9" descr="hubnodes"/>
          <p:cNvPicPr/>
          <p:nvPr/>
        </p:nvPicPr>
        <p:blipFill>
          <a:blip r:embed="rId1"/>
          <a:stretch/>
        </p:blipFill>
        <p:spPr>
          <a:xfrm>
            <a:off x="4419720" y="3429000"/>
            <a:ext cx="3999240" cy="2478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42FFBB75-D265-4700-AA74-F2E39672A047}" type="slidenum">
              <a:rPr b="0" lang="en-AU" sz="1200" spc="-1" strike="noStrike">
                <a:solidFill>
                  <a:srgbClr val="898989"/>
                </a:solidFill>
                <a:latin typeface="Calibri"/>
              </a:rPr>
              <a:t>&lt;number&gt;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200" name="Rectangle 2"/>
          <p:cNvSpPr/>
          <p:nvPr/>
        </p:nvSpPr>
        <p:spPr>
          <a:xfrm>
            <a:off x="0" y="-28440"/>
            <a:ext cx="9142560" cy="45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Arial"/>
                <a:ea typeface="DejaVu Sans"/>
              </a:rPr>
              <a:t> </a:t>
            </a:r>
            <a:endParaRPr b="0" lang="en-A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200" spc="-1" strike="noStrike">
              <a:latin typeface="Arial"/>
            </a:endParaRPr>
          </a:p>
        </p:txBody>
      </p:sp>
      <p:sp>
        <p:nvSpPr>
          <p:cNvPr id="201" name="Rectangle 3"/>
          <p:cNvSpPr/>
          <p:nvPr/>
        </p:nvSpPr>
        <p:spPr>
          <a:xfrm>
            <a:off x="488520" y="333360"/>
            <a:ext cx="42462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AU" sz="3600" spc="-1" strike="noStrike">
                <a:solidFill>
                  <a:srgbClr val="000000"/>
                </a:solidFill>
                <a:latin typeface="Arial"/>
                <a:ea typeface="DejaVu Sans"/>
              </a:rPr>
              <a:t>Network segments</a:t>
            </a:r>
            <a:endParaRPr b="0" lang="en-AU" sz="3600" spc="-1" strike="noStrike">
              <a:latin typeface="Arial"/>
            </a:endParaRPr>
          </a:p>
        </p:txBody>
      </p:sp>
      <p:sp>
        <p:nvSpPr>
          <p:cNvPr id="202" name="Rectangle 4"/>
          <p:cNvSpPr/>
          <p:nvPr/>
        </p:nvSpPr>
        <p:spPr>
          <a:xfrm>
            <a:off x="444600" y="1052640"/>
            <a:ext cx="3765600" cy="47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1400"/>
              </a:spcBef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A network segment is a self-contained section of a network bounded by a bridge, router, or switch.</a:t>
            </a:r>
            <a:endParaRPr b="0" lang="en-AU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00"/>
              </a:spcBef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Using segments reduces network congestion.</a:t>
            </a:r>
            <a:endParaRPr b="0" lang="en-AU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00"/>
              </a:spcBef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Like classrooms in a school.</a:t>
            </a:r>
            <a:endParaRPr b="0" lang="en-AU" sz="2800" spc="-1" strike="noStrike">
              <a:latin typeface="Arial"/>
            </a:endParaRPr>
          </a:p>
        </p:txBody>
      </p:sp>
      <p:pic>
        <p:nvPicPr>
          <p:cNvPr id="203" name="Picture 7" descr="network3"/>
          <p:cNvPicPr/>
          <p:nvPr/>
        </p:nvPicPr>
        <p:blipFill>
          <a:blip r:embed="rId1"/>
          <a:stretch/>
        </p:blipFill>
        <p:spPr>
          <a:xfrm>
            <a:off x="4172040" y="2362320"/>
            <a:ext cx="4646880" cy="3319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35A8A97D-6B6E-42F9-8585-CD680B5FB107}" type="slidenum">
              <a:rPr b="0" lang="en-AU" sz="1200" spc="-1" strike="noStrike">
                <a:solidFill>
                  <a:srgbClr val="898989"/>
                </a:solidFill>
                <a:latin typeface="Calibri"/>
              </a:rPr>
              <a:t>&lt;number&gt;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205" name="Text Box 2"/>
          <p:cNvSpPr/>
          <p:nvPr/>
        </p:nvSpPr>
        <p:spPr>
          <a:xfrm>
            <a:off x="1042920" y="404640"/>
            <a:ext cx="6475680" cy="9126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2701"/>
              </a:spcBef>
            </a:pPr>
            <a:r>
              <a:rPr b="0" lang="en-AU" sz="5400" spc="-1" strike="noStrike">
                <a:solidFill>
                  <a:srgbClr val="000000"/>
                </a:solidFill>
                <a:latin typeface="Tahoma"/>
                <a:ea typeface="DejaVu Sans"/>
              </a:rPr>
              <a:t>Hardware – Routers</a:t>
            </a:r>
            <a:endParaRPr b="0" lang="en-AU" sz="5400" spc="-1" strike="noStrike">
              <a:latin typeface="Arial"/>
            </a:endParaRPr>
          </a:p>
        </p:txBody>
      </p:sp>
      <p:sp>
        <p:nvSpPr>
          <p:cNvPr id="206" name="Text Box 3"/>
          <p:cNvSpPr/>
          <p:nvPr/>
        </p:nvSpPr>
        <p:spPr>
          <a:xfrm>
            <a:off x="1371600" y="2895480"/>
            <a:ext cx="670428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7" name="Text Box 4"/>
          <p:cNvSpPr/>
          <p:nvPr/>
        </p:nvSpPr>
        <p:spPr>
          <a:xfrm>
            <a:off x="642960" y="1428840"/>
            <a:ext cx="799956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4 main roles…</a:t>
            </a:r>
            <a:endParaRPr b="0" lang="en-AU" sz="2400" spc="-1" strike="noStrike">
              <a:latin typeface="Arial"/>
            </a:endParaRPr>
          </a:p>
        </p:txBody>
      </p:sp>
      <p:sp>
        <p:nvSpPr>
          <p:cNvPr id="208" name="Text Box 6"/>
          <p:cNvSpPr/>
          <p:nvPr/>
        </p:nvSpPr>
        <p:spPr>
          <a:xfrm>
            <a:off x="714240" y="3571920"/>
            <a:ext cx="799956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457200" indent="-4572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Route packets across networks and internet</a:t>
            </a:r>
            <a:endParaRPr b="0" lang="en-AU" sz="2400" spc="-1" strike="noStrike">
              <a:latin typeface="Arial"/>
            </a:endParaRPr>
          </a:p>
        </p:txBody>
      </p:sp>
      <p:sp>
        <p:nvSpPr>
          <p:cNvPr id="209" name="Text Box 7"/>
          <p:cNvSpPr/>
          <p:nvPr/>
        </p:nvSpPr>
        <p:spPr>
          <a:xfrm>
            <a:off x="714240" y="4143240"/>
            <a:ext cx="799956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457200" indent="-4572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Act as a security device to guard the connection between a LAN and the outside world (another LAN or a WAN.)</a:t>
            </a:r>
            <a:endParaRPr b="0" lang="en-AU" sz="2400" spc="-1" strike="noStrike">
              <a:latin typeface="Arial"/>
            </a:endParaRPr>
          </a:p>
        </p:txBody>
      </p:sp>
      <p:sp>
        <p:nvSpPr>
          <p:cNvPr id="210" name="Text Box 8"/>
          <p:cNvSpPr/>
          <p:nvPr/>
        </p:nvSpPr>
        <p:spPr>
          <a:xfrm>
            <a:off x="714240" y="5572080"/>
            <a:ext cx="799956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457200" indent="-4572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Divide LANs into self-contained, protected areas, e.g. admin / student networks in a school.</a:t>
            </a:r>
            <a:endParaRPr b="0" lang="en-AU" sz="2400" spc="-1" strike="noStrike">
              <a:latin typeface="Arial"/>
            </a:endParaRPr>
          </a:p>
        </p:txBody>
      </p:sp>
      <p:sp>
        <p:nvSpPr>
          <p:cNvPr id="211" name="Text Box 6"/>
          <p:cNvSpPr/>
          <p:nvPr/>
        </p:nvSpPr>
        <p:spPr>
          <a:xfrm>
            <a:off x="714240" y="2571840"/>
            <a:ext cx="799956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457200" indent="-4572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Join dissimilar networks together, like a </a:t>
            </a:r>
            <a:r>
              <a:rPr b="0" i="1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gateway</a:t>
            </a:r>
            <a:r>
              <a:rPr b="0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 (as the original routers used to be called)</a:t>
            </a:r>
            <a:endParaRPr b="0" lang="en-A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nodeType="clickEffect" fill="hold">
                      <p:stCondLst>
                        <p:cond delay="indefinite"/>
                      </p:stCondLst>
                      <p:childTnLst>
                        <p:par>
                          <p:cTn id="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nodeType="clickEffect" fill="hold">
                      <p:stCondLst>
                        <p:cond delay="indefinite"/>
                      </p:stCondLst>
                      <p:childTnLst>
                        <p:par>
                          <p:cTn id="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nodeType="clickEffect" fill="hold">
                      <p:stCondLst>
                        <p:cond delay="indefinite"/>
                      </p:stCondLst>
                      <p:childTnLst>
                        <p:par>
                          <p:cTn id="1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nodeType="clickEffect" fill="hold">
                      <p:stCondLst>
                        <p:cond delay="indefinite"/>
                      </p:stCondLst>
                      <p:childTnLst>
                        <p:par>
                          <p:cTn id="1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2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C5F6DD7B-2FDE-46E1-BF4C-567BB7F98817}" type="slidenum">
              <a:rPr b="0" lang="en-AU" sz="1200" spc="-1" strike="noStrike">
                <a:solidFill>
                  <a:srgbClr val="898989"/>
                </a:solidFill>
                <a:latin typeface="Calibri"/>
              </a:rPr>
              <a:t>&lt;number&gt;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213" name="Text Box 2"/>
          <p:cNvSpPr/>
          <p:nvPr/>
        </p:nvSpPr>
        <p:spPr>
          <a:xfrm>
            <a:off x="1042920" y="404640"/>
            <a:ext cx="6475680" cy="9126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2701"/>
              </a:spcBef>
            </a:pPr>
            <a:r>
              <a:rPr b="0" lang="en-AU" sz="5400" spc="-1" strike="noStrike">
                <a:solidFill>
                  <a:srgbClr val="000000"/>
                </a:solidFill>
                <a:latin typeface="Tahoma"/>
                <a:ea typeface="DejaVu Sans"/>
              </a:rPr>
              <a:t>Hardware – Routers</a:t>
            </a:r>
            <a:endParaRPr b="0" lang="en-AU" sz="5400" spc="-1" strike="noStrike">
              <a:latin typeface="Arial"/>
            </a:endParaRPr>
          </a:p>
        </p:txBody>
      </p:sp>
      <p:sp>
        <p:nvSpPr>
          <p:cNvPr id="214" name="Text Box 3"/>
          <p:cNvSpPr/>
          <p:nvPr/>
        </p:nvSpPr>
        <p:spPr>
          <a:xfrm>
            <a:off x="1371600" y="2895480"/>
            <a:ext cx="670428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5" name="Text Box 4"/>
          <p:cNvSpPr/>
          <p:nvPr/>
        </p:nvSpPr>
        <p:spPr>
          <a:xfrm>
            <a:off x="611280" y="1700280"/>
            <a:ext cx="7999560" cy="392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Act as a firewall at home, complementing  software firewalls like </a:t>
            </a:r>
            <a:r>
              <a:rPr b="0" i="1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Windows Firewall</a:t>
            </a:r>
            <a:endParaRPr b="0" lang="en-AU" sz="2800" spc="-1" strike="noStrike"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Can be programmed to only allow authorised incoming and outgoing traffic. E.g. can block certain sites, forbid MP3 music files to enter. </a:t>
            </a:r>
            <a:endParaRPr b="0" lang="en-AU" sz="2800" spc="-1" strike="noStrike"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Most home routers also have a built-in mini-switch but remember … </a:t>
            </a:r>
            <a:r>
              <a:rPr b="0" lang="en-AU" sz="2400" spc="-1" strike="noStrike">
                <a:solidFill>
                  <a:srgbClr val="ff0066"/>
                </a:solidFill>
                <a:latin typeface="Calibri"/>
                <a:ea typeface="DejaVu Sans"/>
              </a:rPr>
              <a:t>a switch is </a:t>
            </a:r>
            <a:r>
              <a:rPr b="0" i="1" lang="en-AU" sz="2400" spc="-1" strike="noStrike">
                <a:solidFill>
                  <a:srgbClr val="ff0066"/>
                </a:solidFill>
                <a:latin typeface="Calibri"/>
                <a:ea typeface="DejaVu Sans"/>
              </a:rPr>
              <a:t>not</a:t>
            </a:r>
            <a:r>
              <a:rPr b="0" lang="en-AU" sz="2400" spc="-1" strike="noStrike">
                <a:solidFill>
                  <a:srgbClr val="ff0066"/>
                </a:solidFill>
                <a:latin typeface="Calibri"/>
                <a:ea typeface="DejaVu Sans"/>
              </a:rPr>
              <a:t> a router</a:t>
            </a:r>
            <a:r>
              <a:rPr b="0" lang="en-AU" sz="2800" spc="-1" strike="noStrike">
                <a:solidFill>
                  <a:srgbClr val="ff0066"/>
                </a:solidFill>
                <a:latin typeface="Calibri"/>
                <a:ea typeface="DejaVu Sans"/>
              </a:rPr>
              <a:t>!</a:t>
            </a:r>
            <a:endParaRPr b="0" lang="en-AU" sz="2800" spc="-1" strike="noStrike"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Home routers often combine: switch, ADSL modem, print server, WAP</a:t>
            </a:r>
            <a:endParaRPr b="0" lang="en-A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D2A9DD93-22A7-4D43-8DD4-AD65BD289225}" type="slidenum">
              <a:rPr b="0" lang="en-AU" sz="1200" spc="-1" strike="noStrike">
                <a:solidFill>
                  <a:srgbClr val="898989"/>
                </a:solidFill>
                <a:latin typeface="Calibri"/>
              </a:rPr>
              <a:t>&lt;number&gt;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217" name="Text Box 2"/>
          <p:cNvSpPr/>
          <p:nvPr/>
        </p:nvSpPr>
        <p:spPr>
          <a:xfrm>
            <a:off x="1143000" y="762120"/>
            <a:ext cx="7542360" cy="638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1800"/>
              </a:spcBef>
            </a:pPr>
            <a:r>
              <a:rPr b="0" lang="en-AU" sz="3600" spc="-1" strike="noStrike">
                <a:solidFill>
                  <a:srgbClr val="000000"/>
                </a:solidFill>
                <a:latin typeface="Tahoma"/>
                <a:ea typeface="DejaVu Sans"/>
              </a:rPr>
              <a:t>Connections – UTP</a:t>
            </a:r>
            <a:endParaRPr b="0" lang="en-AU" sz="3600" spc="-1" strike="noStrike">
              <a:latin typeface="Arial"/>
            </a:endParaRPr>
          </a:p>
        </p:txBody>
      </p:sp>
      <p:sp>
        <p:nvSpPr>
          <p:cNvPr id="218" name="Text Box 3"/>
          <p:cNvSpPr/>
          <p:nvPr/>
        </p:nvSpPr>
        <p:spPr>
          <a:xfrm>
            <a:off x="250920" y="2438280"/>
            <a:ext cx="853308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16000" indent="-216000">
              <a:lnSpc>
                <a:spcPct val="100000"/>
              </a:lnSpc>
              <a:spcBef>
                <a:spcPts val="1199"/>
              </a:spcBef>
              <a:buClr>
                <a:srgbClr val="0000ff"/>
              </a:buClr>
              <a:buFont typeface="Symbol"/>
              <a:buChar char=""/>
            </a:pPr>
            <a:r>
              <a:rPr b="1" lang="en-AU" sz="2400" spc="-1" strike="noStrike">
                <a:solidFill>
                  <a:srgbClr val="0000ff"/>
                </a:solidFill>
                <a:latin typeface="Tahoma"/>
                <a:ea typeface="DejaVu Sans"/>
              </a:rPr>
              <a:t>UTP</a:t>
            </a:r>
            <a:r>
              <a:rPr b="0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 (Unshielded Twisted Pair) e.g. CAT6 (‘Category 6’)</a:t>
            </a:r>
            <a:endParaRPr b="0" lang="en-AU" sz="2400" spc="-1" strike="noStrike">
              <a:latin typeface="Arial"/>
            </a:endParaRPr>
          </a:p>
        </p:txBody>
      </p:sp>
      <p:pic>
        <p:nvPicPr>
          <p:cNvPr id="219" name="Picture 6" descr="cat5-mini"/>
          <p:cNvPicPr/>
          <p:nvPr/>
        </p:nvPicPr>
        <p:blipFill>
          <a:blip r:embed="rId1"/>
          <a:stretch/>
        </p:blipFill>
        <p:spPr>
          <a:xfrm>
            <a:off x="1828800" y="3657600"/>
            <a:ext cx="5408640" cy="2508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566FFF89-7A4D-466A-9FBB-93029CC34984}" type="slidenum">
              <a:rPr b="0" lang="en-AU" sz="1200" spc="-1" strike="noStrike">
                <a:solidFill>
                  <a:srgbClr val="898989"/>
                </a:solidFill>
                <a:latin typeface="Calibri"/>
              </a:rPr>
              <a:t>&lt;number&gt;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221" name="Text Box 2"/>
          <p:cNvSpPr/>
          <p:nvPr/>
        </p:nvSpPr>
        <p:spPr>
          <a:xfrm>
            <a:off x="412920" y="260280"/>
            <a:ext cx="7542360" cy="638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1800"/>
              </a:spcBef>
            </a:pPr>
            <a:r>
              <a:rPr b="0" lang="en-AU" sz="3600" spc="-1" strike="noStrike">
                <a:solidFill>
                  <a:srgbClr val="000000"/>
                </a:solidFill>
                <a:latin typeface="Tahoma"/>
                <a:ea typeface="DejaVu Sans"/>
              </a:rPr>
              <a:t>Connections – Fibre optic</a:t>
            </a:r>
            <a:endParaRPr b="0" lang="en-AU" sz="3600" spc="-1" strike="noStrike">
              <a:latin typeface="Arial"/>
            </a:endParaRPr>
          </a:p>
        </p:txBody>
      </p:sp>
      <p:sp>
        <p:nvSpPr>
          <p:cNvPr id="222" name="Text Box 4"/>
          <p:cNvSpPr/>
          <p:nvPr/>
        </p:nvSpPr>
        <p:spPr>
          <a:xfrm>
            <a:off x="395280" y="3357720"/>
            <a:ext cx="8582040" cy="449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16000" indent="-2160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Made of glass (or plastic)</a:t>
            </a:r>
            <a:endParaRPr b="0" lang="en-AU" sz="2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Optical, not electrical – little signal fade</a:t>
            </a:r>
            <a:endParaRPr b="0" lang="en-AU" sz="2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Optical Signals created by LED or laser</a:t>
            </a:r>
            <a:endParaRPr b="0" lang="en-AU" sz="2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Multiple signals on a single fibre</a:t>
            </a:r>
            <a:endParaRPr b="0" lang="en-AU" sz="2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Resists EMI (electromagnetic interference)</a:t>
            </a:r>
            <a:endParaRPr b="0" lang="en-AU" sz="2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Light signals bounce down Fibre Optic cable using </a:t>
            </a:r>
            <a:r>
              <a:rPr b="0" i="1" lang="en-A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Total Internal Reflection</a:t>
            </a:r>
            <a:r>
              <a:rPr b="0" lang="en-A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599"/>
              </a:spcBef>
            </a:pP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en-AU" sz="2400" spc="-1" strike="noStrike">
              <a:latin typeface="Arial"/>
            </a:endParaRPr>
          </a:p>
        </p:txBody>
      </p:sp>
      <p:pic>
        <p:nvPicPr>
          <p:cNvPr id="223" name="Picture 7" descr="~fo-connect-little"/>
          <p:cNvPicPr/>
          <p:nvPr/>
        </p:nvPicPr>
        <p:blipFill>
          <a:blip r:embed="rId1"/>
          <a:stretch/>
        </p:blipFill>
        <p:spPr>
          <a:xfrm>
            <a:off x="468360" y="981000"/>
            <a:ext cx="5294520" cy="2233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560"/>
          </a:xfrm>
          <a:prstGeom prst="rect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9360">
            <a:noFill/>
          </a:ln>
          <a:effectLst>
            <a:outerShdw dist="23040" dir="5400000" blurRad="39960" rotWithShape="0">
              <a:srgbClr val="000000">
                <a:alpha val="35000"/>
              </a:srgbClr>
            </a:outerShdw>
          </a:effectLst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ffffff"/>
                </a:solidFill>
                <a:latin typeface="Calibri"/>
              </a:rPr>
              <a:t>INPUT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160" cy="45244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Speech recognition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Discuss: Why has it not taken over from primitive keyboards and mice, like in </a:t>
            </a:r>
            <a:r>
              <a:rPr b="0" i="1" lang="en-AU" sz="2800" spc="-1" strike="noStrike">
                <a:solidFill>
                  <a:srgbClr val="000000"/>
                </a:solidFill>
                <a:latin typeface="Calibri"/>
              </a:rPr>
              <a:t>Star Trek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?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Buttons, switches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Custom hardware e.g. PC reset switches, MyKi machines, phone volume controls, “walk” buttons on traffic light poles.</a:t>
            </a:r>
            <a:endParaRPr b="0" lang="en-A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2800" spc="-1" strike="noStrike"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ftr"/>
          </p:nvPr>
        </p:nvSpPr>
        <p:spPr>
          <a:xfrm>
            <a:off x="2483640" y="6356520"/>
            <a:ext cx="439884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  </a:t>
            </a:r>
            <a:fld id="{43525AA9-BA6D-4C80-A319-D7EDC99BED27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b="0" lang="en-AU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DF265162-CABF-44CA-B8C9-7B25512AF516}" type="slidenum">
              <a:rPr b="0" lang="en-AU" sz="1200" spc="-1" strike="noStrike">
                <a:solidFill>
                  <a:srgbClr val="898989"/>
                </a:solidFill>
                <a:latin typeface="Calibri"/>
              </a:rPr>
              <a:t>&lt;number&gt;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225" name="Text Box 2"/>
          <p:cNvSpPr/>
          <p:nvPr/>
        </p:nvSpPr>
        <p:spPr>
          <a:xfrm>
            <a:off x="1143000" y="762120"/>
            <a:ext cx="7542360" cy="638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1800"/>
              </a:spcBef>
            </a:pPr>
            <a:r>
              <a:rPr b="0" lang="en-AU" sz="3600" spc="-1" strike="noStrike">
                <a:solidFill>
                  <a:srgbClr val="000000"/>
                </a:solidFill>
                <a:latin typeface="Tahoma"/>
                <a:ea typeface="DejaVu Sans"/>
              </a:rPr>
              <a:t>Connections – Fibre Optic</a:t>
            </a:r>
            <a:endParaRPr b="0" lang="en-AU" sz="3600" spc="-1" strike="noStrike">
              <a:latin typeface="Arial"/>
            </a:endParaRPr>
          </a:p>
        </p:txBody>
      </p:sp>
      <p:sp>
        <p:nvSpPr>
          <p:cNvPr id="226" name="Rectangle 6"/>
          <p:cNvSpPr/>
          <p:nvPr/>
        </p:nvSpPr>
        <p:spPr>
          <a:xfrm>
            <a:off x="324000" y="1700280"/>
            <a:ext cx="8609040" cy="408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16000" indent="-2160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Core is as thin as a human hair</a:t>
            </a:r>
            <a:endParaRPr b="0" lang="en-AU" sz="2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Not very flexible – needs thick protective coat</a:t>
            </a:r>
            <a:endParaRPr b="0" lang="en-AU" sz="2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VERY fast</a:t>
            </a:r>
            <a:endParaRPr b="0" lang="en-AU" sz="2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VERY high bandwidth</a:t>
            </a:r>
            <a:endParaRPr b="0" lang="en-AU" sz="2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Very secure (can’t be tapped or snooped)</a:t>
            </a:r>
            <a:endParaRPr b="0" lang="en-AU" sz="2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VERY long distance (&gt;2km without repeaters)</a:t>
            </a:r>
            <a:endParaRPr b="0" lang="en-AU" sz="2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Light weight, small size</a:t>
            </a:r>
            <a:endParaRPr b="0" lang="en-AU" sz="2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Expensive adaptors to convert digital &lt;&gt; electrical signals</a:t>
            </a:r>
            <a:endParaRPr b="0" lang="en-A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ED68434F-863C-4241-9B60-7A7A62E4E285}" type="slidenum">
              <a:rPr b="0" lang="en-AU" sz="1200" spc="-1" strike="noStrike">
                <a:solidFill>
                  <a:srgbClr val="898989"/>
                </a:solidFill>
                <a:latin typeface="Calibri"/>
              </a:rPr>
              <a:t>&lt;number&gt;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228" name="Text Box 2"/>
          <p:cNvSpPr/>
          <p:nvPr/>
        </p:nvSpPr>
        <p:spPr>
          <a:xfrm>
            <a:off x="1143000" y="762120"/>
            <a:ext cx="7542360" cy="638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1800"/>
              </a:spcBef>
            </a:pPr>
            <a:r>
              <a:rPr b="0" lang="en-AU" sz="3600" spc="-1" strike="noStrike">
                <a:solidFill>
                  <a:srgbClr val="000000"/>
                </a:solidFill>
                <a:latin typeface="Tahoma"/>
                <a:ea typeface="DejaVu Sans"/>
              </a:rPr>
              <a:t>Connections – Cables and wireless</a:t>
            </a:r>
            <a:endParaRPr b="0" lang="en-AU" sz="3600" spc="-1" strike="noStrike">
              <a:latin typeface="Arial"/>
            </a:endParaRPr>
          </a:p>
        </p:txBody>
      </p:sp>
      <p:sp>
        <p:nvSpPr>
          <p:cNvPr id="229" name="Rectangle 7"/>
          <p:cNvSpPr/>
          <p:nvPr/>
        </p:nvSpPr>
        <p:spPr>
          <a:xfrm>
            <a:off x="380880" y="1628640"/>
            <a:ext cx="7923240" cy="228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Many fibre optic cable (‘FOC’) threads can be bound into a slim, single cable without their signals interfering with each other, giving massive data throughput.</a:t>
            </a: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FOC is replacing old, heavy, expensive copper cables to cross oceans</a:t>
            </a:r>
            <a:r>
              <a:rPr b="0" lang="en-A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 </a:t>
            </a:r>
            <a:endParaRPr b="0" lang="en-AU" sz="2000" spc="-1" strike="noStrike">
              <a:latin typeface="Arial"/>
            </a:endParaRPr>
          </a:p>
        </p:txBody>
      </p:sp>
      <p:sp>
        <p:nvSpPr>
          <p:cNvPr id="230" name="Rectangle 8"/>
          <p:cNvSpPr/>
          <p:nvPr/>
        </p:nvSpPr>
        <p:spPr>
          <a:xfrm>
            <a:off x="457200" y="4149720"/>
            <a:ext cx="7923240" cy="1507680"/>
          </a:xfrm>
          <a:prstGeom prst="rect">
            <a:avLst/>
          </a:prstGeom>
          <a:solidFill>
            <a:srgbClr val="99cc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0" anchor="t">
            <a:spAutoFit/>
          </a:bodyPr>
          <a:p>
            <a:pPr>
              <a:lnSpc>
                <a:spcPct val="100000"/>
              </a:lnSpc>
            </a:pPr>
            <a:r>
              <a:rPr b="1" lang="en-A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Warning!  Sharks can damage your network!</a:t>
            </a: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 </a:t>
            </a: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Sharks get over-excited by the electromagnetic fields radiated by copper cable.  FO is silent. </a:t>
            </a:r>
            <a:endParaRPr b="0" lang="en-A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B7401D02-1120-48D2-B594-6287BD12B295}" type="slidenum">
              <a:rPr b="0" lang="en-AU" sz="1200" spc="-1" strike="noStrike">
                <a:solidFill>
                  <a:srgbClr val="898989"/>
                </a:solidFill>
                <a:latin typeface="Calibri"/>
              </a:rPr>
              <a:t>&lt;number&gt;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232" name="Text Box 2"/>
          <p:cNvSpPr/>
          <p:nvPr/>
        </p:nvSpPr>
        <p:spPr>
          <a:xfrm>
            <a:off x="395280" y="333360"/>
            <a:ext cx="7542360" cy="638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1800"/>
              </a:spcBef>
            </a:pPr>
            <a:r>
              <a:rPr b="0" lang="en-AU" sz="3600" spc="-1" strike="noStrike">
                <a:solidFill>
                  <a:srgbClr val="000000"/>
                </a:solidFill>
                <a:latin typeface="Tahoma"/>
                <a:ea typeface="DejaVu Sans"/>
              </a:rPr>
              <a:t>Connections – Wireless</a:t>
            </a:r>
            <a:endParaRPr b="0" lang="en-AU" sz="3600" spc="-1" strike="noStrike">
              <a:latin typeface="Arial"/>
            </a:endParaRPr>
          </a:p>
        </p:txBody>
      </p:sp>
      <p:sp>
        <p:nvSpPr>
          <p:cNvPr id="233" name="Text Box 4"/>
          <p:cNvSpPr/>
          <p:nvPr/>
        </p:nvSpPr>
        <p:spPr>
          <a:xfrm>
            <a:off x="106200" y="1601640"/>
            <a:ext cx="5759640" cy="310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Data sent as radio signals between NICs and base stations (WAP=wireless access point)</a:t>
            </a:r>
            <a:endParaRPr b="0" lang="en-AU" sz="2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StarSymbol"/>
              <a:buChar char="-"/>
            </a:pPr>
            <a:r>
              <a:rPr b="0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short distances (e.g. 80m-200m), reduced by obstacles</a:t>
            </a:r>
            <a:endParaRPr b="0" lang="en-AU" sz="2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StarSymbol"/>
              <a:buChar char="-"/>
            </a:pPr>
            <a:r>
              <a:rPr b="0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Speeds of 54Mbps and increasing</a:t>
            </a:r>
            <a:endParaRPr b="0" lang="en-AU" sz="2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StarSymbol"/>
              <a:buChar char="-"/>
            </a:pPr>
            <a:r>
              <a:rPr b="0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Encrypted to prevent eavesdropping</a:t>
            </a:r>
            <a:endParaRPr b="0" lang="en-AU" sz="2400" spc="-1" strike="noStrike">
              <a:latin typeface="Arial"/>
            </a:endParaRPr>
          </a:p>
        </p:txBody>
      </p:sp>
      <p:pic>
        <p:nvPicPr>
          <p:cNvPr id="234" name="Picture 6" descr="DSC01598"/>
          <p:cNvPicPr/>
          <p:nvPr/>
        </p:nvPicPr>
        <p:blipFill>
          <a:blip r:embed="rId1"/>
          <a:stretch/>
        </p:blipFill>
        <p:spPr>
          <a:xfrm>
            <a:off x="6084720" y="2276640"/>
            <a:ext cx="2864160" cy="2148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B88AF246-0C51-4CD8-8966-49D4B17C28AF}" type="slidenum">
              <a:rPr b="0" lang="en-AU" sz="1200" spc="-1" strike="noStrike">
                <a:solidFill>
                  <a:srgbClr val="898989"/>
                </a:solidFill>
                <a:latin typeface="Calibri"/>
              </a:rPr>
              <a:t>&lt;number&gt;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Wireless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237" name="Rectangle 4"/>
          <p:cNvSpPr/>
          <p:nvPr/>
        </p:nvSpPr>
        <p:spPr>
          <a:xfrm>
            <a:off x="755640" y="1413000"/>
            <a:ext cx="6856560" cy="350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Many PCs can connect to a base station, share its bandwidth</a:t>
            </a:r>
            <a:endParaRPr b="0" lang="en-AU" sz="3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PCs can “roam” and will automatically connect to the base station that has the strongest signal</a:t>
            </a:r>
            <a:endParaRPr b="0" lang="en-AU" sz="3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Wireless NICs and antennae now built into laptops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D11BC222-097B-4A6E-8FD0-1D90829935F0}" type="slidenum">
              <a:rPr b="0" lang="en-AU" sz="1200" spc="-1" strike="noStrike">
                <a:solidFill>
                  <a:srgbClr val="898989"/>
                </a:solidFill>
                <a:latin typeface="Calibri"/>
              </a:rPr>
              <a:t>&lt;number&gt;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239" name="Text Box 2"/>
          <p:cNvSpPr/>
          <p:nvPr/>
        </p:nvSpPr>
        <p:spPr>
          <a:xfrm>
            <a:off x="1143000" y="762120"/>
            <a:ext cx="7542360" cy="638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1800"/>
              </a:spcBef>
            </a:pPr>
            <a:r>
              <a:rPr b="0" lang="en-AU" sz="3600" spc="-1" strike="noStrike">
                <a:solidFill>
                  <a:srgbClr val="000000"/>
                </a:solidFill>
                <a:latin typeface="Tahoma"/>
                <a:ea typeface="DejaVu Sans"/>
              </a:rPr>
              <a:t>Connections – Wireless</a:t>
            </a:r>
            <a:endParaRPr b="0" lang="en-AU" sz="3600" spc="-1" strike="noStrike">
              <a:latin typeface="Arial"/>
            </a:endParaRPr>
          </a:p>
        </p:txBody>
      </p:sp>
      <p:sp>
        <p:nvSpPr>
          <p:cNvPr id="240" name="Text Box 3"/>
          <p:cNvSpPr/>
          <p:nvPr/>
        </p:nvSpPr>
        <p:spPr>
          <a:xfrm>
            <a:off x="324000" y="1585800"/>
            <a:ext cx="5183280" cy="420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16000" indent="-2160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 </a:t>
            </a:r>
            <a:r>
              <a:rPr b="0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Good for temporary networks, or when PCs rarely needed in a location</a:t>
            </a:r>
            <a:endParaRPr b="0" lang="en-AU" sz="2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 </a:t>
            </a:r>
            <a:r>
              <a:rPr b="0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Good for laptop-intensive places (e.g. classrooms, staffrooms).  Great at home</a:t>
            </a:r>
            <a:endParaRPr b="0" lang="en-AU" sz="2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 </a:t>
            </a:r>
            <a:r>
              <a:rPr b="0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Relatively expensive compared to cable, but a useful network add-on</a:t>
            </a:r>
            <a:endParaRPr b="0" lang="en-AU" sz="2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 </a:t>
            </a:r>
            <a:r>
              <a:rPr b="0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Security concerns – never run it unsecured!</a:t>
            </a:r>
            <a:endParaRPr b="0" lang="en-AU" sz="2400" spc="-1" strike="noStrike">
              <a:latin typeface="Arial"/>
            </a:endParaRPr>
          </a:p>
        </p:txBody>
      </p:sp>
      <p:pic>
        <p:nvPicPr>
          <p:cNvPr id="241" name="Picture 4" descr="Dsc01599"/>
          <p:cNvPicPr/>
          <p:nvPr/>
        </p:nvPicPr>
        <p:blipFill>
          <a:blip r:embed="rId1"/>
          <a:stretch/>
        </p:blipFill>
        <p:spPr>
          <a:xfrm>
            <a:off x="5724360" y="1484280"/>
            <a:ext cx="3313440" cy="4418280"/>
          </a:xfrm>
          <a:prstGeom prst="rect">
            <a:avLst/>
          </a:prstGeom>
          <a:ln w="0">
            <a:noFill/>
          </a:ln>
        </p:spPr>
      </p:pic>
      <p:sp>
        <p:nvSpPr>
          <p:cNvPr id="242" name="Rectangle 5"/>
          <p:cNvSpPr/>
          <p:nvPr/>
        </p:nvSpPr>
        <p:spPr>
          <a:xfrm>
            <a:off x="5724360" y="5877000"/>
            <a:ext cx="45705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i="1" lang="en-AU" sz="1800" spc="-1" strike="noStrike">
                <a:solidFill>
                  <a:srgbClr val="000000"/>
                </a:solidFill>
                <a:latin typeface="Tahoma"/>
                <a:ea typeface="DejaVu Sans"/>
              </a:rPr>
              <a:t>Wireless base station &amp;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en-AU" sz="1800" spc="-1" strike="noStrike">
                <a:solidFill>
                  <a:srgbClr val="000000"/>
                </a:solidFill>
                <a:latin typeface="Tahoma"/>
                <a:ea typeface="DejaVu Sans"/>
              </a:rPr>
              <a:t>white radio antenna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B80E8370-AE48-4B88-BEBC-E68E6B1DCB58}" type="slidenum">
              <a:rPr b="0" lang="en-AU" sz="1200" spc="-1" strike="noStrike">
                <a:solidFill>
                  <a:srgbClr val="898989"/>
                </a:solidFill>
                <a:latin typeface="Calibri"/>
              </a:rPr>
              <a:t>&lt;number&gt;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244" name="Text Box 2"/>
          <p:cNvSpPr/>
          <p:nvPr/>
        </p:nvSpPr>
        <p:spPr>
          <a:xfrm>
            <a:off x="395280" y="157320"/>
            <a:ext cx="6475680" cy="8208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2401"/>
              </a:spcBef>
            </a:pPr>
            <a:r>
              <a:rPr b="0" lang="en-AU" sz="4800" spc="-1" strike="noStrike">
                <a:solidFill>
                  <a:srgbClr val="000000"/>
                </a:solidFill>
                <a:latin typeface="Tahoma"/>
                <a:ea typeface="DejaVu Sans"/>
              </a:rPr>
              <a:t>Server farms</a:t>
            </a:r>
            <a:endParaRPr b="0" lang="en-AU" sz="4800" spc="-1" strike="noStrike">
              <a:latin typeface="Arial"/>
            </a:endParaRPr>
          </a:p>
        </p:txBody>
      </p:sp>
      <p:sp>
        <p:nvSpPr>
          <p:cNvPr id="245" name="Text Box 3"/>
          <p:cNvSpPr/>
          <p:nvPr/>
        </p:nvSpPr>
        <p:spPr>
          <a:xfrm>
            <a:off x="395280" y="1160640"/>
            <a:ext cx="8136000" cy="478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On smaller networks, network services are performed by software in a single server.</a:t>
            </a:r>
            <a:endParaRPr b="0" lang="en-A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On busy LANs, multiple servers share the work… </a:t>
            </a:r>
            <a:endParaRPr b="0" lang="en-A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2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Login servers – authenticate users</a:t>
            </a:r>
            <a:endParaRPr b="0" lang="en-AU" sz="2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Proxy servers – cache downloads</a:t>
            </a:r>
            <a:endParaRPr b="0" lang="en-AU" sz="2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DHCP servers – allocate IP addresses</a:t>
            </a:r>
            <a:endParaRPr b="0" lang="en-AU" sz="2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en-AU" sz="2800" spc="-1" strike="noStrike">
                <a:solidFill>
                  <a:srgbClr val="000000"/>
                </a:solidFill>
                <a:latin typeface="Tahoma"/>
                <a:ea typeface="DejaVu Sans"/>
              </a:rPr>
              <a:t>Print servers –manage print job queues</a:t>
            </a:r>
            <a:endParaRPr b="0" lang="en-AU" sz="2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en-AU" sz="2800" spc="-1" strike="noStrike">
                <a:solidFill>
                  <a:srgbClr val="000000"/>
                </a:solidFill>
                <a:latin typeface="Tahoma"/>
                <a:ea typeface="DejaVu Sans"/>
              </a:rPr>
              <a:t>Web/FTP servers – serve web pages or files</a:t>
            </a:r>
            <a:endParaRPr b="0" lang="en-AU" sz="2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en-AU" sz="2800" spc="-1" strike="noStrike">
                <a:solidFill>
                  <a:srgbClr val="000000"/>
                </a:solidFill>
                <a:latin typeface="Tahoma"/>
                <a:ea typeface="DejaVu Sans"/>
              </a:rPr>
              <a:t>Email servers –handle email</a:t>
            </a:r>
            <a:endParaRPr b="0" lang="en-A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560"/>
          </a:xfrm>
          <a:prstGeom prst="rect">
            <a:avLst/>
          </a:prstGeom>
          <a:gradFill rotWithShape="0">
            <a:gsLst>
              <a:gs pos="0">
                <a:srgbClr val="ffded0"/>
              </a:gs>
              <a:gs pos="100000">
                <a:srgbClr val="fff1ec"/>
              </a:gs>
            </a:gsLst>
            <a:lin ang="16200000"/>
          </a:gradFill>
          <a:ln w="9360">
            <a:solidFill>
              <a:srgbClr val="f59240"/>
            </a:solidFill>
            <a:miter/>
          </a:ln>
          <a:effectLst>
            <a:outerShdw dist="20160" dir="5400000" blurRad="39960" rotWithShape="0">
              <a:srgbClr val="000000">
                <a:alpha val="38000"/>
              </a:srgbClr>
            </a:outerShdw>
          </a:effectLst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OUTPUT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160" cy="41317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Monitors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– CRT (extinct), LCD, plasma, data projectors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Printers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– laser, ink jet, thermal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Audio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– for warnings, information, voice cues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Custom controls 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– aeroplane altimiters, router LEDs, on/off signals on machines etc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AU" sz="3200" spc="-1" strike="noStrike">
              <a:latin typeface="Arial"/>
            </a:endParaRPr>
          </a:p>
        </p:txBody>
      </p:sp>
      <p:sp>
        <p:nvSpPr>
          <p:cNvPr id="248" name="PlaceHolder 3"/>
          <p:cNvSpPr>
            <a:spLocks noGrp="1"/>
          </p:cNvSpPr>
          <p:nvPr>
            <p:ph type="ftr"/>
          </p:nvPr>
        </p:nvSpPr>
        <p:spPr>
          <a:xfrm>
            <a:off x="2483640" y="6356520"/>
            <a:ext cx="439884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  </a:t>
            </a:r>
            <a:fld id="{0EE00F14-A081-4832-882A-8B436064A268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b="0" lang="en-AU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TextBox 3"/>
          <p:cNvSpPr/>
          <p:nvPr/>
        </p:nvSpPr>
        <p:spPr>
          <a:xfrm>
            <a:off x="428760" y="3500280"/>
            <a:ext cx="8356680" cy="20689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These slideshows may be freely used, modified or distributed by teachers and students anywhere</a:t>
            </a:r>
            <a:endParaRPr b="0" lang="en-A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but</a:t>
            </a:r>
            <a:endParaRPr b="0" lang="en-A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they may </a:t>
            </a:r>
            <a:r>
              <a:rPr b="1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NOT</a:t>
            </a:r>
            <a:r>
              <a:rPr b="0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 be sold.</a:t>
            </a:r>
            <a:endParaRPr b="0" lang="en-A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they must </a:t>
            </a:r>
            <a:r>
              <a:rPr b="1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NOT</a:t>
            </a:r>
            <a:r>
              <a:rPr b="0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 be redistributed if you modify them.</a:t>
            </a:r>
            <a:endParaRPr b="0" lang="en-A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A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DejaVu Sans"/>
              </a:rPr>
              <a:t>This is not a VCAA publication and does not speak for VCAA.</a:t>
            </a:r>
            <a:endParaRPr b="0" lang="en-A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Portions (e.g. exam questions, study design extracts, glossary terms) may be copyright </a:t>
            </a:r>
            <a:r>
              <a:rPr b="0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Victorian Curriculum and Assessment Authority and are used with permission for educational purposes. </a:t>
            </a:r>
            <a:r>
              <a:rPr b="0" i="1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Thanks, guys!</a:t>
            </a:r>
            <a:endParaRPr b="0" lang="en-A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20642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rmAutofit fontScale="73000"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558ed5"/>
                </a:solidFill>
                <a:latin typeface="Calibri"/>
              </a:rPr>
              <a:t>Applied Computing Slideshows</a:t>
            </a:r>
            <a:br/>
            <a:r>
              <a:rPr b="0" lang="en-AU" sz="4400" spc="-1" strike="noStrike">
                <a:solidFill>
                  <a:srgbClr val="558ed5"/>
                </a:solidFill>
                <a:latin typeface="Calibri"/>
              </a:rPr>
              <a:t>by Mark Kelly</a:t>
            </a:r>
            <a:br/>
            <a:r>
              <a:rPr b="0" lang="en-AU" sz="4400" spc="-1" strike="noStrike">
                <a:solidFill>
                  <a:srgbClr val="558ed5"/>
                </a:solidFill>
                <a:latin typeface="Calibri"/>
              </a:rPr>
              <a:t>vcedata.com</a:t>
            </a:r>
            <a:br/>
            <a:r>
              <a:rPr b="0" lang="en-AU" sz="4400" spc="-1" strike="noStrike">
                <a:solidFill>
                  <a:srgbClr val="558ed5"/>
                </a:solidFill>
                <a:latin typeface="Calibri"/>
              </a:rPr>
              <a:t>mark@vcedata.com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BEF7A403-2E74-404E-A4BC-41C4825D298F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252" name="PlaceHolder 3"/>
          <p:cNvSpPr>
            <a:spLocks noGrp="1"/>
          </p:cNvSpPr>
          <p:nvPr>
            <p:ph type="ftr"/>
          </p:nvPr>
        </p:nvSpPr>
        <p:spPr>
          <a:xfrm>
            <a:off x="2555640" y="6381360"/>
            <a:ext cx="4390920" cy="3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AU" sz="1400" spc="-1" strike="noStrike"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b="0" lang="en-AU" sz="1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7045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6000" spc="-1" strike="noStrike">
                <a:solidFill>
                  <a:srgbClr val="fbfcff">
                    <a:alpha val="55000"/>
                  </a:srgbClr>
                </a:solidFill>
                <a:latin typeface="Calibri"/>
              </a:rPr>
              <a:t>THANKS!</a:t>
            </a:r>
            <a:endParaRPr b="0" lang="en-AU" sz="6000" spc="-1" strike="noStrike">
              <a:latin typeface="Arial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/>
          </p:nvPr>
        </p:nvSpPr>
        <p:spPr>
          <a:xfrm>
            <a:off x="395640" y="1052640"/>
            <a:ext cx="8228160" cy="862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Because you’ve been so good, here’s a hardware picture you can look at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while your teacher works out what to do next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55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12A5D95A-7F1C-43D4-A3B7-39A5A8C29178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latin typeface="Times New Roman"/>
            </a:endParaRPr>
          </a:p>
        </p:txBody>
      </p:sp>
      <p:pic>
        <p:nvPicPr>
          <p:cNvPr id="256" name="Picture 5" descr=""/>
          <p:cNvPicPr/>
          <p:nvPr/>
        </p:nvPicPr>
        <p:blipFill>
          <a:blip r:embed="rId1"/>
          <a:stretch/>
        </p:blipFill>
        <p:spPr>
          <a:xfrm>
            <a:off x="2051640" y="1989000"/>
            <a:ext cx="5688360" cy="4178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560"/>
          </a:xfrm>
          <a:prstGeom prst="rect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9360">
            <a:noFill/>
          </a:ln>
          <a:effectLst>
            <a:outerShdw dist="23040" dir="5400000" blurRad="39960" rotWithShape="0">
              <a:srgbClr val="000000">
                <a:alpha val="35000"/>
              </a:srgbClr>
            </a:outerShdw>
          </a:effectLst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ffffff"/>
                </a:solidFill>
                <a:latin typeface="Calibri"/>
              </a:rPr>
              <a:t>INPUT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160" cy="26193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Scanners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Analogue to Digital conversion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OCR (Optical Character Recognition) – printed text to electronic text – for example Google Books, Trove at the National Library.</a:t>
            </a:r>
            <a:endParaRPr b="0" lang="en-AU" sz="2800" spc="-1" strike="noStrike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endParaRPr b="0" lang="en-AU" sz="2800" spc="-1" strike="noStrike"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ftr"/>
          </p:nvPr>
        </p:nvSpPr>
        <p:spPr>
          <a:xfrm>
            <a:off x="2483640" y="6356520"/>
            <a:ext cx="439884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  </a:t>
            </a:r>
            <a:fld id="{E8B6770F-9929-4293-9458-DAC3EC1BB55E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b="0" lang="en-AU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560"/>
          </a:xfrm>
          <a:prstGeom prst="rect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9360">
            <a:noFill/>
          </a:ln>
          <a:effectLst>
            <a:outerShdw dist="23040" dir="5400000" blurRad="39960" rotWithShape="0">
              <a:srgbClr val="000000">
                <a:alpha val="35000"/>
              </a:srgbClr>
            </a:outerShdw>
          </a:effectLst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ffffff"/>
                </a:solidFill>
                <a:latin typeface="Calibri"/>
              </a:rPr>
              <a:t>INPUT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160" cy="13233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Most archives, such as </a:t>
            </a:r>
            <a:r>
              <a:rPr b="0" i="1" lang="en-AU" sz="2800" spc="-1" strike="noStrike">
                <a:solidFill>
                  <a:srgbClr val="000000"/>
                </a:solidFill>
                <a:latin typeface="Calibri"/>
              </a:rPr>
              <a:t>Trove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 at the National Library of Australia uses OCR to digitise printed newspapers.</a:t>
            </a:r>
            <a:endParaRPr b="0" lang="en-AU" sz="2800" spc="-1" strike="noStrike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endParaRPr b="0" lang="en-AU" sz="2800" spc="-1" strike="noStrike"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ftr"/>
          </p:nvPr>
        </p:nvSpPr>
        <p:spPr>
          <a:xfrm>
            <a:off x="2483640" y="6356520"/>
            <a:ext cx="439884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  </a:t>
            </a:r>
            <a:fld id="{E3695A42-AFCC-410B-AD31-251779F92081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b="0" lang="en-AU" sz="1200" spc="-1" strike="noStrike">
              <a:latin typeface="Times New Roman"/>
            </a:endParaRPr>
          </a:p>
        </p:txBody>
      </p:sp>
      <p:pic>
        <p:nvPicPr>
          <p:cNvPr id="130" name="Picture 6" descr=""/>
          <p:cNvPicPr/>
          <p:nvPr/>
        </p:nvPicPr>
        <p:blipFill>
          <a:blip r:embed="rId1"/>
          <a:stretch/>
        </p:blipFill>
        <p:spPr>
          <a:xfrm>
            <a:off x="1578600" y="2781000"/>
            <a:ext cx="5985360" cy="3101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560"/>
          </a:xfrm>
          <a:prstGeom prst="rect">
            <a:avLst/>
          </a:prstGeom>
          <a:gradFill rotWithShape="0">
            <a:gsLst>
              <a:gs pos="0">
                <a:srgbClr val="779637"/>
              </a:gs>
              <a:gs pos="100000">
                <a:srgbClr val="9bc348"/>
              </a:gs>
            </a:gsLst>
            <a:lin ang="16200000"/>
          </a:gradFill>
          <a:ln w="9360">
            <a:solidFill>
              <a:srgbClr val="98b855"/>
            </a:solidFill>
            <a:miter/>
          </a:ln>
          <a:effectLst>
            <a:outerShdw dist="23040" dir="5400000" blurRad="39960" rotWithShape="0">
              <a:srgbClr val="000000">
                <a:alpha val="35000"/>
              </a:srgbClr>
            </a:outerShdw>
          </a:effectLst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ffffff"/>
                </a:solidFill>
                <a:latin typeface="Calibri"/>
              </a:rPr>
              <a:t>INPUT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160" cy="45244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Input device assessment criteria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Speed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Accuracy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(Others?)</a:t>
            </a:r>
            <a:endParaRPr b="0" lang="en-AU" sz="2800" spc="-1" strike="noStrike"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ftr"/>
          </p:nvPr>
        </p:nvSpPr>
        <p:spPr>
          <a:xfrm>
            <a:off x="2483640" y="6356520"/>
            <a:ext cx="439884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  </a:t>
            </a:r>
            <a:fld id="{D7DF6354-C8DC-4994-AD8F-AF51F7165B50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b="0" lang="en-AU" sz="1200" spc="-1" strike="noStrike">
              <a:latin typeface="Times New Roman"/>
            </a:endParaRPr>
          </a:p>
        </p:txBody>
      </p:sp>
      <p:sp>
        <p:nvSpPr>
          <p:cNvPr id="134" name="AutoShape 6"/>
          <p:cNvSpPr/>
          <p:nvPr/>
        </p:nvSpPr>
        <p:spPr>
          <a:xfrm>
            <a:off x="155520" y="-144360"/>
            <a:ext cx="303480" cy="30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35" name="Picture 9" descr=""/>
          <p:cNvPicPr/>
          <p:nvPr/>
        </p:nvPicPr>
        <p:blipFill>
          <a:blip r:embed="rId1"/>
          <a:stretch/>
        </p:blipFill>
        <p:spPr>
          <a:xfrm>
            <a:off x="4510440" y="3069000"/>
            <a:ext cx="4174920" cy="2337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560"/>
          </a:xfrm>
          <a:prstGeom prst="rect">
            <a:avLst/>
          </a:prstGeom>
          <a:gradFill rotWithShape="0">
            <a:gsLst>
              <a:gs pos="0">
                <a:srgbClr val="c25552"/>
              </a:gs>
              <a:gs pos="100000">
                <a:srgbClr val="d99694"/>
              </a:gs>
            </a:gsLst>
            <a:lin ang="16200000"/>
          </a:gradFill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ffffff"/>
                </a:solidFill>
                <a:latin typeface="Calibri"/>
              </a:rPr>
              <a:t>STORE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160" cy="45244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Hard disk drives (HDD)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Is mechanical, has moving parts</a:t>
            </a:r>
            <a:endParaRPr b="0" lang="en-AU" sz="2400" spc="-1" strike="noStrike"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aluminium platters spinning at 5,400 or 7,200 RPM</a:t>
            </a:r>
            <a:endParaRPr b="0" lang="en-AU" sz="2000" spc="-1" strike="noStrike"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read/write heads hover over the disk platters</a:t>
            </a:r>
            <a:endParaRPr b="0" lang="en-AU" sz="20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Any moving parts will eventually fail</a:t>
            </a:r>
            <a:endParaRPr b="0" lang="en-AU" sz="24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Great </a:t>
            </a:r>
            <a:r>
              <a:rPr b="1" lang="en-AU" sz="2400" spc="-1" strike="noStrike">
                <a:solidFill>
                  <a:srgbClr val="000000"/>
                </a:solidFill>
                <a:latin typeface="Calibri"/>
              </a:rPr>
              <a:t>capacity</a:t>
            </a: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 (e.g. 8 terabtyes - TB)</a:t>
            </a:r>
            <a:endParaRPr b="0" lang="en-AU" sz="24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Good </a:t>
            </a:r>
            <a:r>
              <a:rPr b="1" lang="en-AU" sz="2400" spc="-1" strike="noStrike">
                <a:solidFill>
                  <a:srgbClr val="000000"/>
                </a:solidFill>
                <a:latin typeface="Calibri"/>
              </a:rPr>
              <a:t>speed</a:t>
            </a:r>
            <a:endParaRPr b="0" lang="en-AU" sz="24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Low </a:t>
            </a:r>
            <a:r>
              <a:rPr b="1" lang="en-AU" sz="2400" spc="-1" strike="noStrike">
                <a:solidFill>
                  <a:srgbClr val="000000"/>
                </a:solidFill>
                <a:latin typeface="Calibri"/>
              </a:rPr>
              <a:t>cost</a:t>
            </a: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 per TB</a:t>
            </a:r>
            <a:endParaRPr b="0" lang="en-AU" sz="24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Generate noise, heat.</a:t>
            </a:r>
            <a:endParaRPr b="0" lang="en-AU" sz="24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Consume reasonable amounts of electricity.</a:t>
            </a: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2400" spc="-1" strike="noStrike"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ftr"/>
          </p:nvPr>
        </p:nvSpPr>
        <p:spPr>
          <a:xfrm>
            <a:off x="2483640" y="6356520"/>
            <a:ext cx="439884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  </a:t>
            </a:r>
            <a:fld id="{A1AEB6CC-6DDF-489C-BB9D-EA8F82E129E1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b="0" lang="en-AU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560"/>
          </a:xfrm>
          <a:prstGeom prst="rect">
            <a:avLst/>
          </a:prstGeom>
          <a:gradFill rotWithShape="0">
            <a:gsLst>
              <a:gs pos="0">
                <a:srgbClr val="c25552"/>
              </a:gs>
              <a:gs pos="100000">
                <a:srgbClr val="d99694"/>
              </a:gs>
            </a:gsLst>
            <a:lin ang="16200000"/>
          </a:gradFill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ffffff"/>
                </a:solidFill>
                <a:latin typeface="Calibri"/>
              </a:rPr>
              <a:t>STORE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160" cy="45244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Solid State disks (SSD)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Electronic (like USB drive), no moving parts</a:t>
            </a:r>
            <a:endParaRPr b="0" lang="en-AU" sz="2400" spc="-1" strike="noStrike"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But memory cells will also fail after a given number of read/write operations.</a:t>
            </a:r>
            <a:endParaRPr b="0" lang="en-AU" sz="20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Silent (good for home theatre systems)</a:t>
            </a:r>
            <a:endParaRPr b="0" lang="en-AU" sz="24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Generates less heat than HDD</a:t>
            </a:r>
            <a:endParaRPr b="0" lang="en-AU" sz="24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Low power consumption.</a:t>
            </a:r>
            <a:endParaRPr b="0" lang="en-AU" sz="24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Poor </a:t>
            </a:r>
            <a:r>
              <a:rPr b="1" lang="en-AU" sz="2400" spc="-1" strike="noStrike">
                <a:solidFill>
                  <a:srgbClr val="000000"/>
                </a:solidFill>
                <a:latin typeface="Calibri"/>
              </a:rPr>
              <a:t>capacity</a:t>
            </a: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AU" sz="1800" spc="-1" strike="noStrike">
                <a:solidFill>
                  <a:srgbClr val="000000"/>
                </a:solidFill>
                <a:latin typeface="Calibri"/>
              </a:rPr>
              <a:t>(e.g. 1 terabyte in 2016)</a:t>
            </a:r>
            <a:endParaRPr b="0" lang="en-AU" sz="1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Great </a:t>
            </a:r>
            <a:r>
              <a:rPr b="1" lang="en-AU" sz="2400" spc="-1" strike="noStrike">
                <a:solidFill>
                  <a:srgbClr val="000000"/>
                </a:solidFill>
                <a:latin typeface="Calibri"/>
              </a:rPr>
              <a:t>speed </a:t>
            </a:r>
            <a:r>
              <a:rPr b="0" lang="en-AU" sz="1800" spc="-1" strike="noStrike">
                <a:solidFill>
                  <a:srgbClr val="000000"/>
                </a:solidFill>
                <a:latin typeface="Calibri"/>
              </a:rPr>
              <a:t>(access times are much faster than HDD)</a:t>
            </a:r>
            <a:endParaRPr b="0" lang="en-AU" sz="1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High </a:t>
            </a:r>
            <a:r>
              <a:rPr b="1" lang="en-AU" sz="2400" spc="-1" strike="noStrike">
                <a:solidFill>
                  <a:srgbClr val="000000"/>
                </a:solidFill>
                <a:latin typeface="Calibri"/>
              </a:rPr>
              <a:t>cost</a:t>
            </a: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 per TB compared to HDD </a:t>
            </a:r>
            <a:r>
              <a:rPr b="0" lang="en-AU" sz="1800" spc="-1" strike="noStrike">
                <a:solidFill>
                  <a:srgbClr val="000000"/>
                </a:solidFill>
                <a:latin typeface="Calibri"/>
              </a:rPr>
              <a:t>(but reducing over time)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ftr"/>
          </p:nvPr>
        </p:nvSpPr>
        <p:spPr>
          <a:xfrm>
            <a:off x="2483640" y="6356520"/>
            <a:ext cx="439884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  </a:t>
            </a:r>
            <a:fld id="{E8051EDA-A823-471E-8A9A-3592DD07FC89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b="0" lang="en-AU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560"/>
          </a:xfrm>
          <a:prstGeom prst="rect">
            <a:avLst/>
          </a:prstGeom>
          <a:gradFill rotWithShape="0">
            <a:gsLst>
              <a:gs pos="0">
                <a:srgbClr val="c25552"/>
              </a:gs>
              <a:gs pos="100000">
                <a:srgbClr val="d99694"/>
              </a:gs>
            </a:gsLst>
            <a:lin ang="16200000"/>
          </a:gradFill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ffffff"/>
                </a:solidFill>
                <a:latin typeface="Calibri"/>
              </a:rPr>
              <a:t>STORE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160" cy="45244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Magnetic tape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Going out of favour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Tapes stretch, degrade over time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May still be used by commercial sector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Relatively slow read/write times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Tapes need to be loaded/unloaded manually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Good data capacity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Media are easily portable</a:t>
            </a:r>
            <a:endParaRPr b="0" lang="en-AU" sz="2800" spc="-1" strike="noStrike"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ftr"/>
          </p:nvPr>
        </p:nvSpPr>
        <p:spPr>
          <a:xfrm>
            <a:off x="2483640" y="6356520"/>
            <a:ext cx="439884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  </a:t>
            </a:r>
            <a:fld id="{59DB5D28-EB55-413B-BE8A-0B5EE9D221C0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b="0" lang="en-AU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</TotalTime>
  <Application>LibreOffice/7.2.2.2$Windows_X86_64 LibreOffice_project/02b2acce88a210515b4a5bb2e46cbfb63fe97d56</Application>
  <AppVersion>15.0000</AppVersion>
  <Words>1998</Words>
  <Paragraphs>289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2009-02-06T03:31:51Z</dcterms:created>
  <dc:creator>kel</dc:creator>
  <dc:description/>
  <dc:language>en-AU</dc:language>
  <cp:lastModifiedBy>Mark Kelly</cp:lastModifiedBy>
  <dcterms:modified xsi:type="dcterms:W3CDTF">2022-01-25T09:50:11Z</dcterms:modified>
  <cp:revision>33</cp:revision>
  <dc:subject/>
  <dc:title>IT Applications Theory Slideshows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On-screen Show (4:3)</vt:lpwstr>
  </property>
  <property fmtid="{D5CDD505-2E9C-101B-9397-08002B2CF9AE}" pid="3" name="Slides">
    <vt:i4>39</vt:i4>
  </property>
</Properties>
</file>