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sldIdLst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68" r:id="rId38"/>
    <p:sldId id="269" r:id="rId39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" Target="slides/slide1.xml"/><Relationship Id="rId27" Type="http://schemas.openxmlformats.org/officeDocument/2006/relationships/slide" Target="slides/slide2.xml"/><Relationship Id="rId28" Type="http://schemas.openxmlformats.org/officeDocument/2006/relationships/slide" Target="slides/slide3.xml"/><Relationship Id="rId29" Type="http://schemas.openxmlformats.org/officeDocument/2006/relationships/slide" Target="slides/slide4.xml"/><Relationship Id="rId30" Type="http://schemas.openxmlformats.org/officeDocument/2006/relationships/slide" Target="slides/slide5.xml"/><Relationship Id="rId31" Type="http://schemas.openxmlformats.org/officeDocument/2006/relationships/slide" Target="slides/slide6.xml"/><Relationship Id="rId32" Type="http://schemas.openxmlformats.org/officeDocument/2006/relationships/slide" Target="slides/slide7.xml"/><Relationship Id="rId33" Type="http://schemas.openxmlformats.org/officeDocument/2006/relationships/slide" Target="slides/slide8.xml"/><Relationship Id="rId34" Type="http://schemas.openxmlformats.org/officeDocument/2006/relationships/slide" Target="slides/slide9.xml"/><Relationship Id="rId35" Type="http://schemas.openxmlformats.org/officeDocument/2006/relationships/slide" Target="slides/slide10.xml"/><Relationship Id="rId36" Type="http://schemas.openxmlformats.org/officeDocument/2006/relationships/slide" Target="slides/slide11.xml"/><Relationship Id="rId37" Type="http://schemas.openxmlformats.org/officeDocument/2006/relationships/slide" Target="slides/slide12.xml"/><Relationship Id="rId38" Type="http://schemas.openxmlformats.org/officeDocument/2006/relationships/slide" Target="slides/slide13.xml"/><Relationship Id="rId39" Type="http://schemas.openxmlformats.org/officeDocument/2006/relationships/slide" Target="slides/slide14.xml"/><Relationship Id="rId4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7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755640" y="116640"/>
            <a:ext cx="7771320" cy="1438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i="1" lang="en-AU" sz="26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br>
              <a:rPr sz="4400"/>
            </a:br>
            <a:r>
              <a:rPr b="0" i="1" lang="en-AU" sz="1500" spc="-1" strike="noStrike">
                <a:solidFill>
                  <a:srgbClr val="000000"/>
                </a:solidFill>
                <a:latin typeface="Calibri"/>
              </a:rPr>
              <a:t>by Mark Kelly</a:t>
            </a:r>
            <a:br>
              <a:rPr sz="2400"/>
            </a:br>
            <a:r>
              <a:rPr b="0" i="1" lang="en-AU" sz="1500" spc="-1" strike="noStrike">
                <a:solidFill>
                  <a:srgbClr val="000000"/>
                </a:solidFill>
                <a:latin typeface="Calibri"/>
              </a:rPr>
              <a:t>vcedata.com</a:t>
            </a:r>
            <a:br>
              <a:rPr sz="2400"/>
            </a:br>
            <a:r>
              <a:rPr b="0" i="1" lang="en-AU" sz="15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Title 1"/>
          <p:cNvSpPr/>
          <p:nvPr/>
        </p:nvSpPr>
        <p:spPr>
          <a:xfrm>
            <a:off x="827640" y="2024640"/>
            <a:ext cx="7771320" cy="171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i="1" lang="en-AU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Qualitative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and</a:t>
            </a:r>
            <a:r>
              <a:rPr b="0" i="1" lang="en-AU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 Quantitative</a:t>
            </a:r>
            <a:r>
              <a:rPr b="0" i="1" lang="en-AU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i="1" lang="en-AU" sz="4000" spc="-1" strike="noStrike">
                <a:solidFill>
                  <a:srgbClr val="000000"/>
                </a:solidFill>
                <a:latin typeface="Calibri"/>
                <a:ea typeface="DejaVu Sans"/>
              </a:rPr>
              <a:t>data 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8" name="Picture 2" descr="http://s2.hubimg.com/u/6435323_f260.jpg"/>
          <p:cNvPicPr/>
          <p:nvPr/>
        </p:nvPicPr>
        <p:blipFill>
          <a:blip r:embed="rId1"/>
          <a:stretch/>
        </p:blipFill>
        <p:spPr>
          <a:xfrm>
            <a:off x="1260000" y="4140000"/>
            <a:ext cx="2475360" cy="2018160"/>
          </a:xfrm>
          <a:prstGeom prst="rect">
            <a:avLst/>
          </a:prstGeom>
          <a:ln w="0">
            <a:noFill/>
          </a:ln>
        </p:spPr>
      </p:pic>
      <p:pic>
        <p:nvPicPr>
          <p:cNvPr id="129" name="Picture 4" descr="http://www.oxfamblogs.org/fp2p/wp-content/uploads/Quants-and-WB-cartoon-300x212.jpg"/>
          <p:cNvPicPr/>
          <p:nvPr/>
        </p:nvPicPr>
        <p:blipFill>
          <a:blip r:embed="rId2"/>
          <a:stretch/>
        </p:blipFill>
        <p:spPr>
          <a:xfrm>
            <a:off x="4680000" y="4140000"/>
            <a:ext cx="2856600" cy="2018160"/>
          </a:xfrm>
          <a:prstGeom prst="rect">
            <a:avLst/>
          </a:prstGeom>
          <a:ln w="0">
            <a:noFill/>
          </a:ln>
        </p:spPr>
      </p:pic>
      <p:sp>
        <p:nvSpPr>
          <p:cNvPr id="130" name=""/>
          <p:cNvSpPr txBox="1"/>
          <p:nvPr/>
        </p:nvSpPr>
        <p:spPr>
          <a:xfrm>
            <a:off x="2880000" y="6300000"/>
            <a:ext cx="378000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AU" sz="1200" spc="-1" strike="noStrike">
                <a:solidFill>
                  <a:srgbClr val="000000"/>
                </a:solidFill>
                <a:latin typeface="Arial"/>
                <a:ea typeface="Microsoft YaHei"/>
              </a:rPr>
              <a:t>Last changed </a:t>
            </a:r>
            <a:fld id="{D1A52AC3-58FF-4013-A0E9-A3132072C082}" type="datetime2">
              <a:rPr b="0" lang="en-AU" sz="1200" spc="-1" strike="noStrike">
                <a:solidFill>
                  <a:srgbClr val="000000"/>
                </a:solidFill>
                <a:latin typeface="Arial"/>
                <a:ea typeface="Microsoft YaHei"/>
              </a:rPr>
              <a:t>Sunday, 25 August 2024</a:t>
            </a:fld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</a:rPr>
              <a:t>Acquiring data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520" cy="5255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Qualitative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Interviews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Observation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Quantitative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Surveys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Questionnaires (watch the spelling! Two “n”s, one “r”)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Sensors (</a:t>
            </a:r>
            <a:r>
              <a:rPr b="0" lang="en-US" sz="1800" spc="-1" strike="noStrike">
                <a:solidFill>
                  <a:srgbClr val="ff0000"/>
                </a:solidFill>
                <a:latin typeface="Calibri"/>
              </a:rPr>
              <a:t>Examples?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sldNum" idx="9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E3AE36D-98EB-478A-BED8-16BA02877395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</a:rPr>
              <a:t>Coding qualitative data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520" cy="5255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Unstructured qualitative answers don’t easily fall into neat categories for counting, averaging.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Answers need to be </a:t>
            </a:r>
            <a:r>
              <a:rPr b="0" i="1" lang="en-US" sz="2400" spc="-1" strike="noStrike">
                <a:solidFill>
                  <a:srgbClr val="000000"/>
                </a:solidFill>
                <a:latin typeface="Calibri"/>
              </a:rPr>
              <a:t>coded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 (or </a:t>
            </a:r>
            <a:r>
              <a:rPr b="0" i="1" lang="en-US" sz="2400" spc="-1" strike="noStrike">
                <a:solidFill>
                  <a:srgbClr val="000000"/>
                </a:solidFill>
                <a:latin typeface="Calibri"/>
              </a:rPr>
              <a:t>encoded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Coding takes human interpretation, judgement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May introduce error, bias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ff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0000"/>
                </a:solidFill>
                <a:latin typeface="Calibri"/>
              </a:rPr>
              <a:t>Examples? – join the vceit.com VIP club.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Descriptive coding – reduces original wordiness.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Theoretical coding – replaces ideas with symbols, labels, numbers.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sldNum" idx="10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242BB37-05C1-4E69-9FFE-BA3A2B5D49F0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</a:rPr>
              <a:t>Rubric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457200" y="980640"/>
            <a:ext cx="8228520" cy="5327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 set of performance criteria corresponding with marks, categories, labels.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Guides decisions of people encoding qualitative answers.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E.g. English essays.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VCE IT outcomes.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en-AU" sz="1800" spc="-1" strike="noStrike">
                <a:solidFill>
                  <a:srgbClr val="000000"/>
                </a:solidFill>
                <a:latin typeface="Calibri"/>
              </a:rPr>
              <a:t>33-40 marks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–"/>
              <a:tabLst>
                <a:tab algn="l" pos="0"/>
              </a:tabLst>
            </a:pPr>
            <a:r>
              <a:rPr b="0" i="1" lang="en-AU" sz="1400" spc="-1" strike="noStrike">
                <a:solidFill>
                  <a:srgbClr val="000000"/>
                </a:solidFill>
                <a:latin typeface="Calibri"/>
              </a:rPr>
              <a:t>Thorough and insightful analysis correctly identifies all the website requirements of an online community and acknowledges all relevant technical and non-technical constraints. 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–"/>
              <a:tabLst>
                <a:tab algn="l" pos="0"/>
              </a:tabLst>
            </a:pPr>
            <a:r>
              <a:rPr b="0" i="1" lang="en-AU" sz="1400" spc="-1" strike="noStrike">
                <a:solidFill>
                  <a:srgbClr val="000000"/>
                </a:solidFill>
                <a:latin typeface="Calibri"/>
              </a:rPr>
              <a:t>All selected design tools are appropriate. 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–"/>
              <a:tabLst>
                <a:tab algn="l" pos="0"/>
              </a:tabLst>
            </a:pPr>
            <a:r>
              <a:rPr b="0" i="1" lang="en-AU" sz="1400" spc="-1" strike="noStrike">
                <a:solidFill>
                  <a:srgbClr val="000000"/>
                </a:solidFill>
                <a:latin typeface="Calibri"/>
              </a:rPr>
              <a:t>Correct design techniques are consistently applied to fully represent the functionality and appearance of a website that is feasible and accordant with the analysis. 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–"/>
              <a:tabLst>
                <a:tab algn="l" pos="0"/>
              </a:tabLst>
            </a:pPr>
            <a:r>
              <a:rPr b="0" i="1" lang="en-AU" sz="1400" spc="-1" strike="noStrike">
                <a:solidFill>
                  <a:srgbClr val="000000"/>
                </a:solidFill>
                <a:latin typeface="Calibri"/>
              </a:rPr>
              <a:t>All manual and electronic validation techniques effectively check the reasonableness of data… 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sldNum" idx="11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4F811B3-7F22-4E4C-A93F-39FE861BC2B3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704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6000" spc="-1" strike="noStrike">
                <a:solidFill>
                  <a:srgbClr val="fbfcff">
                    <a:alpha val="55000"/>
                  </a:srgbClr>
                </a:solidFill>
                <a:latin typeface="Calibri"/>
              </a:rPr>
              <a:t>THANKS!</a:t>
            </a:r>
            <a:endParaRPr b="0" lang="en-AU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395640" y="980640"/>
            <a:ext cx="8228520" cy="790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 algn="ctr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Because you’ve been so good, here’s a picture you can look at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while your teacher works out what to do next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FEC0ABB-AE41-442F-A556-7A80898CED75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67" name="Picture 6" descr="Cat Proximity"/>
          <p:cNvPicPr/>
          <p:nvPr/>
        </p:nvPicPr>
        <p:blipFill>
          <a:blip r:embed="rId1"/>
          <a:stretch/>
        </p:blipFill>
        <p:spPr>
          <a:xfrm>
            <a:off x="2411640" y="1845000"/>
            <a:ext cx="4285080" cy="4180320"/>
          </a:xfrm>
          <a:prstGeom prst="rect">
            <a:avLst/>
          </a:prstGeom>
          <a:ln w="0">
            <a:noFill/>
          </a:ln>
        </p:spPr>
      </p:pic>
      <p:sp>
        <p:nvSpPr>
          <p:cNvPr id="168" name="Rectangle 8"/>
          <p:cNvSpPr/>
          <p:nvPr/>
        </p:nvSpPr>
        <p:spPr>
          <a:xfrm>
            <a:off x="3859200" y="6093360"/>
            <a:ext cx="150228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DejaVu Sans"/>
              </a:rPr>
              <a:t>http://xkcd.com/231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/>
          </p:nvPr>
        </p:nvSpPr>
        <p:spPr>
          <a:xfrm>
            <a:off x="457200" y="720000"/>
            <a:ext cx="8228520" cy="2565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rmAutofit/>
          </a:bodyPr>
          <a:p>
            <a:pPr marL="343080" indent="-343080" algn="ctr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ctr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by Mark Kelly</a:t>
            </a: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ctr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vcedata.com</a:t>
            </a: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ctr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TextBox 3"/>
          <p:cNvSpPr/>
          <p:nvPr/>
        </p:nvSpPr>
        <p:spPr>
          <a:xfrm>
            <a:off x="428760" y="3500280"/>
            <a:ext cx="8357040" cy="20718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These slideshows may be freely used, modified or distributed by teachers and students anywhere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but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they may </a:t>
            </a:r>
            <a:r>
              <a:rPr b="1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NOT</a:t>
            </a: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be sold.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they must </a:t>
            </a:r>
            <a:r>
              <a:rPr b="1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NOT</a:t>
            </a: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be redistributed if you modify them.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This is not a VCAA publication and does not speak for VCAA.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Portions (e.g. exam questions, study design extracts, glossary terms) may be copyright </a:t>
            </a:r>
            <a:r>
              <a:rPr b="0" lang="en-AU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Victorian Curriculum and Assessment Authority and are used with permission for educational purposes.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sldNum" idx="13"/>
          </p:nvPr>
        </p:nvSpPr>
        <p:spPr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256FE70-6A0E-4403-B884-A42ABC2DF48C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ftr" idx="14"/>
          </p:nvPr>
        </p:nvSpPr>
        <p:spPr>
          <a:xfrm>
            <a:off x="2555640" y="6381360"/>
            <a:ext cx="4391280" cy="358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buNone/>
            </a:pPr>
            <a:endParaRPr b="0" lang="en-AU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Contents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57200" y="1340640"/>
            <a:ext cx="8228520" cy="47844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Qualitative data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Quantitative data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Data collection methods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Data purposes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r>
              <a:rPr b="0" lang="en-AU" sz="1500" spc="-1" strike="noStrike">
                <a:solidFill>
                  <a:srgbClr val="000000"/>
                </a:solidFill>
                <a:latin typeface="Arial"/>
              </a:rPr>
              <a:t>I bet you’re excited now.</a:t>
            </a:r>
            <a:endParaRPr b="0" lang="en-AU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sldNum" idx="1"/>
          </p:nvPr>
        </p:nvSpPr>
        <p:spPr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55CED11-39CE-4609-9E9F-A1734FA16A53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4000" spc="-1" strike="noStrike">
                <a:solidFill>
                  <a:srgbClr val="000000"/>
                </a:solidFill>
                <a:latin typeface="Calibri"/>
              </a:rPr>
              <a:t>In brief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ldNum" idx="2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A873436-6CF4-4C8A-B077-299757486011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36" name="Picture 2" descr="https://sheilapontis.files.wordpress.com/2014/05/133-content.jpg?w=710&amp;h=293"/>
          <p:cNvPicPr/>
          <p:nvPr/>
        </p:nvPicPr>
        <p:blipFill>
          <a:blip r:embed="rId1"/>
          <a:stretch/>
        </p:blipFill>
        <p:spPr>
          <a:xfrm>
            <a:off x="-180360" y="1484640"/>
            <a:ext cx="9323280" cy="3859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</a:rPr>
              <a:t>Quantitative data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520" cy="5255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Answers “When?” “How often?” “How many?” questions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Numeric or coded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acquired by measurement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can be directly analysed statistically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usually obtained using </a:t>
            </a:r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closed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questions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E.g. multiple choice, limited range of answers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gathered in large quantities, without much depth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objective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(factual, unemotional)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e.g. “x% of teenagers drink alcohol weekly”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can be used to make comparisons with other places or times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can investigate the current status of an issue.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79"/>
              </a:spcBef>
              <a:buNone/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79"/>
              </a:spcBef>
              <a:buNone/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sldNum" idx="3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44EEEA9-5308-46F7-AC6E-5BB50390BD8A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</a:rPr>
              <a:t>Quantitative data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520" cy="5255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Acquired with Likert scales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Graduated scale of values (Very much, Somewhat, Rarely, Never)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Numeric scale – “How strongly do you believe…?”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Multiple choice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Ranking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“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Put the numbers 1 to 10 beside these options to rank your favourite modes of public transport.”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May use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Radio buttons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- </a:t>
            </a:r>
            <a:r>
              <a:rPr b="0" i="1" lang="en-US" sz="2000" spc="-1" strike="noStrike">
                <a:solidFill>
                  <a:srgbClr val="ff0000"/>
                </a:solidFill>
                <a:latin typeface="Calibri"/>
              </a:rPr>
              <a:t>when?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Checkboxes – </a:t>
            </a:r>
            <a:r>
              <a:rPr b="0" i="1" lang="en-US" sz="2000" spc="-1" strike="noStrike">
                <a:solidFill>
                  <a:srgbClr val="ff0000"/>
                </a:solidFill>
                <a:latin typeface="Calibri"/>
              </a:rPr>
              <a:t>when?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Combo boxes, drop-down lists of options</a:t>
            </a: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 –</a:t>
            </a:r>
            <a:r>
              <a:rPr b="0" i="1" lang="en-US" sz="2000" spc="-1" strike="noStrike">
                <a:solidFill>
                  <a:srgbClr val="ff0000"/>
                </a:solidFill>
                <a:latin typeface="Calibri"/>
              </a:rPr>
              <a:t> when?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79"/>
              </a:spcBef>
              <a:buNone/>
            </a:pP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sldNum" idx="4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A2911A7-B676-4ED0-84B7-6D3165D0229B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</a:rPr>
              <a:t>Qualitative data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520" cy="5255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Answers “Why…?” or “How…?”questions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Descriptive answers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expressed in words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concerned with opinions, personal views, feelings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must be encoded to be analysed statistically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looks at the total picture, not tiny details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Investigates motives, reasons, reactions, likes, dislikes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gathered in depth, not quantity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usually acquired using </a:t>
            </a:r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open-ended questions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unstructured, free-form textual answers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subjective (opinion-based)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“</a:t>
            </a:r>
            <a:r>
              <a:rPr b="0" i="1" lang="en-AU" sz="2000" spc="-1" strike="noStrike">
                <a:solidFill>
                  <a:srgbClr val="000000"/>
                </a:solidFill>
                <a:latin typeface="Calibri"/>
              </a:rPr>
              <a:t>Why</a:t>
            </a: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 do you drink alcohol weekly? How does it affect your life?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79"/>
              </a:spcBef>
              <a:buNone/>
            </a:pP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sldNum" idx="5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89E88EE-288F-4C45-A08E-5046D4915256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</a:rPr>
              <a:t>Which one to use?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520" cy="5255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Both have their uses.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Use the right type of data for the right occasion.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When little is known about a subject,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qualitative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research can discover ideas and categories for later large-scale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quantitative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research.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ff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Examples? Join the VIP club at vceit.com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479"/>
              </a:spcBef>
              <a:buNone/>
            </a:pP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sldNum" idx="6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DB78E05-28B0-4D0D-8B6B-6E7F1AAEEED9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</a:rPr>
              <a:t>Pros and cons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520" cy="5255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Interviews, Observation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Expensive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Slow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Labour-intensive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Processing-intensive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Rich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Detailed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Explanations, reasons, detail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Non-verbal information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Respondents more likely to cooperate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sldNum" idx="7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B7B86FE-7288-4CC4-A54F-B0DF7BD04FD4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</a:rPr>
              <a:t>Pros and cons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520" cy="52556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</a:rPr>
              <a:t>Surveys, Questionnaires, Sensors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Collect lots of data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Relatively cheap, quick, little labour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Easy to process statistically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Lacks depth, explanation, reasons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No non-verbal cues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pauses, passion, facial expressions, speed of response etc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Less chance of people bothering to respond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Especially with detailed written answers to open questions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sldNum" idx="8"/>
          </p:nvPr>
        </p:nvSpPr>
        <p:spPr>
          <a:xfrm>
            <a:off x="8388360" y="6453360"/>
            <a:ext cx="297360" cy="267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E9EF5B4-A56E-468E-AE06-CAA218BF4015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Application>LibreOffice/24.2.5.2$Windows_X86_64 LibreOffice_project/bffef4ea93e59bebbeaf7f431bb02b1a39ee8a59</Application>
  <AppVersion>15.0000</AppVersion>
  <Words>857</Words>
  <Paragraphs>140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2009-02-06T03:31:51Z</dcterms:created>
  <dc:creator>kel</dc:creator>
  <dc:description/>
  <dc:language>en-AU</dc:language>
  <cp:lastModifiedBy/>
  <dcterms:modified xsi:type="dcterms:W3CDTF">2024-08-25T16:12:10Z</dcterms:modified>
  <cp:revision>23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14</vt:i4>
  </property>
</Properties>
</file>