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4.jpeg" ContentType="image/jpeg"/>
  <Override PartName="/ppt/media/image3.jpeg" ContentType="image/jpeg"/>
  <Override PartName="/ppt/media/image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" descr=""/>
          <p:cNvPicPr/>
          <p:nvPr/>
        </p:nvPicPr>
        <p:blipFill>
          <a:blip r:embed="rId1"/>
          <a:stretch/>
        </p:blipFill>
        <p:spPr>
          <a:xfrm>
            <a:off x="3348000" y="2188080"/>
            <a:ext cx="5757840" cy="4471920"/>
          </a:xfrm>
          <a:prstGeom prst="rect">
            <a:avLst/>
          </a:prstGeom>
          <a:ln w="0">
            <a:noFill/>
          </a:ln>
        </p:spPr>
      </p:pic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1260000" y="360000"/>
            <a:ext cx="7770960" cy="1800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ctr">
            <a:noAutofit/>
          </a:bodyPr>
          <a:p>
            <a:pPr algn="r">
              <a:lnSpc>
                <a:spcPct val="100000"/>
              </a:lnSpc>
              <a:buNone/>
            </a:pPr>
            <a:r>
              <a:rPr b="0" i="1" lang="en-AU" sz="2400" spc="-1" strike="noStrike">
                <a:solidFill>
                  <a:srgbClr val="000000"/>
                </a:solidFill>
                <a:latin typeface="Calibri"/>
              </a:rPr>
              <a:t>Applied Computing Slideshows</a:t>
            </a:r>
            <a:br/>
            <a:r>
              <a:rPr b="0" i="1" lang="en-AU" sz="2400" spc="-1" strike="noStrike">
                <a:solidFill>
                  <a:srgbClr val="000000"/>
                </a:solidFill>
                <a:latin typeface="Calibri"/>
              </a:rPr>
              <a:t>by Mark Kelly</a:t>
            </a:r>
            <a:br/>
            <a:r>
              <a:rPr b="0" i="1" lang="en-AU" sz="2400" spc="-1" strike="noStrike">
                <a:solidFill>
                  <a:srgbClr val="000000"/>
                </a:solidFill>
                <a:latin typeface="Calibri"/>
              </a:rPr>
              <a:t>vcedata.com</a:t>
            </a:r>
            <a:br/>
            <a:r>
              <a:rPr b="0" i="1" lang="en-AU" sz="2400" spc="-1" strike="noStrike">
                <a:solidFill>
                  <a:srgbClr val="000000"/>
                </a:solidFill>
                <a:latin typeface="Calibri"/>
              </a:rPr>
              <a:t>mark@vcedata.com</a:t>
            </a:r>
            <a:br/>
            <a:r>
              <a:rPr b="0" i="1" lang="en-AU" sz="2200" spc="-1" strike="noStrike">
                <a:solidFill>
                  <a:srgbClr val="000000"/>
                </a:solidFill>
                <a:latin typeface="Calibri"/>
              </a:rPr>
              <a:t>V1.2, 2022-03-10 @ 11:24</a:t>
            </a:r>
            <a:endParaRPr b="0" lang="en-AU" sz="2200" spc="-1" strike="noStrike">
              <a:latin typeface="Arial"/>
            </a:endParaRPr>
          </a:p>
        </p:txBody>
      </p:sp>
      <p:sp>
        <p:nvSpPr>
          <p:cNvPr id="78" name="Title 1"/>
          <p:cNvSpPr/>
          <p:nvPr/>
        </p:nvSpPr>
        <p:spPr>
          <a:xfrm>
            <a:off x="-6660000" y="4292640"/>
            <a:ext cx="9538920" cy="380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"/>
          <p:cNvSpPr/>
          <p:nvPr/>
        </p:nvSpPr>
        <p:spPr>
          <a:xfrm>
            <a:off x="225360" y="2502000"/>
            <a:ext cx="3913560" cy="271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i="1" lang="en-US" sz="6000" spc="-1" strike="noStrike">
                <a:solidFill>
                  <a:srgbClr val="000000"/>
                </a:solidFill>
                <a:latin typeface="Calibri"/>
                <a:ea typeface="DejaVu Sans"/>
              </a:rPr>
              <a:t>Searching</a:t>
            </a:r>
            <a:endParaRPr b="0" lang="en-AU" sz="6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i="1" lang="en-US" sz="6000" spc="-1" strike="noStrike">
                <a:solidFill>
                  <a:srgbClr val="000000"/>
                </a:solidFill>
                <a:latin typeface="Calibri"/>
                <a:ea typeface="DejaVu Sans"/>
              </a:rPr>
              <a:t>Sorting</a:t>
            </a:r>
            <a:endParaRPr b="0" lang="en-AU" sz="6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i="1" lang="en-US" sz="6000" spc="-1" strike="noStrike">
                <a:solidFill>
                  <a:srgbClr val="000000"/>
                </a:solidFill>
                <a:latin typeface="Calibri"/>
                <a:ea typeface="DejaVu Sans"/>
              </a:rPr>
              <a:t>Filtering</a:t>
            </a:r>
            <a:endParaRPr b="0" lang="en-AU" sz="6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179640" y="274680"/>
            <a:ext cx="8855640" cy="776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AU" sz="4000" spc="-1" strike="noStrike">
                <a:solidFill>
                  <a:srgbClr val="c9211e"/>
                </a:solidFill>
                <a:latin typeface="Calibri"/>
              </a:rPr>
              <a:t>Sorting</a:t>
            </a:r>
            <a:endParaRPr b="0" lang="en-AU" sz="4000" spc="-1" strike="noStrike">
              <a:solidFill>
                <a:srgbClr val="c9211e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340640"/>
            <a:ext cx="8228160" cy="49672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Sorting is usually performed before producing output to organise data into an order where it's easy to find values (e.g. a name in a long list) or significant records (e.g. the ones with extraordinary values, such as the biggest or smallest).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RDBMS can sort by several fields in a hierarchical way. e.g. by SURNAME, then by FIRSTNAME, then by MIDDLEINITIAL. </a:t>
            </a:r>
            <a:endParaRPr b="0" lang="en-AU" sz="3200" spc="-1" strike="noStrike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sldNum" idx="9"/>
          </p:nvPr>
        </p:nvSpPr>
        <p:spPr>
          <a:xfrm>
            <a:off x="8388360" y="6453360"/>
            <a:ext cx="430560" cy="266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1E7D9301-6E50-46C4-9EE1-EA9DEDBC529D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179640" y="274680"/>
            <a:ext cx="8855640" cy="776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AU" sz="4000" spc="-1" strike="noStrike">
                <a:solidFill>
                  <a:srgbClr val="c9211e"/>
                </a:solidFill>
                <a:latin typeface="Calibri"/>
              </a:rPr>
              <a:t>Sorting</a:t>
            </a:r>
            <a:endParaRPr b="0" lang="en-AU" sz="4000" spc="-1" strike="noStrike">
              <a:solidFill>
                <a:srgbClr val="c9211e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457200" y="1340640"/>
            <a:ext cx="8228160" cy="49672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The most important field (surname) is sorted first;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Where surnames are the same, those records are sorted by first name;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Where surnames and firstnames are the same, records are then sorted by middle initial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en-AU" sz="24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sldNum" idx="10"/>
          </p:nvPr>
        </p:nvSpPr>
        <p:spPr>
          <a:xfrm>
            <a:off x="8388360" y="6453360"/>
            <a:ext cx="430560" cy="266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9E56FBC-2CCF-4CE0-A119-323A8D758148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/>
          </p:nvPr>
        </p:nvSpPr>
        <p:spPr>
          <a:xfrm>
            <a:off x="457200" y="720000"/>
            <a:ext cx="8228160" cy="55875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3200" spc="-1" strike="noStrike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sldNum" idx="11"/>
          </p:nvPr>
        </p:nvSpPr>
        <p:spPr>
          <a:xfrm>
            <a:off x="8388360" y="6453360"/>
            <a:ext cx="430560" cy="266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B95CCFBF-430D-4E7F-A305-15402262F2D4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latin typeface="Times New Roman"/>
            </a:endParaRPr>
          </a:p>
        </p:txBody>
      </p:sp>
      <p:sp>
        <p:nvSpPr>
          <p:cNvPr id="112" name="TextBox 5"/>
          <p:cNvSpPr/>
          <p:nvPr/>
        </p:nvSpPr>
        <p:spPr>
          <a:xfrm>
            <a:off x="683640" y="1052640"/>
            <a:ext cx="8135640" cy="2649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DejaVu Sans"/>
              </a:rPr>
              <a:t>Data can be sorted differently depending on what the user needs to find. For example, a database programmer might sort records by ID, but office workers may need the same records sorted by name.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/>
          </p:nvPr>
        </p:nvSpPr>
        <p:spPr>
          <a:xfrm>
            <a:off x="457200" y="720000"/>
            <a:ext cx="8228160" cy="55875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3200" spc="-1" strike="noStrike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sldNum" idx="12"/>
          </p:nvPr>
        </p:nvSpPr>
        <p:spPr>
          <a:xfrm>
            <a:off x="8388360" y="6453360"/>
            <a:ext cx="430560" cy="266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2E5B077-C319-45F1-9F7C-2078ECF1D6BC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latin typeface="Times New Roman"/>
            </a:endParaRPr>
          </a:p>
        </p:txBody>
      </p:sp>
      <p:sp>
        <p:nvSpPr>
          <p:cNvPr id="115" name="TextBox 1"/>
          <p:cNvSpPr/>
          <p:nvPr/>
        </p:nvSpPr>
        <p:spPr>
          <a:xfrm>
            <a:off x="683640" y="1052640"/>
            <a:ext cx="8135640" cy="136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DejaVu Sans"/>
              </a:rPr>
              <a:t>Also see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DejaVu Sans"/>
              </a:rPr>
              <a:t>The separate </a:t>
            </a:r>
            <a:r>
              <a:rPr b="0" lang="en-AU" sz="2800" spc="-1" strike="noStrike">
                <a:solidFill>
                  <a:srgbClr val="c9211e"/>
                </a:solidFill>
                <a:latin typeface="Arial"/>
                <a:ea typeface="DejaVu Sans"/>
              </a:rPr>
              <a:t>SELECTION SORT</a:t>
            </a: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slideshow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179640" y="274680"/>
            <a:ext cx="8855640" cy="776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AU" sz="4000" spc="-1" strike="noStrike">
                <a:solidFill>
                  <a:srgbClr val="c9211e"/>
                </a:solidFill>
                <a:latin typeface="Calibri"/>
              </a:rPr>
              <a:t>Filtering</a:t>
            </a:r>
            <a:endParaRPr b="0" lang="en-AU" sz="4000" spc="-1" strike="noStrike">
              <a:solidFill>
                <a:srgbClr val="c9211e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457200" y="1052640"/>
            <a:ext cx="8228160" cy="52552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Users can specify what records to show by indicating what contents they're looking for. 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In Access.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2800" spc="-1" strike="noStrike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sldNum" idx="13"/>
          </p:nvPr>
        </p:nvSpPr>
        <p:spPr>
          <a:xfrm>
            <a:off x="8388360" y="6453360"/>
            <a:ext cx="430560" cy="266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B3238C3A-4FF9-4D61-84D4-740887B2643A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latin typeface="Times New Roman"/>
            </a:endParaRPr>
          </a:p>
        </p:txBody>
      </p:sp>
      <p:pic>
        <p:nvPicPr>
          <p:cNvPr id="119" name="Picture 5" descr=""/>
          <p:cNvPicPr/>
          <p:nvPr/>
        </p:nvPicPr>
        <p:blipFill>
          <a:blip r:embed="rId1"/>
          <a:stretch/>
        </p:blipFill>
        <p:spPr>
          <a:xfrm>
            <a:off x="3780000" y="2493000"/>
            <a:ext cx="3951360" cy="3160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/>
          </p:nvPr>
        </p:nvSpPr>
        <p:spPr>
          <a:xfrm>
            <a:off x="457200" y="476640"/>
            <a:ext cx="8228160" cy="58312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Filtering in Excel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2800" spc="-1" strike="noStrike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sldNum" idx="14"/>
          </p:nvPr>
        </p:nvSpPr>
        <p:spPr>
          <a:xfrm>
            <a:off x="8388360" y="6453360"/>
            <a:ext cx="430560" cy="266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5F67C81C-4EE6-4593-9989-F5C5CCB6F34C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latin typeface="Times New Roman"/>
            </a:endParaRPr>
          </a:p>
        </p:txBody>
      </p:sp>
      <p:pic>
        <p:nvPicPr>
          <p:cNvPr id="122" name="Picture 5" descr=""/>
          <p:cNvPicPr/>
          <p:nvPr/>
        </p:nvPicPr>
        <p:blipFill>
          <a:blip r:embed="rId1"/>
          <a:stretch/>
        </p:blipFill>
        <p:spPr>
          <a:xfrm>
            <a:off x="2222640" y="1478520"/>
            <a:ext cx="4579920" cy="3827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Box 3"/>
          <p:cNvSpPr/>
          <p:nvPr/>
        </p:nvSpPr>
        <p:spPr>
          <a:xfrm>
            <a:off x="428760" y="3500280"/>
            <a:ext cx="8356680" cy="20689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en-A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These slideshows may be freely used, modified or distributed by teachers and students anywhere</a:t>
            </a:r>
            <a:endParaRPr b="0" lang="en-AU" sz="1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but</a:t>
            </a:r>
            <a:endParaRPr b="0" lang="en-AU" sz="1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en-A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they may </a:t>
            </a:r>
            <a:r>
              <a:rPr b="1" lang="en-A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NOT</a:t>
            </a:r>
            <a:r>
              <a:rPr b="0" lang="en-A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 be sold.</a:t>
            </a:r>
            <a:endParaRPr b="0" lang="en-AU" sz="1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en-A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they must </a:t>
            </a:r>
            <a:r>
              <a:rPr b="1" lang="en-A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NOT</a:t>
            </a:r>
            <a:r>
              <a:rPr b="0" lang="en-A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 be redistributed if you modify them.</a:t>
            </a:r>
            <a:endParaRPr b="0" lang="en-AU" sz="1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en-AU" sz="1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This is not a VCAA publication and does not speak for VCAA.</a:t>
            </a:r>
            <a:endParaRPr b="0" lang="en-AU" sz="1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Portions (e.g. exam questions, study design extracts, glossary terms) may be copyright </a:t>
            </a:r>
            <a:r>
              <a:rPr b="0" lang="en-A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Victorian Curriculum and Assessment Authority and are used with permission for educational purposes.</a:t>
            </a:r>
            <a:endParaRPr b="0" lang="en-AU" sz="1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160" cy="2424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ctr">
            <a:normAutofit fontScale="87000"/>
          </a:bodyPr>
          <a:p>
            <a:pPr algn="ctr">
              <a:lnSpc>
                <a:spcPct val="100000"/>
              </a:lnSpc>
              <a:buNone/>
            </a:pPr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Applied Computing Slideshows</a:t>
            </a:r>
            <a:br/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by Mark Kelly</a:t>
            </a:r>
            <a:br/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vcedata.com</a:t>
            </a:r>
            <a:br/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mark@vcedata.com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sldNum" idx="15"/>
          </p:nvPr>
        </p:nvSpPr>
        <p:spPr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1BFCCBF4-CEC4-42DD-8987-DEE395BE8D26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16</a:t>
            </a:fld>
            <a:endParaRPr b="0" lang="en-AU" sz="1200" spc="-1" strike="noStrike">
              <a:latin typeface="Times New Roman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ftr" idx="16"/>
          </p:nvPr>
        </p:nvSpPr>
        <p:spPr>
          <a:xfrm>
            <a:off x="2555640" y="6381360"/>
            <a:ext cx="4390920" cy="3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ctr">
              <a:lnSpc>
                <a:spcPct val="100000"/>
              </a:lnSpc>
              <a:buNone/>
              <a:defRPr b="0" lang="en-AU" sz="1400" spc="-1" strike="noStrike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endParaRPr b="0" lang="en-AU" sz="1400" spc="-1" strike="noStrike">
              <a:latin typeface="Times New Roman"/>
            </a:endParaRPr>
          </a:p>
          <a:p>
            <a:pPr algn="ctr">
              <a:lnSpc>
                <a:spcPct val="100000"/>
              </a:lnSpc>
              <a:buNone/>
            </a:pPr>
            <a:endParaRPr b="0" lang="en-AU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Because you’ve been good</a:t>
            </a:r>
            <a:endParaRPr b="0" lang="en-AU" sz="4400" spc="-1" strike="noStrike">
              <a:latin typeface="Arial"/>
            </a:endParaRPr>
          </a:p>
        </p:txBody>
      </p:sp>
      <p:pic>
        <p:nvPicPr>
          <p:cNvPr id="128" name="Content Placeholder 5" descr=""/>
          <p:cNvPicPr/>
          <p:nvPr/>
        </p:nvPicPr>
        <p:blipFill>
          <a:blip r:embed="rId1"/>
          <a:stretch/>
        </p:blipFill>
        <p:spPr>
          <a:xfrm>
            <a:off x="1331640" y="1255320"/>
            <a:ext cx="6679080" cy="5464440"/>
          </a:xfrm>
          <a:prstGeom prst="rect">
            <a:avLst/>
          </a:prstGeom>
          <a:ln w="9525">
            <a:noFill/>
          </a:ln>
        </p:spPr>
      </p:pic>
      <p:sp>
        <p:nvSpPr>
          <p:cNvPr id="129" name="PlaceHolder 2"/>
          <p:cNvSpPr>
            <a:spLocks noGrp="1"/>
          </p:cNvSpPr>
          <p:nvPr>
            <p:ph type="sldNum" idx="17"/>
          </p:nvPr>
        </p:nvSpPr>
        <p:spPr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CC03E8F-63AA-4CE1-BF55-66FEE2A5339E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Contents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457200" y="1340640"/>
            <a:ext cx="8228160" cy="47840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Searching, queries, finds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Sorting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Filtering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None/>
            </a:pPr>
            <a:endParaRPr b="0" lang="en-AU" sz="3200" spc="-1" strike="noStrike"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sldNum" idx="1"/>
          </p:nvPr>
        </p:nvSpPr>
        <p:spPr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63F1844-492D-4AE5-BFBE-48A70D80C3CC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179640" y="274680"/>
            <a:ext cx="8855640" cy="776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AU" sz="4000" spc="-1" strike="noStrike">
                <a:solidFill>
                  <a:srgbClr val="c9211e"/>
                </a:solidFill>
                <a:latin typeface="Calibri"/>
              </a:rPr>
              <a:t>Information Retrieval Techniques</a:t>
            </a:r>
            <a:endParaRPr b="0" lang="en-AU" sz="4000" spc="-1" strike="noStrike">
              <a:solidFill>
                <a:srgbClr val="c9211e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457200" y="1628640"/>
            <a:ext cx="8228160" cy="46789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Queries / Finds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None/>
            </a:pP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Called 'finding' in Filemaker, a RDBMS can perform powerful searches using AND and OR logic, often using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Query By Example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where the desired data is entered into the field(s) where it should be found.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32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sldNum" idx="2"/>
          </p:nvPr>
        </p:nvSpPr>
        <p:spPr>
          <a:xfrm>
            <a:off x="8388360" y="6453360"/>
            <a:ext cx="430560" cy="266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7E85EE30-8D30-4A54-AAB8-C7672B8ADED5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179640" y="274680"/>
            <a:ext cx="8855640" cy="776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AU" sz="4000" spc="-1" strike="noStrike">
                <a:solidFill>
                  <a:srgbClr val="c9211e"/>
                </a:solidFill>
                <a:latin typeface="Calibri"/>
              </a:rPr>
              <a:t>Searching</a:t>
            </a:r>
            <a:endParaRPr b="0" lang="en-AU" sz="4000" spc="-1" strike="noStrike">
              <a:solidFill>
                <a:srgbClr val="c9211e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457200" y="1124640"/>
            <a:ext cx="8228160" cy="35269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Filemaker and Access allow similar search techniques. In the search below, the RDBMS will find all records of people who have a surname starting with G and an age less than 17. Note that search terms in the same row are ANDed.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More powerful searches can be easily built...</a:t>
            </a:r>
            <a:endParaRPr b="0" lang="en-AU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2400" spc="-1" strike="noStrike"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sldNum" idx="3"/>
          </p:nvPr>
        </p:nvSpPr>
        <p:spPr>
          <a:xfrm>
            <a:off x="8388360" y="6453360"/>
            <a:ext cx="430560" cy="266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EFCA408-825D-489B-82FC-5D0D1ED7694C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latin typeface="Times New Roman"/>
            </a:endParaRPr>
          </a:p>
        </p:txBody>
      </p:sp>
      <p:graphicFrame>
        <p:nvGraphicFramePr>
          <p:cNvPr id="89" name="Table 5"/>
          <p:cNvGraphicFramePr/>
          <p:nvPr/>
        </p:nvGraphicFramePr>
        <p:xfrm>
          <a:off x="1403640" y="4641120"/>
          <a:ext cx="6095160" cy="741240"/>
        </p:xfrm>
        <a:graphic>
          <a:graphicData uri="http://schemas.openxmlformats.org/drawingml/2006/table">
            <a:tbl>
              <a:tblPr/>
              <a:tblGrid>
                <a:gridCol w="3047760"/>
                <a:gridCol w="304776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Surname</a:t>
                      </a:r>
                      <a:endParaRPr b="0" lang="en-A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Age</a:t>
                      </a:r>
                      <a:endParaRPr b="0" lang="en-A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G*</a:t>
                      </a:r>
                      <a:endParaRPr b="0" lang="en-A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&lt;17</a:t>
                      </a:r>
                      <a:endParaRPr b="0" lang="en-A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/>
          </p:nvPr>
        </p:nvSpPr>
        <p:spPr>
          <a:xfrm>
            <a:off x="457200" y="3141000"/>
            <a:ext cx="8228160" cy="21589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In this example, three search terms are used. The DBMS will now find records of ...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All people whose Surname begins with 'G' AND Age is less than 17</a:t>
            </a:r>
            <a:endParaRPr b="0" lang="en-AU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1" lang="en-AU" sz="2400" spc="-1" strike="noStrike">
                <a:solidFill>
                  <a:srgbClr val="000000"/>
                </a:solidFill>
                <a:latin typeface="Calibri"/>
              </a:rPr>
              <a:t>OR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 All people whose surname begins with K and ends with G AND have an age of 16 or more</a:t>
            </a:r>
            <a:endParaRPr b="0" lang="en-AU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1" lang="en-AU" sz="2400" spc="-1" strike="noStrike">
                <a:solidFill>
                  <a:srgbClr val="000000"/>
                </a:solidFill>
                <a:latin typeface="Calibri"/>
              </a:rPr>
              <a:t>OR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 All people whose age is less than 5.</a:t>
            </a:r>
            <a:endParaRPr b="0" lang="en-AU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2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ldNum" idx="4"/>
          </p:nvPr>
        </p:nvSpPr>
        <p:spPr>
          <a:xfrm>
            <a:off x="8388360" y="6453360"/>
            <a:ext cx="430560" cy="266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2CFCAE6-13D0-45B7-B51C-D3CCA41D8C7B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latin typeface="Times New Roman"/>
            </a:endParaRPr>
          </a:p>
        </p:txBody>
      </p:sp>
      <p:graphicFrame>
        <p:nvGraphicFramePr>
          <p:cNvPr id="92" name="Table 5"/>
          <p:cNvGraphicFramePr/>
          <p:nvPr/>
        </p:nvGraphicFramePr>
        <p:xfrm>
          <a:off x="1043640" y="332640"/>
          <a:ext cx="4063320" cy="1482840"/>
        </p:xfrm>
        <a:graphic>
          <a:graphicData uri="http://schemas.openxmlformats.org/drawingml/2006/table">
            <a:tbl>
              <a:tblPr/>
              <a:tblGrid>
                <a:gridCol w="2031840"/>
                <a:gridCol w="203184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Surname</a:t>
                      </a:r>
                      <a:endParaRPr b="0" lang="en-A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Age</a:t>
                      </a:r>
                      <a:endParaRPr b="0" lang="en-A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G*</a:t>
                      </a:r>
                      <a:endParaRPr b="0" lang="en-A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&lt;17</a:t>
                      </a:r>
                      <a:endParaRPr b="0" lang="en-A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K*G</a:t>
                      </a:r>
                      <a:endParaRPr b="0" lang="en-A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&gt;=16</a:t>
                      </a:r>
                      <a:endParaRPr b="0" lang="en-A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70800"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&lt;5</a:t>
                      </a:r>
                      <a:endParaRPr b="0" lang="en-A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/>
          </p:nvPr>
        </p:nvSpPr>
        <p:spPr>
          <a:xfrm>
            <a:off x="457200" y="3141000"/>
            <a:ext cx="8228160" cy="21589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Notice how each new row of criteria is OR'ed with the other rows, so the records found by each row are all included.</a:t>
            </a:r>
            <a:endParaRPr b="0" lang="en-AU" sz="3200" spc="-1" strike="noStrike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sldNum" idx="5"/>
          </p:nvPr>
        </p:nvSpPr>
        <p:spPr>
          <a:xfrm>
            <a:off x="8388360" y="6453360"/>
            <a:ext cx="430560" cy="266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C3A11761-CB70-406E-B774-8A741639E022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latin typeface="Times New Roman"/>
            </a:endParaRPr>
          </a:p>
        </p:txBody>
      </p:sp>
      <p:graphicFrame>
        <p:nvGraphicFramePr>
          <p:cNvPr id="95" name="Table 5"/>
          <p:cNvGraphicFramePr/>
          <p:nvPr/>
        </p:nvGraphicFramePr>
        <p:xfrm>
          <a:off x="1043640" y="332640"/>
          <a:ext cx="4063320" cy="1482840"/>
        </p:xfrm>
        <a:graphic>
          <a:graphicData uri="http://schemas.openxmlformats.org/drawingml/2006/table">
            <a:tbl>
              <a:tblPr/>
              <a:tblGrid>
                <a:gridCol w="2031840"/>
                <a:gridCol w="203184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Surname</a:t>
                      </a:r>
                      <a:endParaRPr b="0" lang="en-A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Age</a:t>
                      </a:r>
                      <a:endParaRPr b="0" lang="en-A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G*</a:t>
                      </a:r>
                      <a:endParaRPr b="0" lang="en-A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&lt;17</a:t>
                      </a:r>
                      <a:endParaRPr b="0" lang="en-A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K*G</a:t>
                      </a:r>
                      <a:endParaRPr b="0" lang="en-A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&gt;=16</a:t>
                      </a:r>
                      <a:endParaRPr b="0" lang="en-A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70800"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&lt;5</a:t>
                      </a:r>
                      <a:endParaRPr b="0" lang="en-A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/>
          </p:nvPr>
        </p:nvSpPr>
        <p:spPr>
          <a:xfrm>
            <a:off x="457200" y="476640"/>
            <a:ext cx="8228160" cy="51112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A simple search (often triggered by CTRL+F) lets you find text or data in databases, spreadsheets, text documents. 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28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ldNum" idx="6"/>
          </p:nvPr>
        </p:nvSpPr>
        <p:spPr>
          <a:xfrm>
            <a:off x="8388360" y="6453360"/>
            <a:ext cx="430560" cy="266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9A60400-681E-4CE9-81F1-69CFA0AC07E7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latin typeface="Times New Roman"/>
            </a:endParaRPr>
          </a:p>
        </p:txBody>
      </p:sp>
      <p:pic>
        <p:nvPicPr>
          <p:cNvPr id="98" name="Picture 5" descr=""/>
          <p:cNvPicPr/>
          <p:nvPr/>
        </p:nvPicPr>
        <p:blipFill>
          <a:blip r:embed="rId1"/>
          <a:stretch/>
        </p:blipFill>
        <p:spPr>
          <a:xfrm>
            <a:off x="1440000" y="1719720"/>
            <a:ext cx="6559560" cy="4939560"/>
          </a:xfrm>
          <a:prstGeom prst="rect">
            <a:avLst/>
          </a:prstGeom>
          <a:ln w="0">
            <a:noFill/>
          </a:ln>
        </p:spPr>
      </p:pic>
      <p:sp>
        <p:nvSpPr>
          <p:cNvPr id="99" name=""/>
          <p:cNvSpPr/>
          <p:nvPr/>
        </p:nvSpPr>
        <p:spPr>
          <a:xfrm>
            <a:off x="720000" y="6300000"/>
            <a:ext cx="7019280" cy="359280"/>
          </a:xfrm>
          <a:prstGeom prst="rect">
            <a:avLst/>
          </a:prstGeom>
          <a:solidFill>
            <a:srgbClr val="ffffff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/>
          </p:nvPr>
        </p:nvSpPr>
        <p:spPr>
          <a:xfrm>
            <a:off x="457200" y="836640"/>
            <a:ext cx="8228160" cy="54712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Some searches let you search multiple documents at once (sometimes called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grep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).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More powerful tools let you use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regular expressions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that act like wildcards in search terms to find variants of the text being hunted. 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e.g. ‘colour’, ‘color’, ‘colouring’, ‘coloured’ ‘colourful’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28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sldNum" idx="7"/>
          </p:nvPr>
        </p:nvSpPr>
        <p:spPr>
          <a:xfrm>
            <a:off x="8388360" y="6453360"/>
            <a:ext cx="430560" cy="266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802FB183-4FD6-473F-BA28-D94F0E28596B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/>
          </p:nvPr>
        </p:nvSpPr>
        <p:spPr>
          <a:xfrm>
            <a:off x="457200" y="1124640"/>
            <a:ext cx="8228160" cy="51832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</a:rPr>
              <a:t>Since some searches (queries, finds) are frequently used (e.g. video rental customers whose DVD is overdue for return), searches can be stored for later reuse. </a:t>
            </a:r>
            <a:endParaRPr b="0" lang="en-AU" sz="36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</a:rPr>
              <a:t>This makes multi-step searches quick and simple even for inexperienced database users.</a:t>
            </a:r>
            <a:endParaRPr b="0" lang="en-AU" sz="3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3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AU" sz="36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sldNum" idx="8"/>
          </p:nvPr>
        </p:nvSpPr>
        <p:spPr>
          <a:xfrm>
            <a:off x="8388360" y="6453360"/>
            <a:ext cx="430560" cy="266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5B92B65-561C-497D-839D-571FF7416C41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Application>LibreOffice/7.3.0.3$Windows_X86_64 LibreOffice_project/0f246aa12d0eee4a0f7adcefbf7c878fc2238db3</Application>
  <AppVersion>15.0000</AppVersion>
  <Words>766</Words>
  <Paragraphs>108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2009-02-06T03:31:51Z</dcterms:created>
  <dc:creator>kel</dc:creator>
  <dc:description/>
  <dc:language>en-AU</dc:language>
  <cp:lastModifiedBy/>
  <dcterms:modified xsi:type="dcterms:W3CDTF">2022-03-10T11:25:12Z</dcterms:modified>
  <cp:revision>27</cp:revision>
  <dc:subject/>
  <dc:title>IT Applications Theory Slideshows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  <property fmtid="{D5CDD505-2E9C-101B-9397-08002B2CF9AE}" pid="3" name="Slides">
    <vt:i4>16</vt:i4>
  </property>
</Properties>
</file>