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presProps.xml" ContentType="application/vnd.openxmlformats-officedocument.presentationml.presProps+xml"/>
  <Override PartName="/ppt/media/image28.png" ContentType="image/png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9.png" ContentType="image/png"/>
  <Override PartName="/ppt/media/image30.png" ContentType="image/png"/>
  <Override PartName="/ppt/media/image41.jpeg" ContentType="image/jpe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gif" ContentType="image/gif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r>
              <a:rPr b="0" lang="en-AU" sz="1800" spc="-1" strike="noStrike">
                <a:latin typeface="Arial"/>
              </a:rPr>
              <a:t>Click to edit the title text format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latin typeface="Arial"/>
              </a:rPr>
              <a:t>Click to edit the outline text format</a:t>
            </a:r>
            <a:endParaRPr b="0" lang="en-A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latin typeface="Arial"/>
              </a:rPr>
              <a:t>Second Outline Level</a:t>
            </a:r>
            <a:endParaRPr b="0" lang="en-A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latin typeface="Arial"/>
              </a:rPr>
              <a:t>Third Outline Level</a:t>
            </a:r>
            <a:endParaRPr b="0" lang="en-A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latin typeface="Arial"/>
              </a:rPr>
              <a:t>Fourth Outline Level</a:t>
            </a:r>
            <a:endParaRPr b="0" lang="en-A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latin typeface="Arial"/>
              </a:rPr>
              <a:t>Fifth Outline Level</a:t>
            </a:r>
            <a:endParaRPr b="0" lang="en-A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latin typeface="Arial"/>
              </a:rPr>
              <a:t>Sixth Outline Level</a:t>
            </a:r>
            <a:endParaRPr b="0" lang="en-A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latin typeface="Arial"/>
              </a:rPr>
              <a:t>Seventh Outline Level</a:t>
            </a:r>
            <a:endParaRPr b="0" lang="en-A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0.gif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755640" y="116640"/>
            <a:ext cx="7771320" cy="1150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AU" sz="2600" spc="-1" strike="noStrike">
                <a:solidFill>
                  <a:srgbClr val="000000"/>
                </a:solidFill>
                <a:latin typeface="Calibri"/>
              </a:rPr>
              <a:t>Applied Computing Slideshows</a:t>
            </a:r>
            <a:br/>
            <a:r>
              <a:rPr b="0" i="1" lang="en-AU" sz="2600" spc="-1" strike="noStrike">
                <a:solidFill>
                  <a:srgbClr val="000000"/>
                </a:solidFill>
                <a:latin typeface="Calibri"/>
              </a:rPr>
              <a:t>by Mark Kelly</a:t>
            </a:r>
            <a:br/>
            <a:r>
              <a:rPr b="0" i="1" lang="en-AU" sz="2600" spc="-1" strike="noStrike">
                <a:solidFill>
                  <a:srgbClr val="000000"/>
                </a:solidFill>
                <a:latin typeface="Calibri"/>
              </a:rPr>
              <a:t>vcedata.com</a:t>
            </a:r>
            <a:br/>
            <a:r>
              <a:rPr b="0" i="1" lang="en-AU" sz="26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endParaRPr b="0" lang="en-AU" sz="2600" spc="-1" strike="noStrike">
              <a:latin typeface="Arial"/>
            </a:endParaRPr>
          </a:p>
        </p:txBody>
      </p:sp>
      <p:sp>
        <p:nvSpPr>
          <p:cNvPr id="77" name="Title 1"/>
          <p:cNvSpPr/>
          <p:nvPr/>
        </p:nvSpPr>
        <p:spPr>
          <a:xfrm>
            <a:off x="611640" y="1844640"/>
            <a:ext cx="8016840" cy="86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66000"/>
          </a:bodyPr>
          <a:p>
            <a:pPr algn="ctr">
              <a:lnSpc>
                <a:spcPct val="100000"/>
              </a:lnSpc>
            </a:pPr>
            <a:r>
              <a:rPr b="1" i="1" lang="en-US" sz="6000" spc="-1" strike="noStrike">
                <a:solidFill>
                  <a:srgbClr val="669966"/>
                </a:solidFill>
                <a:latin typeface="Calibri"/>
                <a:ea typeface="DejaVu Sans"/>
              </a:rPr>
              <a:t>Selection Sort</a:t>
            </a:r>
            <a:endParaRPr b="0" lang="en-AU" sz="6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1600" spc="-1" strike="noStrike">
                <a:solidFill>
                  <a:srgbClr val="669966"/>
                </a:solidFill>
                <a:latin typeface="Calibri"/>
                <a:ea typeface="DejaVu Sans"/>
              </a:rPr>
              <a:t>v1.1 - 2022-02-17</a:t>
            </a:r>
            <a:endParaRPr b="0" lang="en-AU" sz="1600" spc="-1" strike="noStrike">
              <a:latin typeface="Arial"/>
            </a:endParaRPr>
          </a:p>
        </p:txBody>
      </p:sp>
      <p:pic>
        <p:nvPicPr>
          <p:cNvPr id="78" name="Picture 2" descr="Image result for selection sort"/>
          <p:cNvPicPr/>
          <p:nvPr/>
        </p:nvPicPr>
        <p:blipFill>
          <a:blip r:embed="rId1"/>
          <a:stretch/>
        </p:blipFill>
        <p:spPr>
          <a:xfrm>
            <a:off x="3177720" y="3060000"/>
            <a:ext cx="2941560" cy="358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2700000" y="123120"/>
            <a:ext cx="3420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A walkthrough</a:t>
            </a:r>
            <a:endParaRPr b="0" lang="en-AU" sz="4000" spc="-1" strike="noStrike">
              <a:solidFill>
                <a:srgbClr val="c9211e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65723E94-89E0-4A41-9437-F2F854F43ECA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19" name="Picture 1" descr=""/>
          <p:cNvPicPr/>
          <p:nvPr/>
        </p:nvPicPr>
        <p:blipFill>
          <a:blip r:embed="rId1"/>
          <a:stretch/>
        </p:blipFill>
        <p:spPr>
          <a:xfrm>
            <a:off x="827640" y="1051560"/>
            <a:ext cx="7847640" cy="5347800"/>
          </a:xfrm>
          <a:prstGeom prst="rect">
            <a:avLst/>
          </a:prstGeom>
          <a:ln w="0">
            <a:noFill/>
          </a:ln>
        </p:spPr>
      </p:pic>
      <p:sp>
        <p:nvSpPr>
          <p:cNvPr id="120" name=""/>
          <p:cNvSpPr/>
          <p:nvPr/>
        </p:nvSpPr>
        <p:spPr>
          <a:xfrm>
            <a:off x="7200000" y="360000"/>
            <a:ext cx="1440000" cy="360000"/>
          </a:xfrm>
          <a:prstGeom prst="rect">
            <a:avLst/>
          </a:prstGeom>
          <a:solidFill>
            <a:srgbClr val="cc9900">
              <a:alpha val="26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en-AU" sz="1500" spc="-1" strike="noStrike">
                <a:latin typeface="Arial"/>
              </a:rPr>
              <a:t>Unsorted</a:t>
            </a:r>
            <a:endParaRPr b="0" lang="en-AU" sz="1500" spc="-1" strike="noStrike">
              <a:latin typeface="Arial"/>
            </a:endParaRPr>
          </a:p>
        </p:txBody>
      </p:sp>
      <p:sp>
        <p:nvSpPr>
          <p:cNvPr id="121" name=""/>
          <p:cNvSpPr/>
          <p:nvPr/>
        </p:nvSpPr>
        <p:spPr>
          <a:xfrm>
            <a:off x="720000" y="1692000"/>
            <a:ext cx="7955280" cy="4779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2" name="" descr=""/>
          <p:cNvPicPr/>
          <p:nvPr/>
        </p:nvPicPr>
        <p:blipFill>
          <a:blip r:embed="rId2"/>
          <a:stretch/>
        </p:blipFill>
        <p:spPr>
          <a:xfrm rot="1240800">
            <a:off x="4015440" y="1473120"/>
            <a:ext cx="1081080" cy="512280"/>
          </a:xfrm>
          <a:prstGeom prst="rect">
            <a:avLst/>
          </a:prstGeom>
          <a:ln w="0">
            <a:noFill/>
          </a:ln>
        </p:spPr>
      </p:pic>
      <p:sp>
        <p:nvSpPr>
          <p:cNvPr id="123" name=""/>
          <p:cNvSpPr txBox="1"/>
          <p:nvPr/>
        </p:nvSpPr>
        <p:spPr>
          <a:xfrm>
            <a:off x="2700000" y="2520000"/>
            <a:ext cx="4320000" cy="102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AU" sz="2200" spc="-1" strike="noStrike">
                <a:latin typeface="Arial"/>
              </a:rPr>
              <a:t>Now swap smallest (7) with the </a:t>
            </a:r>
            <a:r>
              <a:rPr b="1" lang="en-AU" sz="2200" spc="-1" strike="noStrike">
                <a:latin typeface="Arial"/>
              </a:rPr>
              <a:t>leftmost</a:t>
            </a:r>
            <a:r>
              <a:rPr b="0" lang="en-AU" sz="2200" spc="-1" strike="noStrike">
                <a:latin typeface="Arial"/>
              </a:rPr>
              <a:t> item in unsorted list (14)</a:t>
            </a:r>
            <a:endParaRPr b="0" lang="en-A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2700000" y="123120"/>
            <a:ext cx="3420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A walkthrough</a:t>
            </a:r>
            <a:endParaRPr b="0" lang="en-AU" sz="4000" spc="-1" strike="noStrike">
              <a:solidFill>
                <a:srgbClr val="c9211e"/>
              </a:solidFill>
              <a:latin typeface="Arial"/>
            </a:endParaRPr>
          </a:p>
        </p:txBody>
      </p:sp>
      <p:pic>
        <p:nvPicPr>
          <p:cNvPr id="125" name="Picture 3" descr=""/>
          <p:cNvPicPr/>
          <p:nvPr/>
        </p:nvPicPr>
        <p:blipFill>
          <a:blip r:embed="rId1"/>
          <a:stretch/>
        </p:blipFill>
        <p:spPr>
          <a:xfrm>
            <a:off x="827640" y="1051560"/>
            <a:ext cx="7847640" cy="5347800"/>
          </a:xfrm>
          <a:prstGeom prst="rect">
            <a:avLst/>
          </a:prstGeom>
          <a:ln w="0">
            <a:noFill/>
          </a:ln>
        </p:spPr>
      </p:pic>
      <p:sp>
        <p:nvSpPr>
          <p:cNvPr id="126" name=""/>
          <p:cNvSpPr/>
          <p:nvPr/>
        </p:nvSpPr>
        <p:spPr>
          <a:xfrm>
            <a:off x="7200000" y="360000"/>
            <a:ext cx="1440000" cy="360000"/>
          </a:xfrm>
          <a:prstGeom prst="rect">
            <a:avLst/>
          </a:prstGeom>
          <a:solidFill>
            <a:srgbClr val="cc9900">
              <a:alpha val="26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en-AU" sz="1500" spc="-1" strike="noStrike">
                <a:latin typeface="Arial"/>
              </a:rPr>
              <a:t>Unsorted</a:t>
            </a:r>
            <a:endParaRPr b="0" lang="en-AU" sz="15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720000" y="2196000"/>
            <a:ext cx="7955280" cy="4779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6E6C3546-578C-428F-9FCC-B3E2A04D7A9A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29" name=""/>
          <p:cNvSpPr txBox="1"/>
          <p:nvPr/>
        </p:nvSpPr>
        <p:spPr>
          <a:xfrm>
            <a:off x="2700000" y="2880000"/>
            <a:ext cx="4320000" cy="102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AU" sz="2200" spc="-1" strike="noStrike">
                <a:latin typeface="Arial"/>
              </a:rPr>
              <a:t>Swapped! Pass 1 is finished.</a:t>
            </a:r>
            <a:endParaRPr b="0" lang="en-AU" sz="2200" spc="-1" strike="noStrike">
              <a:latin typeface="Arial"/>
            </a:endParaRPr>
          </a:p>
          <a:p>
            <a:endParaRPr b="0" lang="en-AU" sz="2200" spc="-1" strike="noStrike">
              <a:latin typeface="Arial"/>
            </a:endParaRPr>
          </a:p>
          <a:p>
            <a:r>
              <a:rPr b="0" lang="en-AU" sz="2200" spc="-1" strike="noStrike">
                <a:latin typeface="Arial"/>
              </a:rPr>
              <a:t>Now repeat in pass 2...</a:t>
            </a:r>
            <a:endParaRPr b="0" lang="en-A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2700000" y="123120"/>
            <a:ext cx="3420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A walkthrough</a:t>
            </a:r>
            <a:endParaRPr b="0" lang="en-AU" sz="4000" spc="-1" strike="noStrike">
              <a:solidFill>
                <a:srgbClr val="c9211e"/>
              </a:solidFill>
              <a:latin typeface="Arial"/>
            </a:endParaRPr>
          </a:p>
        </p:txBody>
      </p:sp>
      <p:pic>
        <p:nvPicPr>
          <p:cNvPr id="131" name="Picture 4" descr=""/>
          <p:cNvPicPr/>
          <p:nvPr/>
        </p:nvPicPr>
        <p:blipFill>
          <a:blip r:embed="rId1"/>
          <a:stretch/>
        </p:blipFill>
        <p:spPr>
          <a:xfrm>
            <a:off x="827640" y="1051560"/>
            <a:ext cx="7847640" cy="5347800"/>
          </a:xfrm>
          <a:prstGeom prst="rect">
            <a:avLst/>
          </a:prstGeom>
          <a:ln w="0">
            <a:noFill/>
          </a:ln>
        </p:spPr>
      </p:pic>
      <p:sp>
        <p:nvSpPr>
          <p:cNvPr id="132" name=""/>
          <p:cNvSpPr/>
          <p:nvPr/>
        </p:nvSpPr>
        <p:spPr>
          <a:xfrm>
            <a:off x="7200000" y="360000"/>
            <a:ext cx="1440000" cy="360000"/>
          </a:xfrm>
          <a:prstGeom prst="rect">
            <a:avLst/>
          </a:prstGeom>
          <a:solidFill>
            <a:srgbClr val="cc9900">
              <a:alpha val="26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en-AU" sz="1500" spc="-1" strike="noStrike">
                <a:latin typeface="Arial"/>
              </a:rPr>
              <a:t>Unsorted</a:t>
            </a:r>
            <a:endParaRPr b="0" lang="en-AU" sz="1500" spc="-1" strike="noStrike"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720000" y="2196000"/>
            <a:ext cx="7955280" cy="4779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C082343F-3299-4CAF-8305-9020A144C061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35" name=""/>
          <p:cNvSpPr txBox="1"/>
          <p:nvPr/>
        </p:nvSpPr>
        <p:spPr>
          <a:xfrm>
            <a:off x="2700000" y="2880000"/>
            <a:ext cx="4320000" cy="40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AU" sz="2200" spc="-1" strike="noStrike">
                <a:latin typeface="Arial"/>
              </a:rPr>
              <a:t>Found smallest (10)</a:t>
            </a:r>
            <a:endParaRPr b="0" lang="en-AU" sz="2200" spc="-1" strike="noStrike"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2"/>
          <a:stretch/>
        </p:blipFill>
        <p:spPr>
          <a:xfrm rot="1240800">
            <a:off x="8155440" y="2013120"/>
            <a:ext cx="1081080" cy="512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2700000" y="123120"/>
            <a:ext cx="3420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A walkthrough</a:t>
            </a:r>
            <a:endParaRPr b="0" lang="en-AU" sz="4000" spc="-1" strike="noStrike">
              <a:solidFill>
                <a:srgbClr val="c9211e"/>
              </a:solidFill>
              <a:latin typeface="Arial"/>
            </a:endParaRPr>
          </a:p>
        </p:txBody>
      </p:sp>
      <p:pic>
        <p:nvPicPr>
          <p:cNvPr id="138" name="Picture 6" descr=""/>
          <p:cNvPicPr/>
          <p:nvPr/>
        </p:nvPicPr>
        <p:blipFill>
          <a:blip r:embed="rId1"/>
          <a:stretch/>
        </p:blipFill>
        <p:spPr>
          <a:xfrm>
            <a:off x="827640" y="1051560"/>
            <a:ext cx="7847640" cy="5347800"/>
          </a:xfrm>
          <a:prstGeom prst="rect">
            <a:avLst/>
          </a:prstGeom>
          <a:ln w="0">
            <a:noFill/>
          </a:ln>
        </p:spPr>
      </p:pic>
      <p:sp>
        <p:nvSpPr>
          <p:cNvPr id="139" name=""/>
          <p:cNvSpPr/>
          <p:nvPr/>
        </p:nvSpPr>
        <p:spPr>
          <a:xfrm>
            <a:off x="7200000" y="360000"/>
            <a:ext cx="1440000" cy="360000"/>
          </a:xfrm>
          <a:prstGeom prst="rect">
            <a:avLst/>
          </a:prstGeom>
          <a:solidFill>
            <a:srgbClr val="cc9900">
              <a:alpha val="26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en-AU" sz="1500" spc="-1" strike="noStrike">
                <a:latin typeface="Arial"/>
              </a:rPr>
              <a:t>Unsorted</a:t>
            </a:r>
            <a:endParaRPr b="0" lang="en-AU" sz="1500" spc="-1" strike="noStrike"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720000" y="2196000"/>
            <a:ext cx="7955280" cy="4779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2F37E27-F9C5-4BA6-87EB-6B55F4DB4466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42" name=""/>
          <p:cNvSpPr txBox="1"/>
          <p:nvPr/>
        </p:nvSpPr>
        <p:spPr>
          <a:xfrm>
            <a:off x="2700000" y="2880000"/>
            <a:ext cx="4320000" cy="715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AU" sz="2200" spc="-1" strike="noStrike">
                <a:latin typeface="Arial"/>
              </a:rPr>
              <a:t>Swap with leftmost item in unsorted section (14)</a:t>
            </a:r>
            <a:endParaRPr b="0" lang="en-A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2700000" y="123120"/>
            <a:ext cx="3420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A walkthrough</a:t>
            </a:r>
            <a:endParaRPr b="0" lang="en-AU" sz="4000" spc="-1" strike="noStrike">
              <a:solidFill>
                <a:srgbClr val="c9211e"/>
              </a:solidFill>
              <a:latin typeface="Arial"/>
            </a:endParaRPr>
          </a:p>
        </p:txBody>
      </p:sp>
      <p:pic>
        <p:nvPicPr>
          <p:cNvPr id="144" name="Picture 8" descr=""/>
          <p:cNvPicPr/>
          <p:nvPr/>
        </p:nvPicPr>
        <p:blipFill>
          <a:blip r:embed="rId1"/>
          <a:stretch/>
        </p:blipFill>
        <p:spPr>
          <a:xfrm>
            <a:off x="827640" y="1051560"/>
            <a:ext cx="7847640" cy="5347800"/>
          </a:xfrm>
          <a:prstGeom prst="rect">
            <a:avLst/>
          </a:prstGeom>
          <a:ln w="0">
            <a:noFill/>
          </a:ln>
        </p:spPr>
      </p:pic>
      <p:sp>
        <p:nvSpPr>
          <p:cNvPr id="145" name=""/>
          <p:cNvSpPr/>
          <p:nvPr/>
        </p:nvSpPr>
        <p:spPr>
          <a:xfrm>
            <a:off x="7200000" y="360000"/>
            <a:ext cx="1440000" cy="360000"/>
          </a:xfrm>
          <a:prstGeom prst="rect">
            <a:avLst/>
          </a:prstGeom>
          <a:solidFill>
            <a:srgbClr val="cc9900">
              <a:alpha val="26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en-AU" sz="1500" spc="-1" strike="noStrike">
                <a:latin typeface="Arial"/>
              </a:rPr>
              <a:t>Unsorted</a:t>
            </a:r>
            <a:endParaRPr b="0" lang="en-AU" sz="1500" spc="-1" strike="noStrike"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720000" y="2700000"/>
            <a:ext cx="7955280" cy="396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41096733-856F-4C80-B3BA-3C36EF7F32DE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48" name=""/>
          <p:cNvSpPr txBox="1"/>
          <p:nvPr/>
        </p:nvSpPr>
        <p:spPr>
          <a:xfrm>
            <a:off x="2700000" y="2880000"/>
            <a:ext cx="4320000" cy="40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AU" sz="2200" spc="-1" strike="noStrike">
                <a:latin typeface="Arial"/>
              </a:rPr>
              <a:t>Swapped!</a:t>
            </a:r>
            <a:endParaRPr b="0" lang="en-A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2700000" y="123120"/>
            <a:ext cx="3420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A walkthrough</a:t>
            </a:r>
            <a:endParaRPr b="0" lang="en-AU" sz="4000" spc="-1" strike="noStrike">
              <a:solidFill>
                <a:srgbClr val="c9211e"/>
              </a:solidFill>
              <a:latin typeface="Arial"/>
            </a:endParaRPr>
          </a:p>
        </p:txBody>
      </p:sp>
      <p:pic>
        <p:nvPicPr>
          <p:cNvPr id="150" name="Picture 9" descr=""/>
          <p:cNvPicPr/>
          <p:nvPr/>
        </p:nvPicPr>
        <p:blipFill>
          <a:blip r:embed="rId1"/>
          <a:stretch/>
        </p:blipFill>
        <p:spPr>
          <a:xfrm>
            <a:off x="827640" y="1051560"/>
            <a:ext cx="7847640" cy="5347800"/>
          </a:xfrm>
          <a:prstGeom prst="rect">
            <a:avLst/>
          </a:prstGeom>
          <a:ln w="0">
            <a:noFill/>
          </a:ln>
        </p:spPr>
      </p:pic>
      <p:sp>
        <p:nvSpPr>
          <p:cNvPr id="151" name=""/>
          <p:cNvSpPr/>
          <p:nvPr/>
        </p:nvSpPr>
        <p:spPr>
          <a:xfrm>
            <a:off x="7200000" y="360000"/>
            <a:ext cx="1440000" cy="360000"/>
          </a:xfrm>
          <a:prstGeom prst="rect">
            <a:avLst/>
          </a:prstGeom>
          <a:solidFill>
            <a:srgbClr val="cc9900">
              <a:alpha val="26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en-AU" sz="1500" spc="-1" strike="noStrike">
                <a:latin typeface="Arial"/>
              </a:rPr>
              <a:t>Unsorted</a:t>
            </a:r>
            <a:endParaRPr b="0" lang="en-AU" sz="1500" spc="-1" strike="noStrike">
              <a:latin typeface="Arial"/>
            </a:endParaRPr>
          </a:p>
        </p:txBody>
      </p:sp>
      <p:sp>
        <p:nvSpPr>
          <p:cNvPr id="152" name=""/>
          <p:cNvSpPr/>
          <p:nvPr/>
        </p:nvSpPr>
        <p:spPr>
          <a:xfrm>
            <a:off x="720000" y="2700000"/>
            <a:ext cx="7955280" cy="396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408C5D65-0D5F-4043-8808-88B752A485E7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54" name=""/>
          <p:cNvSpPr txBox="1"/>
          <p:nvPr/>
        </p:nvSpPr>
        <p:spPr>
          <a:xfrm>
            <a:off x="2700000" y="2880000"/>
            <a:ext cx="4860000" cy="715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AU" sz="2200" spc="-1" strike="noStrike">
                <a:latin typeface="Arial"/>
              </a:rPr>
              <a:t>Swapped!</a:t>
            </a:r>
            <a:endParaRPr b="0" lang="en-AU" sz="2200" spc="-1" strike="noStrike">
              <a:latin typeface="Arial"/>
            </a:endParaRPr>
          </a:p>
          <a:p>
            <a:r>
              <a:rPr b="0" lang="en-AU" sz="2200" spc="-1" strike="noStrike">
                <a:latin typeface="Arial"/>
              </a:rPr>
              <a:t>Look at the exam question again</a:t>
            </a:r>
            <a:endParaRPr b="0" lang="en-AU" sz="2200" spc="-1" strike="noStrike">
              <a:latin typeface="Arial"/>
            </a:endParaRPr>
          </a:p>
        </p:txBody>
      </p:sp>
      <p:pic>
        <p:nvPicPr>
          <p:cNvPr id="155" name="Picture 10" descr=""/>
          <p:cNvPicPr/>
          <p:nvPr/>
        </p:nvPicPr>
        <p:blipFill>
          <a:blip r:embed="rId2"/>
          <a:stretch/>
        </p:blipFill>
        <p:spPr>
          <a:xfrm>
            <a:off x="2700000" y="3780000"/>
            <a:ext cx="4615560" cy="2586600"/>
          </a:xfrm>
          <a:prstGeom prst="rect">
            <a:avLst/>
          </a:prstGeom>
          <a:ln w="0">
            <a:solidFill>
              <a:srgbClr val="b0c6e1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2376000" y="123120"/>
            <a:ext cx="4680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Question done</a:t>
            </a:r>
            <a:endParaRPr b="0" lang="en-AU" sz="4000" spc="-1" strike="noStrike">
              <a:solidFill>
                <a:srgbClr val="c9211e"/>
              </a:solidFill>
              <a:latin typeface="Arial"/>
            </a:endParaRPr>
          </a:p>
        </p:txBody>
      </p:sp>
      <p:pic>
        <p:nvPicPr>
          <p:cNvPr id="157" name="Picture 11" descr=""/>
          <p:cNvPicPr/>
          <p:nvPr/>
        </p:nvPicPr>
        <p:blipFill>
          <a:blip r:embed="rId1"/>
          <a:stretch/>
        </p:blipFill>
        <p:spPr>
          <a:xfrm>
            <a:off x="827640" y="1051560"/>
            <a:ext cx="7847640" cy="5347800"/>
          </a:xfrm>
          <a:prstGeom prst="rect">
            <a:avLst/>
          </a:prstGeom>
          <a:ln w="0">
            <a:noFill/>
          </a:ln>
        </p:spPr>
      </p:pic>
      <p:sp>
        <p:nvSpPr>
          <p:cNvPr id="158" name=""/>
          <p:cNvSpPr/>
          <p:nvPr/>
        </p:nvSpPr>
        <p:spPr>
          <a:xfrm>
            <a:off x="7200000" y="360000"/>
            <a:ext cx="1440000" cy="360000"/>
          </a:xfrm>
          <a:prstGeom prst="rect">
            <a:avLst/>
          </a:prstGeom>
          <a:solidFill>
            <a:srgbClr val="cc9900">
              <a:alpha val="26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en-AU" sz="1500" spc="-1" strike="noStrike">
                <a:latin typeface="Arial"/>
              </a:rPr>
              <a:t>Unsorted</a:t>
            </a:r>
            <a:endParaRPr b="0" lang="en-AU" sz="1500" spc="-1" strike="noStrike">
              <a:latin typeface="Arial"/>
            </a:endParaRPr>
          </a:p>
        </p:txBody>
      </p:sp>
      <p:sp>
        <p:nvSpPr>
          <p:cNvPr id="159" name=""/>
          <p:cNvSpPr/>
          <p:nvPr/>
        </p:nvSpPr>
        <p:spPr>
          <a:xfrm>
            <a:off x="720000" y="2700000"/>
            <a:ext cx="7955280" cy="396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F22CC319-B09D-406C-9510-C68AC10BE53F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61" name=""/>
          <p:cNvSpPr txBox="1"/>
          <p:nvPr/>
        </p:nvSpPr>
        <p:spPr>
          <a:xfrm>
            <a:off x="2700000" y="2880000"/>
            <a:ext cx="4860000" cy="715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en-AU" sz="1800" spc="-1" strike="noStrike">
              <a:latin typeface="Arial"/>
            </a:endParaRPr>
          </a:p>
          <a:p>
            <a:r>
              <a:rPr b="0" lang="en-AU" sz="2200" spc="-1" strike="noStrike">
                <a:latin typeface="Arial"/>
              </a:rPr>
              <a:t>Look at the exam question again</a:t>
            </a:r>
            <a:endParaRPr b="0" lang="en-AU" sz="2200" spc="-1" strike="noStrike">
              <a:latin typeface="Arial"/>
            </a:endParaRPr>
          </a:p>
        </p:txBody>
      </p:sp>
      <p:pic>
        <p:nvPicPr>
          <p:cNvPr id="162" name="Picture 12" descr=""/>
          <p:cNvPicPr/>
          <p:nvPr/>
        </p:nvPicPr>
        <p:blipFill>
          <a:blip r:embed="rId2"/>
          <a:stretch/>
        </p:blipFill>
        <p:spPr>
          <a:xfrm>
            <a:off x="2700000" y="3780000"/>
            <a:ext cx="4615560" cy="2586600"/>
          </a:xfrm>
          <a:prstGeom prst="rect">
            <a:avLst/>
          </a:prstGeom>
          <a:ln w="0">
            <a:solidFill>
              <a:srgbClr val="b0c6e1"/>
            </a:solidFill>
          </a:ln>
        </p:spPr>
      </p:pic>
      <p:sp>
        <p:nvSpPr>
          <p:cNvPr id="163" name=""/>
          <p:cNvSpPr/>
          <p:nvPr/>
        </p:nvSpPr>
        <p:spPr>
          <a:xfrm>
            <a:off x="288000" y="5904000"/>
            <a:ext cx="2520000" cy="540000"/>
          </a:xfrm>
          <a:custGeom>
            <a:avLst/>
            <a:gdLst/>
            <a:ahLst/>
            <a:rect l="0" t="0" r="r" b="b"/>
            <a:pathLst>
              <a:path w="7002" h="1502">
                <a:moveTo>
                  <a:pt x="0" y="375"/>
                </a:moveTo>
                <a:lnTo>
                  <a:pt x="5250" y="375"/>
                </a:lnTo>
                <a:lnTo>
                  <a:pt x="5250" y="0"/>
                </a:lnTo>
                <a:lnTo>
                  <a:pt x="7001" y="750"/>
                </a:lnTo>
                <a:lnTo>
                  <a:pt x="5250" y="1501"/>
                </a:lnTo>
                <a:lnTo>
                  <a:pt x="5250" y="1125"/>
                </a:lnTo>
                <a:lnTo>
                  <a:pt x="0" y="1125"/>
                </a:lnTo>
                <a:lnTo>
                  <a:pt x="0" y="375"/>
                </a:lnTo>
              </a:path>
            </a:pathLst>
          </a:custGeom>
          <a:solidFill>
            <a:srgbClr val="ff33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1" lang="en-AU" sz="1800" spc="-1" strike="noStrike">
                <a:solidFill>
                  <a:srgbClr val="ffff00"/>
                </a:solidFill>
                <a:latin typeface="Arial"/>
              </a:rPr>
              <a:t>BINGO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2376000" y="123120"/>
            <a:ext cx="4680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We’ll finish the sort</a:t>
            </a:r>
            <a:endParaRPr b="0" lang="en-AU" sz="4000" spc="-1" strike="noStrike">
              <a:solidFill>
                <a:srgbClr val="c9211e"/>
              </a:solidFill>
              <a:latin typeface="Arial"/>
            </a:endParaRPr>
          </a:p>
        </p:txBody>
      </p:sp>
      <p:pic>
        <p:nvPicPr>
          <p:cNvPr id="165" name="Picture 13" descr=""/>
          <p:cNvPicPr/>
          <p:nvPr/>
        </p:nvPicPr>
        <p:blipFill>
          <a:blip r:embed="rId1"/>
          <a:stretch/>
        </p:blipFill>
        <p:spPr>
          <a:xfrm>
            <a:off x="827640" y="1051560"/>
            <a:ext cx="7847640" cy="5347800"/>
          </a:xfrm>
          <a:prstGeom prst="rect">
            <a:avLst/>
          </a:prstGeom>
          <a:ln w="0">
            <a:noFill/>
          </a:ln>
        </p:spPr>
      </p:pic>
      <p:sp>
        <p:nvSpPr>
          <p:cNvPr id="166" name=""/>
          <p:cNvSpPr/>
          <p:nvPr/>
        </p:nvSpPr>
        <p:spPr>
          <a:xfrm>
            <a:off x="7200000" y="360000"/>
            <a:ext cx="1440000" cy="360000"/>
          </a:xfrm>
          <a:prstGeom prst="rect">
            <a:avLst/>
          </a:prstGeom>
          <a:solidFill>
            <a:srgbClr val="cc9900">
              <a:alpha val="26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en-AU" sz="1500" spc="-1" strike="noStrike">
                <a:latin typeface="Arial"/>
              </a:rPr>
              <a:t>Unsorted</a:t>
            </a:r>
            <a:endParaRPr b="0" lang="en-AU" sz="1500" spc="-1" strike="noStrike">
              <a:latin typeface="Arial"/>
            </a:endParaRPr>
          </a:p>
        </p:txBody>
      </p:sp>
      <p:sp>
        <p:nvSpPr>
          <p:cNvPr id="167" name=""/>
          <p:cNvSpPr/>
          <p:nvPr/>
        </p:nvSpPr>
        <p:spPr>
          <a:xfrm>
            <a:off x="720000" y="2700000"/>
            <a:ext cx="7955280" cy="396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228A89CF-1EB0-4129-8B8F-2F4FD6035F40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69" name="" descr=""/>
          <p:cNvPicPr/>
          <p:nvPr/>
        </p:nvPicPr>
        <p:blipFill>
          <a:blip r:embed="rId2"/>
          <a:stretch/>
        </p:blipFill>
        <p:spPr>
          <a:xfrm rot="1240800">
            <a:off x="7682760" y="2553120"/>
            <a:ext cx="1081080" cy="512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2376000" y="123120"/>
            <a:ext cx="4680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We’ll finish the sort</a:t>
            </a:r>
            <a:endParaRPr b="0" lang="en-AU" sz="4000" spc="-1" strike="noStrike">
              <a:solidFill>
                <a:srgbClr val="c9211e"/>
              </a:solidFill>
              <a:latin typeface="Arial"/>
            </a:endParaRPr>
          </a:p>
        </p:txBody>
      </p:sp>
      <p:pic>
        <p:nvPicPr>
          <p:cNvPr id="171" name="Picture 14" descr=""/>
          <p:cNvPicPr/>
          <p:nvPr/>
        </p:nvPicPr>
        <p:blipFill>
          <a:blip r:embed="rId1"/>
          <a:stretch/>
        </p:blipFill>
        <p:spPr>
          <a:xfrm>
            <a:off x="827640" y="1051560"/>
            <a:ext cx="7847640" cy="5347800"/>
          </a:xfrm>
          <a:prstGeom prst="rect">
            <a:avLst/>
          </a:prstGeom>
          <a:ln w="0">
            <a:noFill/>
          </a:ln>
        </p:spPr>
      </p:pic>
      <p:sp>
        <p:nvSpPr>
          <p:cNvPr id="172" name=""/>
          <p:cNvSpPr/>
          <p:nvPr/>
        </p:nvSpPr>
        <p:spPr>
          <a:xfrm>
            <a:off x="7200000" y="360000"/>
            <a:ext cx="1440000" cy="360000"/>
          </a:xfrm>
          <a:prstGeom prst="rect">
            <a:avLst/>
          </a:prstGeom>
          <a:solidFill>
            <a:srgbClr val="cc9900">
              <a:alpha val="26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en-AU" sz="1500" spc="-1" strike="noStrike">
                <a:latin typeface="Arial"/>
              </a:rPr>
              <a:t>Unsorted</a:t>
            </a:r>
            <a:endParaRPr b="0" lang="en-AU" sz="1500" spc="-1" strike="noStrike">
              <a:latin typeface="Arial"/>
            </a:endParaRPr>
          </a:p>
        </p:txBody>
      </p:sp>
      <p:sp>
        <p:nvSpPr>
          <p:cNvPr id="173" name=""/>
          <p:cNvSpPr/>
          <p:nvPr/>
        </p:nvSpPr>
        <p:spPr>
          <a:xfrm>
            <a:off x="720000" y="3240000"/>
            <a:ext cx="7955280" cy="396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C4D232F2-8C2F-4933-80B1-D188D7C9D22A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75" name=""/>
          <p:cNvSpPr txBox="1"/>
          <p:nvPr/>
        </p:nvSpPr>
        <p:spPr>
          <a:xfrm>
            <a:off x="2880000" y="3600000"/>
            <a:ext cx="4320000" cy="40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AU" sz="2200" spc="-1" strike="noStrike">
                <a:latin typeface="Arial"/>
              </a:rPr>
              <a:t>Swapped!</a:t>
            </a:r>
            <a:endParaRPr b="0" lang="en-A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2376000" y="123120"/>
            <a:ext cx="4680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We’ll finish the sort</a:t>
            </a:r>
            <a:endParaRPr b="0" lang="en-AU" sz="4000" spc="-1" strike="noStrike">
              <a:solidFill>
                <a:srgbClr val="c9211e"/>
              </a:solidFill>
              <a:latin typeface="Arial"/>
            </a:endParaRPr>
          </a:p>
        </p:txBody>
      </p:sp>
      <p:pic>
        <p:nvPicPr>
          <p:cNvPr id="177" name="Picture 15" descr=""/>
          <p:cNvPicPr/>
          <p:nvPr/>
        </p:nvPicPr>
        <p:blipFill>
          <a:blip r:embed="rId1"/>
          <a:stretch/>
        </p:blipFill>
        <p:spPr>
          <a:xfrm>
            <a:off x="827640" y="1051560"/>
            <a:ext cx="7847640" cy="5347800"/>
          </a:xfrm>
          <a:prstGeom prst="rect">
            <a:avLst/>
          </a:prstGeom>
          <a:ln w="0">
            <a:noFill/>
          </a:ln>
        </p:spPr>
      </p:pic>
      <p:sp>
        <p:nvSpPr>
          <p:cNvPr id="178" name=""/>
          <p:cNvSpPr/>
          <p:nvPr/>
        </p:nvSpPr>
        <p:spPr>
          <a:xfrm>
            <a:off x="7200000" y="360000"/>
            <a:ext cx="1440000" cy="360000"/>
          </a:xfrm>
          <a:prstGeom prst="rect">
            <a:avLst/>
          </a:prstGeom>
          <a:solidFill>
            <a:srgbClr val="cc9900">
              <a:alpha val="26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en-AU" sz="1500" spc="-1" strike="noStrike">
                <a:latin typeface="Arial"/>
              </a:rPr>
              <a:t>Unsorted</a:t>
            </a:r>
            <a:endParaRPr b="0" lang="en-AU" sz="1500" spc="-1" strike="noStrike">
              <a:latin typeface="Arial"/>
            </a:endParaRPr>
          </a:p>
        </p:txBody>
      </p:sp>
      <p:sp>
        <p:nvSpPr>
          <p:cNvPr id="179" name=""/>
          <p:cNvSpPr/>
          <p:nvPr/>
        </p:nvSpPr>
        <p:spPr>
          <a:xfrm>
            <a:off x="720000" y="3240000"/>
            <a:ext cx="7955280" cy="396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D570AE6-0E16-45A6-B3EE-336E194BA95F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81" name="" descr=""/>
          <p:cNvPicPr/>
          <p:nvPr/>
        </p:nvPicPr>
        <p:blipFill>
          <a:blip r:embed="rId2"/>
          <a:stretch/>
        </p:blipFill>
        <p:spPr>
          <a:xfrm rot="5397600">
            <a:off x="7710120" y="3524400"/>
            <a:ext cx="1081080" cy="512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Selection Sort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8520" cy="1899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Pros and cons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How it works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DIY example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E2EFAB65-E7DD-451F-A617-7FC7E0A2CF7D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3960000" y="1405800"/>
            <a:ext cx="4917240" cy="4678200"/>
          </a:xfrm>
          <a:prstGeom prst="rect">
            <a:avLst/>
          </a:prstGeom>
          <a:ln w="0">
            <a:noFill/>
          </a:ln>
        </p:spPr>
      </p:pic>
      <p:sp>
        <p:nvSpPr>
          <p:cNvPr id="83" name=""/>
          <p:cNvSpPr txBox="1"/>
          <p:nvPr/>
        </p:nvSpPr>
        <p:spPr>
          <a:xfrm>
            <a:off x="4124880" y="6120000"/>
            <a:ext cx="4155120" cy="34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AU" sz="900" spc="-1" strike="noStrike">
                <a:latin typeface="Arial"/>
              </a:rPr>
              <a:t>https://medium.com/@michellekwong2/selection-sort-algorithm-719a0b9bd6ce</a:t>
            </a:r>
            <a:endParaRPr b="0" lang="en-AU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2376000" y="123120"/>
            <a:ext cx="4680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We’ll finish the sort</a:t>
            </a:r>
            <a:endParaRPr b="0" lang="en-AU" sz="4000" spc="-1" strike="noStrike">
              <a:solidFill>
                <a:srgbClr val="c9211e"/>
              </a:solidFill>
              <a:latin typeface="Arial"/>
            </a:endParaRPr>
          </a:p>
        </p:txBody>
      </p:sp>
      <p:pic>
        <p:nvPicPr>
          <p:cNvPr id="183" name="Picture 16" descr=""/>
          <p:cNvPicPr/>
          <p:nvPr/>
        </p:nvPicPr>
        <p:blipFill>
          <a:blip r:embed="rId1"/>
          <a:stretch/>
        </p:blipFill>
        <p:spPr>
          <a:xfrm>
            <a:off x="827640" y="1051560"/>
            <a:ext cx="7847640" cy="5347800"/>
          </a:xfrm>
          <a:prstGeom prst="rect">
            <a:avLst/>
          </a:prstGeom>
          <a:ln w="0">
            <a:noFill/>
          </a:ln>
        </p:spPr>
      </p:pic>
      <p:sp>
        <p:nvSpPr>
          <p:cNvPr id="184" name=""/>
          <p:cNvSpPr/>
          <p:nvPr/>
        </p:nvSpPr>
        <p:spPr>
          <a:xfrm>
            <a:off x="7200000" y="360000"/>
            <a:ext cx="1440000" cy="360000"/>
          </a:xfrm>
          <a:prstGeom prst="rect">
            <a:avLst/>
          </a:prstGeom>
          <a:solidFill>
            <a:srgbClr val="cc9900">
              <a:alpha val="26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en-AU" sz="1500" spc="-1" strike="noStrike">
                <a:latin typeface="Arial"/>
              </a:rPr>
              <a:t>Unsorted</a:t>
            </a:r>
            <a:endParaRPr b="0" lang="en-AU" sz="1500" spc="-1" strike="noStrike">
              <a:latin typeface="Arial"/>
            </a:endParaRPr>
          </a:p>
        </p:txBody>
      </p:sp>
      <p:sp>
        <p:nvSpPr>
          <p:cNvPr id="185" name=""/>
          <p:cNvSpPr/>
          <p:nvPr/>
        </p:nvSpPr>
        <p:spPr>
          <a:xfrm>
            <a:off x="720000" y="3744000"/>
            <a:ext cx="7955280" cy="396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6D6A6F0D-1354-48C8-B5DB-3D8204DFAE4C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87" name=""/>
          <p:cNvSpPr txBox="1"/>
          <p:nvPr/>
        </p:nvSpPr>
        <p:spPr>
          <a:xfrm>
            <a:off x="5040000" y="3960000"/>
            <a:ext cx="1440000" cy="40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AU" sz="2200" spc="-1" strike="noStrike">
                <a:latin typeface="Arial"/>
              </a:rPr>
              <a:t>Swapped!</a:t>
            </a:r>
            <a:endParaRPr b="0" lang="en-A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2376000" y="123120"/>
            <a:ext cx="4680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We’ll finish the sort</a:t>
            </a:r>
            <a:endParaRPr b="0" lang="en-AU" sz="4000" spc="-1" strike="noStrike">
              <a:solidFill>
                <a:srgbClr val="c9211e"/>
              </a:solidFill>
              <a:latin typeface="Arial"/>
            </a:endParaRPr>
          </a:p>
        </p:txBody>
      </p:sp>
      <p:pic>
        <p:nvPicPr>
          <p:cNvPr id="189" name="Picture 17" descr=""/>
          <p:cNvPicPr/>
          <p:nvPr/>
        </p:nvPicPr>
        <p:blipFill>
          <a:blip r:embed="rId1"/>
          <a:stretch/>
        </p:blipFill>
        <p:spPr>
          <a:xfrm>
            <a:off x="827640" y="1051560"/>
            <a:ext cx="7847640" cy="5347800"/>
          </a:xfrm>
          <a:prstGeom prst="rect">
            <a:avLst/>
          </a:prstGeom>
          <a:ln w="0">
            <a:noFill/>
          </a:ln>
        </p:spPr>
      </p:pic>
      <p:sp>
        <p:nvSpPr>
          <p:cNvPr id="190" name=""/>
          <p:cNvSpPr/>
          <p:nvPr/>
        </p:nvSpPr>
        <p:spPr>
          <a:xfrm>
            <a:off x="7200000" y="360000"/>
            <a:ext cx="1440000" cy="360000"/>
          </a:xfrm>
          <a:prstGeom prst="rect">
            <a:avLst/>
          </a:prstGeom>
          <a:solidFill>
            <a:srgbClr val="cc9900">
              <a:alpha val="26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en-AU" sz="1500" spc="-1" strike="noStrike">
                <a:latin typeface="Arial"/>
              </a:rPr>
              <a:t>Unsorted</a:t>
            </a:r>
            <a:endParaRPr b="0" lang="en-AU" sz="1500" spc="-1" strike="noStrike">
              <a:latin typeface="Arial"/>
            </a:endParaRPr>
          </a:p>
        </p:txBody>
      </p:sp>
      <p:sp>
        <p:nvSpPr>
          <p:cNvPr id="191" name=""/>
          <p:cNvSpPr/>
          <p:nvPr/>
        </p:nvSpPr>
        <p:spPr>
          <a:xfrm>
            <a:off x="720000" y="3744000"/>
            <a:ext cx="7955280" cy="396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1EB3591-A072-4981-BF88-7502DF70A7C9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93" name="" descr=""/>
          <p:cNvPicPr/>
          <p:nvPr/>
        </p:nvPicPr>
        <p:blipFill>
          <a:blip r:embed="rId2"/>
          <a:stretch/>
        </p:blipFill>
        <p:spPr>
          <a:xfrm rot="5397600">
            <a:off x="5835960" y="4244400"/>
            <a:ext cx="1081080" cy="512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2376000" y="123120"/>
            <a:ext cx="4680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We’ll finish the sort</a:t>
            </a:r>
            <a:endParaRPr b="0" lang="en-AU" sz="4000" spc="-1" strike="noStrike">
              <a:solidFill>
                <a:srgbClr val="c9211e"/>
              </a:solidFill>
              <a:latin typeface="Arial"/>
            </a:endParaRPr>
          </a:p>
        </p:txBody>
      </p:sp>
      <p:pic>
        <p:nvPicPr>
          <p:cNvPr id="195" name="Picture 18" descr=""/>
          <p:cNvPicPr/>
          <p:nvPr/>
        </p:nvPicPr>
        <p:blipFill>
          <a:blip r:embed="rId1"/>
          <a:stretch/>
        </p:blipFill>
        <p:spPr>
          <a:xfrm>
            <a:off x="827640" y="1051560"/>
            <a:ext cx="7847640" cy="5347800"/>
          </a:xfrm>
          <a:prstGeom prst="rect">
            <a:avLst/>
          </a:prstGeom>
          <a:ln w="0">
            <a:noFill/>
          </a:ln>
        </p:spPr>
      </p:pic>
      <p:sp>
        <p:nvSpPr>
          <p:cNvPr id="196" name=""/>
          <p:cNvSpPr/>
          <p:nvPr/>
        </p:nvSpPr>
        <p:spPr>
          <a:xfrm>
            <a:off x="7200000" y="360000"/>
            <a:ext cx="1440000" cy="360000"/>
          </a:xfrm>
          <a:prstGeom prst="rect">
            <a:avLst/>
          </a:prstGeom>
          <a:solidFill>
            <a:srgbClr val="cc9900">
              <a:alpha val="26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en-AU" sz="1500" spc="-1" strike="noStrike">
                <a:latin typeface="Arial"/>
              </a:rPr>
              <a:t>Unsorted</a:t>
            </a:r>
            <a:endParaRPr b="0" lang="en-AU" sz="1500" spc="-1" strike="noStrike">
              <a:latin typeface="Arial"/>
            </a:endParaRPr>
          </a:p>
        </p:txBody>
      </p:sp>
      <p:sp>
        <p:nvSpPr>
          <p:cNvPr id="197" name=""/>
          <p:cNvSpPr/>
          <p:nvPr/>
        </p:nvSpPr>
        <p:spPr>
          <a:xfrm>
            <a:off x="720000" y="4788000"/>
            <a:ext cx="7955280" cy="396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11B7784D-97B9-4F83-8831-0C9EC4234E92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2376000" y="123120"/>
            <a:ext cx="4680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We’ll finish the sort</a:t>
            </a:r>
            <a:endParaRPr b="0" lang="en-AU" sz="4000" spc="-1" strike="noStrike">
              <a:solidFill>
                <a:srgbClr val="c9211e"/>
              </a:solidFill>
              <a:latin typeface="Arial"/>
            </a:endParaRPr>
          </a:p>
        </p:txBody>
      </p:sp>
      <p:pic>
        <p:nvPicPr>
          <p:cNvPr id="200" name="Picture 20" descr=""/>
          <p:cNvPicPr/>
          <p:nvPr/>
        </p:nvPicPr>
        <p:blipFill>
          <a:blip r:embed="rId1"/>
          <a:stretch/>
        </p:blipFill>
        <p:spPr>
          <a:xfrm>
            <a:off x="827640" y="1051560"/>
            <a:ext cx="7847640" cy="5347800"/>
          </a:xfrm>
          <a:prstGeom prst="rect">
            <a:avLst/>
          </a:prstGeom>
          <a:ln w="0">
            <a:noFill/>
          </a:ln>
        </p:spPr>
      </p:pic>
      <p:sp>
        <p:nvSpPr>
          <p:cNvPr id="201" name=""/>
          <p:cNvSpPr/>
          <p:nvPr/>
        </p:nvSpPr>
        <p:spPr>
          <a:xfrm>
            <a:off x="7200000" y="360000"/>
            <a:ext cx="1440000" cy="360000"/>
          </a:xfrm>
          <a:prstGeom prst="rect">
            <a:avLst/>
          </a:prstGeom>
          <a:solidFill>
            <a:srgbClr val="cc9900">
              <a:alpha val="26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en-AU" sz="1500" spc="-1" strike="noStrike">
                <a:latin typeface="Arial"/>
              </a:rPr>
              <a:t>Unsorted</a:t>
            </a:r>
            <a:endParaRPr b="0" lang="en-AU" sz="1500" spc="-1" strike="noStrike">
              <a:latin typeface="Arial"/>
            </a:endParaRPr>
          </a:p>
        </p:txBody>
      </p:sp>
      <p:sp>
        <p:nvSpPr>
          <p:cNvPr id="202" name=""/>
          <p:cNvSpPr/>
          <p:nvPr/>
        </p:nvSpPr>
        <p:spPr>
          <a:xfrm>
            <a:off x="720000" y="4788000"/>
            <a:ext cx="7955280" cy="396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3A5BF04-B6DE-4DC1-8119-0460025F26ED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204" name="" descr=""/>
          <p:cNvPicPr/>
          <p:nvPr/>
        </p:nvPicPr>
        <p:blipFill>
          <a:blip r:embed="rId2"/>
          <a:stretch/>
        </p:blipFill>
        <p:spPr>
          <a:xfrm rot="1240800">
            <a:off x="7255440" y="4533120"/>
            <a:ext cx="1081080" cy="512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2376000" y="123120"/>
            <a:ext cx="4680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We’ll finish the sort</a:t>
            </a:r>
            <a:endParaRPr b="0" lang="en-AU" sz="4000" spc="-1" strike="noStrike">
              <a:solidFill>
                <a:srgbClr val="c9211e"/>
              </a:solidFill>
              <a:latin typeface="Arial"/>
            </a:endParaRPr>
          </a:p>
        </p:txBody>
      </p:sp>
      <p:pic>
        <p:nvPicPr>
          <p:cNvPr id="206" name="Picture 21" descr=""/>
          <p:cNvPicPr/>
          <p:nvPr/>
        </p:nvPicPr>
        <p:blipFill>
          <a:blip r:embed="rId1"/>
          <a:stretch/>
        </p:blipFill>
        <p:spPr>
          <a:xfrm>
            <a:off x="827640" y="1051560"/>
            <a:ext cx="7847640" cy="5347800"/>
          </a:xfrm>
          <a:prstGeom prst="rect">
            <a:avLst/>
          </a:prstGeom>
          <a:ln w="0">
            <a:noFill/>
          </a:ln>
        </p:spPr>
      </p:pic>
      <p:sp>
        <p:nvSpPr>
          <p:cNvPr id="207" name=""/>
          <p:cNvSpPr/>
          <p:nvPr/>
        </p:nvSpPr>
        <p:spPr>
          <a:xfrm>
            <a:off x="7200000" y="360000"/>
            <a:ext cx="1440000" cy="360000"/>
          </a:xfrm>
          <a:prstGeom prst="rect">
            <a:avLst/>
          </a:prstGeom>
          <a:solidFill>
            <a:srgbClr val="cc9900">
              <a:alpha val="26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en-AU" sz="1500" spc="-1" strike="noStrike">
                <a:latin typeface="Arial"/>
              </a:rPr>
              <a:t>Unsorted</a:t>
            </a:r>
            <a:endParaRPr b="0" lang="en-AU" sz="1500" spc="-1" strike="noStrike">
              <a:latin typeface="Arial"/>
            </a:endParaRPr>
          </a:p>
        </p:txBody>
      </p:sp>
      <p:sp>
        <p:nvSpPr>
          <p:cNvPr id="208" name=""/>
          <p:cNvSpPr/>
          <p:nvPr/>
        </p:nvSpPr>
        <p:spPr>
          <a:xfrm>
            <a:off x="720000" y="4788000"/>
            <a:ext cx="7955280" cy="396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038875F8-4BD0-4326-8DAD-881B7ED45EAF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10" name=""/>
          <p:cNvSpPr txBox="1"/>
          <p:nvPr/>
        </p:nvSpPr>
        <p:spPr>
          <a:xfrm>
            <a:off x="5940000" y="4788000"/>
            <a:ext cx="1800000" cy="102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AU" sz="2200" spc="-1" strike="noStrike">
                <a:latin typeface="Arial"/>
              </a:rPr>
              <a:t>Swapped (with itself again!)</a:t>
            </a:r>
            <a:endParaRPr b="0" lang="en-A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2376000" y="123120"/>
            <a:ext cx="4680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We’ll finish the sort</a:t>
            </a:r>
            <a:endParaRPr b="0" lang="en-AU" sz="4000" spc="-1" strike="noStrike">
              <a:solidFill>
                <a:srgbClr val="c9211e"/>
              </a:solidFill>
              <a:latin typeface="Arial"/>
            </a:endParaRPr>
          </a:p>
        </p:txBody>
      </p:sp>
      <p:pic>
        <p:nvPicPr>
          <p:cNvPr id="212" name="Picture 22" descr=""/>
          <p:cNvPicPr/>
          <p:nvPr/>
        </p:nvPicPr>
        <p:blipFill>
          <a:blip r:embed="rId1"/>
          <a:stretch/>
        </p:blipFill>
        <p:spPr>
          <a:xfrm>
            <a:off x="827640" y="1051560"/>
            <a:ext cx="7847640" cy="5347800"/>
          </a:xfrm>
          <a:prstGeom prst="rect">
            <a:avLst/>
          </a:prstGeom>
          <a:ln w="0">
            <a:noFill/>
          </a:ln>
        </p:spPr>
      </p:pic>
      <p:sp>
        <p:nvSpPr>
          <p:cNvPr id="213" name=""/>
          <p:cNvSpPr/>
          <p:nvPr/>
        </p:nvSpPr>
        <p:spPr>
          <a:xfrm>
            <a:off x="7200000" y="360000"/>
            <a:ext cx="1440000" cy="360000"/>
          </a:xfrm>
          <a:prstGeom prst="rect">
            <a:avLst/>
          </a:prstGeom>
          <a:solidFill>
            <a:srgbClr val="cc9900">
              <a:alpha val="26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en-AU" sz="1500" spc="-1" strike="noStrike">
                <a:latin typeface="Arial"/>
              </a:rPr>
              <a:t>Unsorted</a:t>
            </a:r>
            <a:endParaRPr b="0" lang="en-AU" sz="1500" spc="-1" strike="noStrike">
              <a:latin typeface="Arial"/>
            </a:endParaRPr>
          </a:p>
        </p:txBody>
      </p:sp>
      <p:sp>
        <p:nvSpPr>
          <p:cNvPr id="214" name=""/>
          <p:cNvSpPr/>
          <p:nvPr/>
        </p:nvSpPr>
        <p:spPr>
          <a:xfrm>
            <a:off x="720000" y="5292000"/>
            <a:ext cx="7955280" cy="396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0751E9DD-FDD5-484E-AA60-B51FCFF1FE3D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216" name="" descr=""/>
          <p:cNvPicPr/>
          <p:nvPr/>
        </p:nvPicPr>
        <p:blipFill>
          <a:blip r:embed="rId2"/>
          <a:stretch/>
        </p:blipFill>
        <p:spPr>
          <a:xfrm rot="5397600">
            <a:off x="7815960" y="5656320"/>
            <a:ext cx="1081080" cy="512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2376000" y="123120"/>
            <a:ext cx="4680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We’ll finish the sort</a:t>
            </a:r>
            <a:endParaRPr b="0" lang="en-AU" sz="4000" spc="-1" strike="noStrike">
              <a:solidFill>
                <a:srgbClr val="c9211e"/>
              </a:solidFill>
              <a:latin typeface="Arial"/>
            </a:endParaRPr>
          </a:p>
        </p:txBody>
      </p:sp>
      <p:pic>
        <p:nvPicPr>
          <p:cNvPr id="218" name="Picture 23" descr=""/>
          <p:cNvPicPr/>
          <p:nvPr/>
        </p:nvPicPr>
        <p:blipFill>
          <a:blip r:embed="rId1"/>
          <a:stretch/>
        </p:blipFill>
        <p:spPr>
          <a:xfrm>
            <a:off x="827640" y="1051560"/>
            <a:ext cx="7847640" cy="5347800"/>
          </a:xfrm>
          <a:prstGeom prst="rect">
            <a:avLst/>
          </a:prstGeom>
          <a:ln w="0">
            <a:noFill/>
          </a:ln>
        </p:spPr>
      </p:pic>
      <p:sp>
        <p:nvSpPr>
          <p:cNvPr id="219" name=""/>
          <p:cNvSpPr/>
          <p:nvPr/>
        </p:nvSpPr>
        <p:spPr>
          <a:xfrm>
            <a:off x="7200000" y="360000"/>
            <a:ext cx="1440000" cy="360000"/>
          </a:xfrm>
          <a:prstGeom prst="rect">
            <a:avLst/>
          </a:prstGeom>
          <a:solidFill>
            <a:srgbClr val="cc9900">
              <a:alpha val="26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en-AU" sz="1500" spc="-1" strike="noStrike">
                <a:latin typeface="Arial"/>
              </a:rPr>
              <a:t>Unsorted</a:t>
            </a:r>
            <a:endParaRPr b="0" lang="en-AU" sz="1500" spc="-1" strike="noStrike">
              <a:latin typeface="Arial"/>
            </a:endParaRPr>
          </a:p>
        </p:txBody>
      </p:sp>
      <p:sp>
        <p:nvSpPr>
          <p:cNvPr id="220" name=""/>
          <p:cNvSpPr/>
          <p:nvPr/>
        </p:nvSpPr>
        <p:spPr>
          <a:xfrm>
            <a:off x="720000" y="5796000"/>
            <a:ext cx="7955280" cy="396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69A37BC4-7591-4BEA-AEC3-F43BEF5897D5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22" name=""/>
          <p:cNvSpPr txBox="1"/>
          <p:nvPr/>
        </p:nvSpPr>
        <p:spPr>
          <a:xfrm>
            <a:off x="6840000" y="5839560"/>
            <a:ext cx="1800000" cy="56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AU" sz="2200" spc="-1" strike="noStrike">
                <a:latin typeface="Arial"/>
              </a:rPr>
              <a:t>Swapped</a:t>
            </a:r>
            <a:endParaRPr b="0" lang="en-A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2376000" y="123120"/>
            <a:ext cx="4680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We’ll finish the sort</a:t>
            </a:r>
            <a:endParaRPr b="0" lang="en-AU" sz="4000" spc="-1" strike="noStrike">
              <a:solidFill>
                <a:srgbClr val="c9211e"/>
              </a:solidFill>
              <a:latin typeface="Arial"/>
            </a:endParaRPr>
          </a:p>
        </p:txBody>
      </p:sp>
      <p:pic>
        <p:nvPicPr>
          <p:cNvPr id="224" name="Picture 24" descr=""/>
          <p:cNvPicPr/>
          <p:nvPr/>
        </p:nvPicPr>
        <p:blipFill>
          <a:blip r:embed="rId1"/>
          <a:stretch/>
        </p:blipFill>
        <p:spPr>
          <a:xfrm>
            <a:off x="827640" y="1051560"/>
            <a:ext cx="7847640" cy="5347800"/>
          </a:xfrm>
          <a:prstGeom prst="rect">
            <a:avLst/>
          </a:prstGeom>
          <a:ln w="0">
            <a:noFill/>
          </a:ln>
        </p:spPr>
      </p:pic>
      <p:sp>
        <p:nvSpPr>
          <p:cNvPr id="225" name=""/>
          <p:cNvSpPr/>
          <p:nvPr/>
        </p:nvSpPr>
        <p:spPr>
          <a:xfrm>
            <a:off x="7200000" y="360000"/>
            <a:ext cx="1440000" cy="360000"/>
          </a:xfrm>
          <a:prstGeom prst="rect">
            <a:avLst/>
          </a:prstGeom>
          <a:solidFill>
            <a:srgbClr val="cc9900">
              <a:alpha val="26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en-AU" sz="1500" spc="-1" strike="noStrike">
                <a:latin typeface="Arial"/>
              </a:rPr>
              <a:t>Unsorted</a:t>
            </a:r>
            <a:endParaRPr b="0" lang="en-AU" sz="1500" spc="-1" strike="noStrike">
              <a:latin typeface="Arial"/>
            </a:endParaRPr>
          </a:p>
        </p:txBody>
      </p:sp>
      <p:sp>
        <p:nvSpPr>
          <p:cNvPr id="226" name=""/>
          <p:cNvSpPr/>
          <p:nvPr/>
        </p:nvSpPr>
        <p:spPr>
          <a:xfrm>
            <a:off x="720000" y="5822640"/>
            <a:ext cx="7955280" cy="396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0B6799A5-344E-4B2E-9CF6-9EE8BB4BE71F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228" name="" descr=""/>
          <p:cNvPicPr/>
          <p:nvPr/>
        </p:nvPicPr>
        <p:blipFill>
          <a:blip r:embed="rId2"/>
          <a:stretch/>
        </p:blipFill>
        <p:spPr>
          <a:xfrm rot="5397600">
            <a:off x="7698960" y="5970960"/>
            <a:ext cx="1081080" cy="512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2376000" y="123120"/>
            <a:ext cx="4680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We’ll finish the sort</a:t>
            </a:r>
            <a:endParaRPr b="0" lang="en-AU" sz="4000" spc="-1" strike="noStrike">
              <a:solidFill>
                <a:srgbClr val="c9211e"/>
              </a:solidFill>
              <a:latin typeface="Arial"/>
            </a:endParaRPr>
          </a:p>
        </p:txBody>
      </p:sp>
      <p:pic>
        <p:nvPicPr>
          <p:cNvPr id="230" name="Picture 25" descr=""/>
          <p:cNvPicPr/>
          <p:nvPr/>
        </p:nvPicPr>
        <p:blipFill>
          <a:blip r:embed="rId1"/>
          <a:stretch/>
        </p:blipFill>
        <p:spPr>
          <a:xfrm>
            <a:off x="827640" y="1051560"/>
            <a:ext cx="7847640" cy="5347800"/>
          </a:xfrm>
          <a:prstGeom prst="rect">
            <a:avLst/>
          </a:prstGeom>
          <a:ln w="0">
            <a:noFill/>
          </a:ln>
        </p:spPr>
      </p:pic>
      <p:sp>
        <p:nvSpPr>
          <p:cNvPr id="231" name=""/>
          <p:cNvSpPr/>
          <p:nvPr/>
        </p:nvSpPr>
        <p:spPr>
          <a:xfrm>
            <a:off x="7200000" y="360000"/>
            <a:ext cx="1440000" cy="360000"/>
          </a:xfrm>
          <a:prstGeom prst="rect">
            <a:avLst/>
          </a:prstGeom>
          <a:solidFill>
            <a:srgbClr val="cc9900">
              <a:alpha val="26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en-AU" sz="1500" spc="-1" strike="noStrike">
                <a:latin typeface="Arial"/>
              </a:rPr>
              <a:t>Unsorted</a:t>
            </a:r>
            <a:endParaRPr b="0" lang="en-AU" sz="1500" spc="-1" strike="noStrike">
              <a:latin typeface="Arial"/>
            </a:endParaRPr>
          </a:p>
        </p:txBody>
      </p:sp>
      <p:sp>
        <p:nvSpPr>
          <p:cNvPr id="232" name=""/>
          <p:cNvSpPr/>
          <p:nvPr/>
        </p:nvSpPr>
        <p:spPr>
          <a:xfrm>
            <a:off x="720000" y="5822640"/>
            <a:ext cx="7955280" cy="396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155271A-23B6-4BDA-A2E7-75A92017E454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34" name=""/>
          <p:cNvSpPr txBox="1"/>
          <p:nvPr/>
        </p:nvSpPr>
        <p:spPr>
          <a:xfrm>
            <a:off x="6444000" y="5868000"/>
            <a:ext cx="2520000" cy="102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AU" sz="1600" spc="-1" strike="noStrike">
                <a:latin typeface="Arial"/>
              </a:rPr>
              <a:t>Swap (with itself again)</a:t>
            </a:r>
            <a:endParaRPr b="0" lang="en-A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2376000" y="123120"/>
            <a:ext cx="4680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We’ll finish the sort</a:t>
            </a:r>
            <a:endParaRPr b="0" lang="en-AU" sz="4000" spc="-1" strike="noStrike">
              <a:solidFill>
                <a:srgbClr val="c9211e"/>
              </a:solidFill>
              <a:latin typeface="Arial"/>
            </a:endParaRPr>
          </a:p>
        </p:txBody>
      </p:sp>
      <p:pic>
        <p:nvPicPr>
          <p:cNvPr id="236" name="Picture 26" descr=""/>
          <p:cNvPicPr/>
          <p:nvPr/>
        </p:nvPicPr>
        <p:blipFill>
          <a:blip r:embed="rId1"/>
          <a:stretch/>
        </p:blipFill>
        <p:spPr>
          <a:xfrm>
            <a:off x="827640" y="1051560"/>
            <a:ext cx="7847640" cy="5347800"/>
          </a:xfrm>
          <a:prstGeom prst="rect">
            <a:avLst/>
          </a:prstGeom>
          <a:ln w="0">
            <a:noFill/>
          </a:ln>
        </p:spPr>
      </p:pic>
      <p:sp>
        <p:nvSpPr>
          <p:cNvPr id="237" name=""/>
          <p:cNvSpPr/>
          <p:nvPr/>
        </p:nvSpPr>
        <p:spPr>
          <a:xfrm>
            <a:off x="7200000" y="360000"/>
            <a:ext cx="1440000" cy="360000"/>
          </a:xfrm>
          <a:prstGeom prst="rect">
            <a:avLst/>
          </a:prstGeom>
          <a:solidFill>
            <a:srgbClr val="cc9900">
              <a:alpha val="26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en-AU" sz="1500" spc="-1" strike="noStrike">
                <a:latin typeface="Arial"/>
              </a:rPr>
              <a:t>Unsorted</a:t>
            </a:r>
            <a:endParaRPr b="0" lang="en-AU" sz="1500" spc="-1" strike="noStrike"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A11248AC-466A-4272-9535-D3FE2010C78D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39" name=""/>
          <p:cNvSpPr txBox="1"/>
          <p:nvPr/>
        </p:nvSpPr>
        <p:spPr>
          <a:xfrm>
            <a:off x="2880000" y="6480000"/>
            <a:ext cx="4680000" cy="102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AU" sz="1600" spc="-1" strike="noStrike">
                <a:solidFill>
                  <a:srgbClr val="cc0000"/>
                </a:solidFill>
                <a:latin typeface="Arial"/>
              </a:rPr>
              <a:t>No more unsorted data exists – the sort ends</a:t>
            </a:r>
            <a:endParaRPr b="0" lang="en-AU" sz="1600" spc="-1" strike="noStrike">
              <a:solidFill>
                <a:srgbClr val="cc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-180000" y="0"/>
            <a:ext cx="9361440" cy="6840000"/>
          </a:xfrm>
          <a:prstGeom prst="rect">
            <a:avLst/>
          </a:prstGeom>
          <a:ln w="0"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Selection Sort – Pros and Cons</a:t>
            </a:r>
            <a:endParaRPr b="0" lang="en-AU" sz="4000" spc="-1" strike="noStrike">
              <a:solidFill>
                <a:srgbClr val="c9211e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228520" cy="5111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EFAAD876-E796-4E58-B53B-A1C713F8C333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88" name="Rectangle 5"/>
          <p:cNvSpPr/>
          <p:nvPr/>
        </p:nvSpPr>
        <p:spPr>
          <a:xfrm>
            <a:off x="323640" y="1166760"/>
            <a:ext cx="8136000" cy="301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ff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ff"/>
                </a:solidFill>
                <a:latin typeface="Source Sans Pro"/>
                <a:ea typeface="DejaVu Sans"/>
              </a:rPr>
              <a:t>Relatively </a:t>
            </a:r>
            <a:r>
              <a:rPr b="1" lang="en-US" sz="3200" spc="-1" strike="noStrike">
                <a:solidFill>
                  <a:srgbClr val="0000ff"/>
                </a:solidFill>
                <a:latin typeface="Source Sans Pro"/>
                <a:ea typeface="DejaVu Sans"/>
              </a:rPr>
              <a:t>slow</a:t>
            </a:r>
            <a:r>
              <a:rPr b="0" lang="en-US" sz="3200" spc="-1" strike="noStrike">
                <a:solidFill>
                  <a:srgbClr val="0000ff"/>
                </a:solidFill>
                <a:latin typeface="Source Sans Pro"/>
                <a:ea typeface="DejaVu Sans"/>
              </a:rPr>
              <a:t> when sorting large lists, compared with more complex sorts like quicksort.</a:t>
            </a:r>
            <a:endParaRPr b="0" lang="en-AU" sz="32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ff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ff"/>
                </a:solidFill>
                <a:latin typeface="Source Sans Pro"/>
                <a:ea typeface="DejaVu Sans"/>
              </a:rPr>
              <a:t>Relatively </a:t>
            </a:r>
            <a:r>
              <a:rPr b="1" lang="en-US" sz="3200" spc="-1" strike="noStrike">
                <a:solidFill>
                  <a:srgbClr val="0000ff"/>
                </a:solidFill>
                <a:latin typeface="Source Sans Pro"/>
                <a:ea typeface="DejaVu Sans"/>
              </a:rPr>
              <a:t>simple</a:t>
            </a:r>
            <a:r>
              <a:rPr b="0" lang="en-US" sz="3200" spc="-1" strike="noStrike">
                <a:solidFill>
                  <a:srgbClr val="0000ff"/>
                </a:solidFill>
                <a:latin typeface="Source Sans Pro"/>
                <a:ea typeface="DejaVu Sans"/>
              </a:rPr>
              <a:t> </a:t>
            </a:r>
            <a:r>
              <a:rPr b="0" lang="en-US" sz="3200" spc="-1" strike="noStrike">
                <a:solidFill>
                  <a:srgbClr val="0000ff"/>
                </a:solidFill>
                <a:latin typeface="Source Sans Pro"/>
                <a:ea typeface="DejaVu Sans"/>
              </a:rPr>
              <a:t>algorithm, easy to implement.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900000" y="123120"/>
            <a:ext cx="7380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Here’s an animated example</a:t>
            </a:r>
            <a:endParaRPr b="0" lang="en-AU" sz="4000" spc="-1" strike="noStrike">
              <a:solidFill>
                <a:srgbClr val="c9211e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AE7B9F98-711E-4B8E-A963-56C8A85D8123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42" name=""/>
          <p:cNvSpPr txBox="1"/>
          <p:nvPr/>
        </p:nvSpPr>
        <p:spPr>
          <a:xfrm>
            <a:off x="2844000" y="834120"/>
            <a:ext cx="4680000" cy="245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AU" sz="1100" spc="-1" strike="noStrike">
                <a:solidFill>
                  <a:srgbClr val="cc0000"/>
                </a:solidFill>
                <a:latin typeface="Arial"/>
              </a:rPr>
              <a:t>https://stackabuse.com/selection-sort-in-javascript/</a:t>
            </a:r>
            <a:endParaRPr b="0" lang="en-AU" sz="1100" spc="-1" strike="noStrike">
              <a:solidFill>
                <a:srgbClr val="cc0000"/>
              </a:solidFill>
              <a:latin typeface="Arial"/>
            </a:endParaRPr>
          </a:p>
        </p:txBody>
      </p:sp>
      <p:pic>
        <p:nvPicPr>
          <p:cNvPr id="243" name="" descr=""/>
          <p:cNvPicPr/>
          <p:nvPr/>
        </p:nvPicPr>
        <p:blipFill>
          <a:blip r:embed="rId1"/>
          <a:stretch/>
        </p:blipFill>
        <p:spPr>
          <a:xfrm>
            <a:off x="2131920" y="2160000"/>
            <a:ext cx="5248080" cy="2990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Box 3"/>
          <p:cNvSpPr/>
          <p:nvPr/>
        </p:nvSpPr>
        <p:spPr>
          <a:xfrm>
            <a:off x="428760" y="3500280"/>
            <a:ext cx="8357040" cy="2068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These slideshows may be freely used, modified or distributed by teachers and students anywhere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but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they may </a:t>
            </a:r>
            <a:r>
              <a:rPr b="1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NOT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be sold.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they must </a:t>
            </a:r>
            <a:r>
              <a:rPr b="1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NOT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be redistributed if you modify them.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This is not a VCAA publication and does not speak for VCAA.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Portions (e.g. exam questions, study design extracts, glossary terms) may be copyright 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Victorian Curriculum and Assessment Authority and are used with permission for educational purposes.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24246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rmAutofit fontScale="87000"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Applied Computing Slideshows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by Mark Kelly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vcedata.com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mark@vcedata.com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04EDCE7B-A6EF-4A05-9F6D-A78C8267FAB3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ftr"/>
          </p:nvPr>
        </p:nvSpPr>
        <p:spPr>
          <a:xfrm>
            <a:off x="2555640" y="6381360"/>
            <a:ext cx="4391280" cy="35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AU" sz="1400" spc="-1" strike="noStrike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b="0" lang="en-A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704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6000" spc="-1" strike="noStrike">
                <a:solidFill>
                  <a:srgbClr val="fbfcff">
                    <a:alpha val="55000"/>
                  </a:srgbClr>
                </a:solidFill>
                <a:latin typeface="Calibri"/>
              </a:rPr>
              <a:t>THANKS!</a:t>
            </a:r>
            <a:endParaRPr b="0" lang="en-AU" sz="6000" spc="-1" strike="noStrike"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395640" y="1052640"/>
            <a:ext cx="8228520" cy="862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Because you’ve been so good, here’s a picture you can look at</a:t>
            </a:r>
            <a:endParaRPr b="0" lang="en-AU" sz="2400" spc="-1" strike="noStrike"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while your teacher works out what to do next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A07F8DD4-B0BD-447A-A474-72D95FC9AD04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251" name="Picture 5" descr=""/>
          <p:cNvPicPr/>
          <p:nvPr/>
        </p:nvPicPr>
        <p:blipFill>
          <a:blip r:embed="rId1"/>
          <a:stretch/>
        </p:blipFill>
        <p:spPr>
          <a:xfrm>
            <a:off x="999720" y="1917000"/>
            <a:ext cx="7143480" cy="4017600"/>
          </a:xfrm>
          <a:prstGeom prst="rect">
            <a:avLst/>
          </a:prstGeom>
          <a:ln w="0">
            <a:noFill/>
          </a:ln>
        </p:spPr>
      </p:pic>
      <p:sp>
        <p:nvSpPr>
          <p:cNvPr id="252" name="Content Placeholder 2"/>
          <p:cNvSpPr/>
          <p:nvPr/>
        </p:nvSpPr>
        <p:spPr>
          <a:xfrm>
            <a:off x="539640" y="5922000"/>
            <a:ext cx="8228520" cy="45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Above: a bitcoin farm.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How it works</a:t>
            </a:r>
            <a:endParaRPr b="0" lang="en-AU" sz="4000" spc="-1" strike="noStrike">
              <a:solidFill>
                <a:srgbClr val="c9211e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53F01F8-378B-4083-817F-30D7266B189C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91" name="Rectangle 5"/>
          <p:cNvSpPr/>
          <p:nvPr/>
        </p:nvSpPr>
        <p:spPr>
          <a:xfrm>
            <a:off x="467640" y="932760"/>
            <a:ext cx="8136000" cy="252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ff"/>
                </a:solidFill>
                <a:latin typeface="Source Sans Pro"/>
                <a:ea typeface="DejaVu Sans"/>
              </a:rPr>
              <a:t>The data to be sorted is divided into two parts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ff"/>
              </a:buClr>
              <a:buFont typeface="StarSymbol"/>
              <a:buAutoNum type="arabicParenR"/>
            </a:pPr>
            <a:r>
              <a:rPr b="0" lang="en-US" sz="3200" spc="-1" strike="noStrike">
                <a:solidFill>
                  <a:srgbClr val="0000ff"/>
                </a:solidFill>
                <a:latin typeface="Source Sans Pro"/>
                <a:ea typeface="DejaVu Sans"/>
              </a:rPr>
              <a:t> </a:t>
            </a:r>
            <a:r>
              <a:rPr b="0" lang="en-US" sz="3200" spc="-1" strike="noStrike">
                <a:solidFill>
                  <a:srgbClr val="0000ff"/>
                </a:solidFill>
                <a:latin typeface="Source Sans Pro"/>
                <a:ea typeface="DejaVu Sans"/>
              </a:rPr>
              <a:t>data items that have already been sorted and moved to the start of the list; </a:t>
            </a:r>
            <a:endParaRPr b="0" lang="en-AU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ff"/>
              </a:buClr>
              <a:buFont typeface="StarSymbol"/>
              <a:buAutoNum type="arabicParenR"/>
            </a:pPr>
            <a:r>
              <a:rPr b="0" lang="en-US" sz="3200" spc="-1" strike="noStrike">
                <a:solidFill>
                  <a:srgbClr val="0000ff"/>
                </a:solidFill>
                <a:latin typeface="Source Sans Pro"/>
                <a:ea typeface="DejaVu Sans"/>
              </a:rPr>
              <a:t> </a:t>
            </a:r>
            <a:r>
              <a:rPr b="0" lang="en-US" sz="3200" spc="-1" strike="noStrike">
                <a:solidFill>
                  <a:srgbClr val="0000ff"/>
                </a:solidFill>
                <a:latin typeface="Source Sans Pro"/>
                <a:ea typeface="DejaVu Sans"/>
              </a:rPr>
              <a:t>data items that have not yet been sorted.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2833920" y="3013920"/>
            <a:ext cx="3826080" cy="3826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How it works</a:t>
            </a:r>
            <a:endParaRPr b="0" lang="en-AU" sz="4000" spc="-1" strike="noStrike">
              <a:solidFill>
                <a:srgbClr val="c9211e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CE87C488-D2EB-42E3-8498-F7E5F48F72C8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95" name="Rectangle 5"/>
          <p:cNvSpPr/>
          <p:nvPr/>
        </p:nvSpPr>
        <p:spPr>
          <a:xfrm>
            <a:off x="467640" y="1076760"/>
            <a:ext cx="8136000" cy="10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ff"/>
                </a:solidFill>
                <a:latin typeface="Source Sans Pro"/>
                <a:ea typeface="DejaVu Sans"/>
              </a:rPr>
              <a:t>The selection sort finds the </a:t>
            </a:r>
            <a:r>
              <a:rPr b="0" i="1" lang="en-US" sz="3200" spc="-1" strike="noStrike">
                <a:solidFill>
                  <a:srgbClr val="0000ff"/>
                </a:solidFill>
                <a:latin typeface="Source Sans Pro"/>
                <a:ea typeface="DejaVu Sans"/>
              </a:rPr>
              <a:t>smallest</a:t>
            </a:r>
            <a:r>
              <a:rPr b="0" lang="en-US" sz="3200" spc="-1" strike="noStrike">
                <a:solidFill>
                  <a:srgbClr val="0000ff"/>
                </a:solidFill>
                <a:latin typeface="Source Sans Pro"/>
                <a:ea typeface="DejaVu Sans"/>
              </a:rPr>
              <a:t> data item* in the unsorted items section.  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96" name=""/>
          <p:cNvSpPr txBox="1"/>
          <p:nvPr/>
        </p:nvSpPr>
        <p:spPr>
          <a:xfrm>
            <a:off x="2932920" y="6237360"/>
            <a:ext cx="7147080" cy="60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500" spc="-1" strike="noStrike">
                <a:solidFill>
                  <a:srgbClr val="0000ff"/>
                </a:solidFill>
                <a:latin typeface="Source Sans Pro"/>
                <a:ea typeface="DejaVu Sans"/>
              </a:rPr>
              <a:t>*or the largest, if sorting in descending order</a:t>
            </a:r>
            <a:endParaRPr b="0" lang="en-AU" sz="1500" spc="-1" strike="noStrike">
              <a:latin typeface="Arial"/>
            </a:endParaRPr>
          </a:p>
        </p:txBody>
      </p:sp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2340000" y="2340000"/>
            <a:ext cx="4653360" cy="3676320"/>
          </a:xfrm>
          <a:prstGeom prst="rect">
            <a:avLst/>
          </a:prstGeom>
          <a:ln w="0">
            <a:noFill/>
          </a:ln>
        </p:spPr>
      </p:pic>
      <p:sp>
        <p:nvSpPr>
          <p:cNvPr id="98" name=""/>
          <p:cNvSpPr/>
          <p:nvPr/>
        </p:nvSpPr>
        <p:spPr>
          <a:xfrm>
            <a:off x="2700000" y="2880000"/>
            <a:ext cx="360000" cy="1080000"/>
          </a:xfrm>
          <a:custGeom>
            <a:avLst/>
            <a:gdLst/>
            <a:ahLst/>
            <a:rect l="0" t="0" r="r" b="b"/>
            <a:pathLst>
              <a:path w="1002" h="3002">
                <a:moveTo>
                  <a:pt x="250" y="0"/>
                </a:moveTo>
                <a:lnTo>
                  <a:pt x="250" y="2250"/>
                </a:lnTo>
                <a:lnTo>
                  <a:pt x="0" y="2250"/>
                </a:lnTo>
                <a:lnTo>
                  <a:pt x="500" y="3001"/>
                </a:lnTo>
                <a:lnTo>
                  <a:pt x="1001" y="2250"/>
                </a:lnTo>
                <a:lnTo>
                  <a:pt x="750" y="2250"/>
                </a:lnTo>
                <a:lnTo>
                  <a:pt x="750" y="0"/>
                </a:lnTo>
                <a:lnTo>
                  <a:pt x="250" y="0"/>
                </a:lnTo>
              </a:path>
            </a:pathLst>
          </a:custGeom>
          <a:solidFill>
            <a:srgbClr val="ff0000"/>
          </a:solidFill>
          <a:ln w="0">
            <a:solidFill>
              <a:srgbClr val="3465a4"/>
            </a:solidFill>
          </a:ln>
          <a:effectLst>
            <a:outerShdw dist="17819" dir="2700000" blurRad="0" rotWithShape="0">
              <a:srgbClr val="330000"/>
            </a:outerShdw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" descr=""/>
          <p:cNvPicPr/>
          <p:nvPr/>
        </p:nvPicPr>
        <p:blipFill>
          <a:blip r:embed="rId1"/>
          <a:stretch/>
        </p:blipFill>
        <p:spPr>
          <a:xfrm>
            <a:off x="1620000" y="3420000"/>
            <a:ext cx="5714640" cy="3809520"/>
          </a:xfrm>
          <a:prstGeom prst="rect">
            <a:avLst/>
          </a:prstGeom>
          <a:ln w="0">
            <a:noFill/>
          </a:ln>
        </p:spPr>
      </p:pic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How it works</a:t>
            </a:r>
            <a:endParaRPr b="0" lang="en-AU" sz="4000" spc="-1" strike="noStrike">
              <a:solidFill>
                <a:srgbClr val="c9211e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A80ADB6D-8D47-488A-BA27-05289736237D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02" name="Rectangle 5"/>
          <p:cNvSpPr/>
          <p:nvPr/>
        </p:nvSpPr>
        <p:spPr>
          <a:xfrm>
            <a:off x="467640" y="1076760"/>
            <a:ext cx="8136000" cy="286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>
              <a:lnSpc>
                <a:spcPct val="100000"/>
              </a:lnSpc>
              <a:buClr>
                <a:srgbClr val="0000ff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ff"/>
                </a:solidFill>
                <a:latin typeface="Source Sans Pro"/>
                <a:ea typeface="DejaVu Sans"/>
              </a:rPr>
              <a:t>It swaps that item with the </a:t>
            </a:r>
            <a:r>
              <a:rPr b="0" i="1" lang="en-US" sz="3200" spc="-1" strike="noStrike">
                <a:solidFill>
                  <a:srgbClr val="0000ff"/>
                </a:solidFill>
                <a:latin typeface="Source Sans Pro"/>
                <a:ea typeface="DejaVu Sans"/>
              </a:rPr>
              <a:t>leftmost</a:t>
            </a:r>
            <a:r>
              <a:rPr b="0" lang="en-US" sz="3200" spc="-1" strike="noStrike">
                <a:solidFill>
                  <a:srgbClr val="0000ff"/>
                </a:solidFill>
                <a:latin typeface="Source Sans Pro"/>
                <a:ea typeface="DejaVu Sans"/>
              </a:rPr>
              <a:t> item in the </a:t>
            </a:r>
            <a:r>
              <a:rPr b="0" i="1" lang="en-US" sz="3200" spc="-1" strike="noStrike">
                <a:solidFill>
                  <a:srgbClr val="0000ff"/>
                </a:solidFill>
                <a:latin typeface="Source Sans Pro"/>
                <a:ea typeface="DejaVu Sans"/>
              </a:rPr>
              <a:t>unsorted</a:t>
            </a:r>
            <a:r>
              <a:rPr b="0" lang="en-US" sz="3200" spc="-1" strike="noStrike">
                <a:solidFill>
                  <a:srgbClr val="0000ff"/>
                </a:solidFill>
                <a:latin typeface="Source Sans Pro"/>
                <a:ea typeface="DejaVu Sans"/>
              </a:rPr>
              <a:t> list. </a:t>
            </a:r>
            <a:endParaRPr b="0" lang="en-AU" sz="32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ff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ff"/>
                </a:solidFill>
                <a:latin typeface="Source Sans Pro"/>
                <a:ea typeface="DejaVu Sans"/>
              </a:rPr>
              <a:t>It then moves the dividing line between sorted/unsorted items 1 place to the right.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32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ff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ff"/>
                </a:solidFill>
                <a:latin typeface="Source Sans Pro"/>
                <a:ea typeface="DejaVu Sans"/>
              </a:rPr>
              <a:t>An example, using data from a VCAA SD sample exam...</a:t>
            </a:r>
            <a:endParaRPr b="0" lang="en-A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The exam question</a:t>
            </a:r>
            <a:endParaRPr b="0" lang="en-AU" sz="4000" spc="-1" strike="noStrike">
              <a:solidFill>
                <a:srgbClr val="c9211e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B061EE0-801B-4A4F-A002-47FDC3C7CAD4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05" name="Picture 2" descr=""/>
          <p:cNvPicPr/>
          <p:nvPr/>
        </p:nvPicPr>
        <p:blipFill>
          <a:blip r:embed="rId1"/>
          <a:stretch/>
        </p:blipFill>
        <p:spPr>
          <a:xfrm>
            <a:off x="1547640" y="1484640"/>
            <a:ext cx="5695560" cy="3666600"/>
          </a:xfrm>
          <a:prstGeom prst="rect">
            <a:avLst/>
          </a:prstGeom>
          <a:ln w="0">
            <a:solidFill>
              <a:srgbClr val="b0c6e1"/>
            </a:solidFill>
          </a:ln>
        </p:spPr>
      </p:pic>
      <p:sp>
        <p:nvSpPr>
          <p:cNvPr id="106" name="Rectangle 6"/>
          <p:cNvSpPr/>
          <p:nvPr/>
        </p:nvSpPr>
        <p:spPr>
          <a:xfrm>
            <a:off x="2322000" y="5531400"/>
            <a:ext cx="457092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ff"/>
                </a:solidFill>
                <a:latin typeface="Source Sans Pro"/>
                <a:ea typeface="DejaVu Sans"/>
              </a:rPr>
              <a:t>Work on it for a minute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How it works</a:t>
            </a:r>
            <a:endParaRPr b="0" lang="en-AU" sz="4000" spc="-1" strike="noStrike">
              <a:solidFill>
                <a:srgbClr val="c9211e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1D46123-60F9-46DF-A4AA-5827BA05133D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09" name="Rectangle 5"/>
          <p:cNvSpPr/>
          <p:nvPr/>
        </p:nvSpPr>
        <p:spPr>
          <a:xfrm>
            <a:off x="539640" y="1083960"/>
            <a:ext cx="8136000" cy="350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ff"/>
                </a:solidFill>
                <a:latin typeface="Source Sans Pro"/>
                <a:ea typeface="DejaVu Sans"/>
              </a:rPr>
              <a:t>Notes: </a:t>
            </a:r>
            <a:endParaRPr b="0" lang="en-AU" sz="32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ff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ff"/>
                </a:solidFill>
                <a:latin typeface="Source Sans Pro"/>
                <a:ea typeface="DejaVu Sans"/>
              </a:rPr>
              <a:t>In the table that follows, shaded cells are the </a:t>
            </a:r>
            <a:r>
              <a:rPr b="1" lang="en-US" sz="3200" spc="-1" strike="noStrike">
                <a:solidFill>
                  <a:srgbClr val="0000ff"/>
                </a:solidFill>
                <a:latin typeface="Source Sans Pro"/>
                <a:ea typeface="DejaVu Sans"/>
              </a:rPr>
              <a:t>unsorted</a:t>
            </a:r>
            <a:r>
              <a:rPr b="0" lang="en-US" sz="3200" spc="-1" strike="noStrike">
                <a:solidFill>
                  <a:srgbClr val="0000ff"/>
                </a:solidFill>
                <a:latin typeface="Source Sans Pro"/>
                <a:ea typeface="DejaVu Sans"/>
              </a:rPr>
              <a:t> items.</a:t>
            </a:r>
            <a:endParaRPr b="0" lang="en-AU" sz="32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ff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ff"/>
                </a:solidFill>
                <a:latin typeface="Source Sans Pro"/>
                <a:ea typeface="DejaVu Sans"/>
              </a:rPr>
              <a:t>In the original data, </a:t>
            </a:r>
            <a:r>
              <a:rPr b="0" i="1" lang="en-US" sz="3200" spc="-1" strike="noStrike">
                <a:solidFill>
                  <a:srgbClr val="0000ff"/>
                </a:solidFill>
                <a:latin typeface="Source Sans Pro"/>
                <a:ea typeface="DejaVu Sans"/>
              </a:rPr>
              <a:t>no items are sorted</a:t>
            </a:r>
            <a:r>
              <a:rPr b="0" lang="en-US" sz="3200" spc="-1" strike="noStrike">
                <a:solidFill>
                  <a:srgbClr val="0000ff"/>
                </a:solidFill>
                <a:latin typeface="Source Sans Pro"/>
                <a:ea typeface="DejaVu Sans"/>
              </a:rPr>
              <a:t> so the dividing line is at position zero - all items are in the unsorted section.</a:t>
            </a:r>
            <a:endParaRPr b="0" lang="en-AU" sz="32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ff"/>
              </a:buClr>
              <a:buFont typeface="Arial"/>
              <a:buChar char="•"/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2700000" y="123120"/>
            <a:ext cx="3420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A walkthrough</a:t>
            </a:r>
            <a:endParaRPr b="0" lang="en-AU" sz="4000" spc="-1" strike="noStrike">
              <a:solidFill>
                <a:srgbClr val="c9211e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4F5A106B-7A0E-4EBC-B3CC-59750188324D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12" name="Picture 7" descr=""/>
          <p:cNvPicPr/>
          <p:nvPr/>
        </p:nvPicPr>
        <p:blipFill>
          <a:blip r:embed="rId1"/>
          <a:stretch/>
        </p:blipFill>
        <p:spPr>
          <a:xfrm>
            <a:off x="827640" y="1051560"/>
            <a:ext cx="7847640" cy="5347800"/>
          </a:xfrm>
          <a:prstGeom prst="rect">
            <a:avLst/>
          </a:prstGeom>
          <a:ln w="0">
            <a:noFill/>
          </a:ln>
        </p:spPr>
      </p:pic>
      <p:sp>
        <p:nvSpPr>
          <p:cNvPr id="113" name=""/>
          <p:cNvSpPr/>
          <p:nvPr/>
        </p:nvSpPr>
        <p:spPr>
          <a:xfrm>
            <a:off x="7200000" y="360000"/>
            <a:ext cx="1440000" cy="360000"/>
          </a:xfrm>
          <a:prstGeom prst="rect">
            <a:avLst/>
          </a:prstGeom>
          <a:solidFill>
            <a:srgbClr val="cc9900">
              <a:alpha val="26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en-AU" sz="1500" spc="-1" strike="noStrike">
                <a:latin typeface="Arial"/>
              </a:rPr>
              <a:t>Unsorted</a:t>
            </a:r>
            <a:endParaRPr b="0" lang="en-AU" sz="1500" spc="-1" strike="noStrike">
              <a:latin typeface="Arial"/>
            </a:endParaRPr>
          </a:p>
        </p:txBody>
      </p:sp>
      <p:sp>
        <p:nvSpPr>
          <p:cNvPr id="114" name=""/>
          <p:cNvSpPr/>
          <p:nvPr/>
        </p:nvSpPr>
        <p:spPr>
          <a:xfrm>
            <a:off x="720000" y="1692000"/>
            <a:ext cx="7955280" cy="4779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5" name="" descr=""/>
          <p:cNvPicPr/>
          <p:nvPr/>
        </p:nvPicPr>
        <p:blipFill>
          <a:blip r:embed="rId2"/>
          <a:stretch/>
        </p:blipFill>
        <p:spPr>
          <a:xfrm rot="1240800">
            <a:off x="4015440" y="1473120"/>
            <a:ext cx="1081080" cy="512280"/>
          </a:xfrm>
          <a:prstGeom prst="rect">
            <a:avLst/>
          </a:prstGeom>
          <a:ln w="0">
            <a:noFill/>
          </a:ln>
        </p:spPr>
      </p:pic>
      <p:sp>
        <p:nvSpPr>
          <p:cNvPr id="116" name=""/>
          <p:cNvSpPr txBox="1"/>
          <p:nvPr/>
        </p:nvSpPr>
        <p:spPr>
          <a:xfrm>
            <a:off x="2700000" y="2520000"/>
            <a:ext cx="4320000" cy="128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AU" sz="2200" spc="-1" strike="noStrike">
                <a:latin typeface="Arial"/>
              </a:rPr>
              <a:t>First, find the smallest value in the the unsorted data section.</a:t>
            </a:r>
            <a:endParaRPr b="0" lang="en-AU" sz="2200" spc="-1" strike="noStrike">
              <a:latin typeface="Arial"/>
            </a:endParaRPr>
          </a:p>
          <a:p>
            <a:endParaRPr b="0" lang="en-AU" sz="2200" spc="-1" strike="noStrike">
              <a:latin typeface="Arial"/>
            </a:endParaRPr>
          </a:p>
          <a:p>
            <a:r>
              <a:rPr b="0" lang="en-AU" sz="2200" spc="-1" strike="noStrike">
                <a:latin typeface="Arial"/>
              </a:rPr>
              <a:t>Found smallest (7)</a:t>
            </a:r>
            <a:endParaRPr b="0" lang="en-A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Application>LibreOffice/7.2.2.2$Windows_X86_64 LibreOffice_project/02b2acce88a210515b4a5bb2e46cbfb63fe97d56</Application>
  <AppVersion>15.0000</AppVersion>
  <Words>808</Words>
  <Paragraphs>270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2009-02-06T03:31:51Z</dcterms:created>
  <dc:creator>kel</dc:creator>
  <dc:description/>
  <dc:language>en-AU</dc:language>
  <cp:lastModifiedBy>Mark Kelly</cp:lastModifiedBy>
  <dcterms:modified xsi:type="dcterms:W3CDTF">2022-02-17T12:49:46Z</dcterms:modified>
  <cp:revision>25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20</vt:i4>
  </property>
</Properties>
</file>